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3.xml" ContentType="application/vnd.openxmlformats-officedocument.themeOverr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4.xml" ContentType="application/vnd.openxmlformats-officedocument.themeOverr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5.xml" ContentType="application/vnd.openxmlformats-officedocument.themeOverr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charts/chart6.xml" ContentType="application/vnd.openxmlformats-officedocument.drawingml.chart+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charts/chart7.xml" ContentType="application/vnd.openxmlformats-officedocument.drawingml.chart+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charts/chart8.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76.xml" ContentType="application/vnd.openxmlformats-officedocument.presentationml.notesSlide+xml"/>
  <Override PartName="/ppt/charts/chart9.xml" ContentType="application/vnd.openxmlformats-officedocument.drawingml.chart+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charts/chart10.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6.xml" ContentType="application/vnd.openxmlformats-officedocument.themeOverride+xml"/>
  <Override PartName="/ppt/notesSlides/notesSlide82.xml" ContentType="application/vnd.openxmlformats-officedocument.presentationml.notesSlide+xml"/>
  <Override PartName="/ppt/charts/chart11.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7.xml" ContentType="application/vnd.openxmlformats-officedocument.themeOverride+xml"/>
  <Override PartName="/ppt/notesSlides/notesSlide83.xml" ContentType="application/vnd.openxmlformats-officedocument.presentationml.notesSlide+xml"/>
  <Override PartName="/ppt/charts/chart12.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8.xml" ContentType="application/vnd.openxmlformats-officedocument.themeOverride+xml"/>
  <Override PartName="/ppt/notesSlides/notesSlide84.xml" ContentType="application/vnd.openxmlformats-officedocument.presentationml.notesSlide+xml"/>
  <Override PartName="/ppt/charts/chart13.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9.xml" ContentType="application/vnd.openxmlformats-officedocument.themeOverride+xml"/>
  <Override PartName="/ppt/notesSlides/notesSlide85.xml" ContentType="application/vnd.openxmlformats-officedocument.presentationml.notesSlide+xml"/>
  <Override PartName="/ppt/charts/chart14.xml" ContentType="application/vnd.openxmlformats-officedocument.drawingml.chart+xml"/>
  <Override PartName="/ppt/charts/style11.xml" ContentType="application/vnd.ms-office.chartstyle+xml"/>
  <Override PartName="/ppt/charts/colors11.xml" ContentType="application/vnd.ms-office.chartcolorstyle+xml"/>
  <Override PartName="/ppt/theme/themeOverride10.xml" ContentType="application/vnd.openxmlformats-officedocument.themeOverride+xml"/>
  <Override PartName="/ppt/notesSlides/notesSlide86.xml" ContentType="application/vnd.openxmlformats-officedocument.presentationml.notesSlide+xml"/>
  <Override PartName="/ppt/charts/chart15.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11.xml" ContentType="application/vnd.openxmlformats-officedocument.themeOverride+xml"/>
  <Override PartName="/ppt/notesSlides/notesSlide87.xml" ContentType="application/vnd.openxmlformats-officedocument.presentationml.notesSlide+xml"/>
  <Override PartName="/ppt/charts/chart16.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88.xml" ContentType="application/vnd.openxmlformats-officedocument.presentationml.notesSlide+xml"/>
  <Override PartName="/ppt/charts/chart17.xml" ContentType="application/vnd.openxmlformats-officedocument.drawingml.chart+xml"/>
  <Override PartName="/ppt/charts/style14.xml" ContentType="application/vnd.ms-office.chartstyle+xml"/>
  <Override PartName="/ppt/charts/colors14.xml" ContentType="application/vnd.ms-office.chartcolorstyle+xml"/>
  <Override PartName="/ppt/drawings/drawing1.xml" ContentType="application/vnd.openxmlformats-officedocument.drawingml.chartshapes+xml"/>
  <Override PartName="/ppt/notesSlides/notesSlide89.xml" ContentType="application/vnd.openxmlformats-officedocument.presentationml.notesSlide+xml"/>
  <Override PartName="/ppt/charts/chart18.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90.xml" ContentType="application/vnd.openxmlformats-officedocument.presentationml.notesSlide+xml"/>
  <Override PartName="/ppt/charts/chart19.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91.xml" ContentType="application/vnd.openxmlformats-officedocument.presentationml.notesSlide+xml"/>
  <Override PartName="/ppt/charts/chart20.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92.xml" ContentType="application/vnd.openxmlformats-officedocument.presentationml.notesSlide+xml"/>
  <Override PartName="/ppt/charts/chart21.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93.xml" ContentType="application/vnd.openxmlformats-officedocument.presentationml.notesSlide+xml"/>
  <Override PartName="/ppt/charts/chart22.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94.xml" ContentType="application/vnd.openxmlformats-officedocument.presentationml.notesSlide+xml"/>
  <Override PartName="/ppt/charts/chart23.xml" ContentType="application/vnd.openxmlformats-officedocument.drawingml.chart+xml"/>
  <Override PartName="/ppt/charts/style20.xml" ContentType="application/vnd.ms-office.chartstyle+xml"/>
  <Override PartName="/ppt/charts/colors20.xml" ContentType="application/vnd.ms-office.chartcolorstyle+xml"/>
  <Override PartName="/ppt/notesSlides/notesSlide95.xml" ContentType="application/vnd.openxmlformats-officedocument.presentationml.notesSlide+xml"/>
  <Override PartName="/ppt/charts/chart24.xml" ContentType="application/vnd.openxmlformats-officedocument.drawingml.chart+xml"/>
  <Override PartName="/ppt/charts/style21.xml" ContentType="application/vnd.ms-office.chartstyle+xml"/>
  <Override PartName="/ppt/charts/colors21.xml" ContentType="application/vnd.ms-office.chartcolorstyle+xml"/>
  <Override PartName="/ppt/notesSlides/notesSlide96.xml" ContentType="application/vnd.openxmlformats-officedocument.presentationml.notesSlide+xml"/>
  <Override PartName="/ppt/charts/chart25.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97.xml" ContentType="application/vnd.openxmlformats-officedocument.presentationml.notesSlide+xml"/>
  <Override PartName="/ppt/charts/chart26.xml" ContentType="application/vnd.openxmlformats-officedocument.drawingml.chart+xml"/>
  <Override PartName="/ppt/charts/style23.xml" ContentType="application/vnd.ms-office.chartstyle+xml"/>
  <Override PartName="/ppt/charts/colors23.xml" ContentType="application/vnd.ms-office.chartcolorstyle+xml"/>
  <Override PartName="/ppt/notesSlides/notesSlide98.xml" ContentType="application/vnd.openxmlformats-officedocument.presentationml.notesSlide+xml"/>
  <Override PartName="/ppt/charts/chart27.xml" ContentType="application/vnd.openxmlformats-officedocument.drawingml.chart+xml"/>
  <Override PartName="/ppt/charts/style24.xml" ContentType="application/vnd.ms-office.chartstyle+xml"/>
  <Override PartName="/ppt/charts/colors24.xml" ContentType="application/vnd.ms-office.chartcolorstyle+xml"/>
  <Override PartName="/ppt/notesSlides/notesSlide99.xml" ContentType="application/vnd.openxmlformats-officedocument.presentationml.notesSlide+xml"/>
  <Override PartName="/ppt/charts/chart28.xml" ContentType="application/vnd.openxmlformats-officedocument.drawingml.chart+xml"/>
  <Override PartName="/ppt/charts/style25.xml" ContentType="application/vnd.ms-office.chartstyle+xml"/>
  <Override PartName="/ppt/charts/colors25.xml" ContentType="application/vnd.ms-office.chartcolorstyle+xml"/>
  <Override PartName="/ppt/notesSlides/notesSlide100.xml" ContentType="application/vnd.openxmlformats-officedocument.presentationml.notesSlide+xml"/>
  <Override PartName="/ppt/charts/chart29.xml" ContentType="application/vnd.openxmlformats-officedocument.drawingml.chart+xml"/>
  <Override PartName="/ppt/charts/style26.xml" ContentType="application/vnd.ms-office.chartstyle+xml"/>
  <Override PartName="/ppt/charts/colors26.xml" ContentType="application/vnd.ms-office.chartcolorstyle+xml"/>
  <Override PartName="/ppt/notesSlides/notesSlide101.xml" ContentType="application/vnd.openxmlformats-officedocument.presentationml.notesSlide+xml"/>
  <Override PartName="/ppt/charts/chart30.xml" ContentType="application/vnd.openxmlformats-officedocument.drawingml.chart+xml"/>
  <Override PartName="/ppt/charts/style27.xml" ContentType="application/vnd.ms-office.chartstyle+xml"/>
  <Override PartName="/ppt/charts/colors27.xml" ContentType="application/vnd.ms-office.chartcolorstyle+xml"/>
  <Override PartName="/ppt/notesSlides/notesSlide102.xml" ContentType="application/vnd.openxmlformats-officedocument.presentationml.notesSlide+xml"/>
  <Override PartName="/ppt/charts/chart31.xml" ContentType="application/vnd.openxmlformats-officedocument.drawingml.chart+xml"/>
  <Override PartName="/ppt/charts/style28.xml" ContentType="application/vnd.ms-office.chartstyle+xml"/>
  <Override PartName="/ppt/charts/colors28.xml" ContentType="application/vnd.ms-office.chartcolorstyle+xml"/>
  <Override PartName="/ppt/charts/chart32.xml" ContentType="application/vnd.openxmlformats-officedocument.drawingml.chart+xml"/>
  <Override PartName="/ppt/charts/style29.xml" ContentType="application/vnd.ms-office.chartstyle+xml"/>
  <Override PartName="/ppt/charts/colors29.xml" ContentType="application/vnd.ms-office.chartcolorstyle+xml"/>
  <Override PartName="/ppt/notesSlides/notesSlide103.xml" ContentType="application/vnd.openxmlformats-officedocument.presentationml.notesSlide+xml"/>
  <Override PartName="/ppt/charts/chart33.xml" ContentType="application/vnd.openxmlformats-officedocument.drawingml.chart+xml"/>
  <Override PartName="/ppt/charts/style30.xml" ContentType="application/vnd.ms-office.chartstyle+xml"/>
  <Override PartName="/ppt/charts/colors30.xml" ContentType="application/vnd.ms-office.chartcolorstyle+xml"/>
  <Override PartName="/ppt/charts/chart34.xml" ContentType="application/vnd.openxmlformats-officedocument.drawingml.chart+xml"/>
  <Override PartName="/ppt/charts/style31.xml" ContentType="application/vnd.ms-office.chartstyle+xml"/>
  <Override PartName="/ppt/charts/colors31.xml" ContentType="application/vnd.ms-office.chartcolorstyle+xml"/>
  <Override PartName="/ppt/notesSlides/notesSlide104.xml" ContentType="application/vnd.openxmlformats-officedocument.presentationml.notesSlide+xml"/>
  <Override PartName="/ppt/charts/chart35.xml" ContentType="application/vnd.openxmlformats-officedocument.drawingml.chart+xml"/>
  <Override PartName="/ppt/charts/style32.xml" ContentType="application/vnd.ms-office.chartstyle+xml"/>
  <Override PartName="/ppt/charts/colors32.xml" ContentType="application/vnd.ms-office.chartcolorstyle+xml"/>
  <Override PartName="/ppt/charts/chart36.xml" ContentType="application/vnd.openxmlformats-officedocument.drawingml.chart+xml"/>
  <Override PartName="/ppt/charts/style33.xml" ContentType="application/vnd.ms-office.chartstyle+xml"/>
  <Override PartName="/ppt/charts/colors33.xml" ContentType="application/vnd.ms-office.chartcolorstyle+xml"/>
  <Override PartName="/ppt/notesSlides/notesSlide105.xml" ContentType="application/vnd.openxmlformats-officedocument.presentationml.notesSlide+xml"/>
  <Override PartName="/ppt/charts/chart37.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38.xml" ContentType="application/vnd.openxmlformats-officedocument.drawingml.chart+xml"/>
  <Override PartName="/ppt/charts/style35.xml" ContentType="application/vnd.ms-office.chartstyle+xml"/>
  <Override PartName="/ppt/charts/colors35.xml" ContentType="application/vnd.ms-office.chartcolorstyle+xml"/>
  <Override PartName="/ppt/notesSlides/notesSlide106.xml" ContentType="application/vnd.openxmlformats-officedocument.presentationml.notesSlide+xml"/>
  <Override PartName="/ppt/charts/chart39.xml" ContentType="application/vnd.openxmlformats-officedocument.drawingml.chart+xml"/>
  <Override PartName="/ppt/drawings/drawing2.xml" ContentType="application/vnd.openxmlformats-officedocument.drawingml.chartshapes+xml"/>
  <Override PartName="/ppt/charts/chart40.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41.xml" ContentType="application/vnd.openxmlformats-officedocument.drawingml.chart+xml"/>
  <Override PartName="/ppt/charts/style37.xml" ContentType="application/vnd.ms-office.chartstyle+xml"/>
  <Override PartName="/ppt/charts/colors37.xml" ContentType="application/vnd.ms-office.chartcolorstyle+xml"/>
  <Override PartName="/ppt/charts/chart42.xml" ContentType="application/vnd.openxmlformats-officedocument.drawingml.chart+xml"/>
  <Override PartName="/ppt/charts/style38.xml" ContentType="application/vnd.ms-office.chartstyle+xml"/>
  <Override PartName="/ppt/charts/colors38.xml" ContentType="application/vnd.ms-office.chartcolorstyle+xml"/>
  <Override PartName="/ppt/notesSlides/notesSlide107.xml" ContentType="application/vnd.openxmlformats-officedocument.presentationml.notesSlide+xml"/>
  <Override PartName="/ppt/charts/chart43.xml" ContentType="application/vnd.openxmlformats-officedocument.drawingml.chart+xml"/>
  <Override PartName="/ppt/charts/style39.xml" ContentType="application/vnd.ms-office.chartstyle+xml"/>
  <Override PartName="/ppt/charts/colors39.xml" ContentType="application/vnd.ms-office.chartcolorstyle+xml"/>
  <Override PartName="/ppt/notesSlides/notesSlide108.xml" ContentType="application/vnd.openxmlformats-officedocument.presentationml.notesSlide+xml"/>
  <Override PartName="/ppt/charts/chart44.xml" ContentType="application/vnd.openxmlformats-officedocument.drawingml.chart+xml"/>
  <Override PartName="/ppt/charts/style40.xml" ContentType="application/vnd.ms-office.chartstyle+xml"/>
  <Override PartName="/ppt/charts/colors40.xml" ContentType="application/vnd.ms-office.chartcolorstyle+xml"/>
  <Override PartName="/ppt/notesSlides/notesSlide109.xml" ContentType="application/vnd.openxmlformats-officedocument.presentationml.notesSlide+xml"/>
  <Override PartName="/ppt/charts/chart45.xml" ContentType="application/vnd.openxmlformats-officedocument.drawingml.chart+xml"/>
  <Override PartName="/ppt/charts/style41.xml" ContentType="application/vnd.ms-office.chartstyle+xml"/>
  <Override PartName="/ppt/charts/colors41.xml" ContentType="application/vnd.ms-office.chartcolorstyle+xml"/>
  <Override PartName="/ppt/notesSlides/notesSlide110.xml" ContentType="application/vnd.openxmlformats-officedocument.presentationml.notesSlide+xml"/>
  <Override PartName="/ppt/charts/chart46.xml" ContentType="application/vnd.openxmlformats-officedocument.drawingml.chart+xml"/>
  <Override PartName="/ppt/charts/style42.xml" ContentType="application/vnd.ms-office.chartstyle+xml"/>
  <Override PartName="/ppt/charts/colors42.xml" ContentType="application/vnd.ms-office.chartcolorstyle+xml"/>
  <Override PartName="/ppt/notesSlides/notesSlide111.xml" ContentType="application/vnd.openxmlformats-officedocument.presentationml.notesSlide+xml"/>
  <Override PartName="/ppt/charts/chart47.xml" ContentType="application/vnd.openxmlformats-officedocument.drawingml.chart+xml"/>
  <Override PartName="/ppt/charts/style43.xml" ContentType="application/vnd.ms-office.chartstyle+xml"/>
  <Override PartName="/ppt/charts/colors43.xml" ContentType="application/vnd.ms-office.chartcolorstyle+xml"/>
  <Override PartName="/ppt/charts/chart48.xml" ContentType="application/vnd.openxmlformats-officedocument.drawingml.chart+xml"/>
  <Override PartName="/ppt/charts/style44.xml" ContentType="application/vnd.ms-office.chartstyle+xml"/>
  <Override PartName="/ppt/charts/colors44.xml" ContentType="application/vnd.ms-office.chartcolorstyl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charts/chart49.xml" ContentType="application/vnd.openxmlformats-officedocument.drawingml.chart+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charts/chart50.xml" ContentType="application/vnd.openxmlformats-officedocument.drawingml.chart+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charts/chart51.xml" ContentType="application/vnd.openxmlformats-officedocument.drawingml.chart+xml"/>
  <Override PartName="/ppt/charts/style45.xml" ContentType="application/vnd.ms-office.chartstyle+xml"/>
  <Override PartName="/ppt/charts/colors45.xml" ContentType="application/vnd.ms-office.chartcolorstyle+xml"/>
  <Override PartName="/ppt/theme/themeOverride12.xml" ContentType="application/vnd.openxmlformats-officedocument.themeOverr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charts/chart52.xml" ContentType="application/vnd.openxmlformats-officedocument.drawingml.chart+xml"/>
  <Override PartName="/ppt/charts/style46.xml" ContentType="application/vnd.ms-office.chartstyle+xml"/>
  <Override PartName="/ppt/charts/colors46.xml" ContentType="application/vnd.ms-office.chartcolorstyle+xml"/>
  <Override PartName="/ppt/drawings/drawing3.xml" ContentType="application/vnd.openxmlformats-officedocument.drawingml.chartshapes+xml"/>
  <Override PartName="/ppt/notesSlides/notesSlide148.xml" ContentType="application/vnd.openxmlformats-officedocument.presentationml.notesSlide+xml"/>
  <Override PartName="/ppt/charts/chart53.xml" ContentType="application/vnd.openxmlformats-officedocument.drawingml.chart+xml"/>
  <Override PartName="/ppt/charts/style47.xml" ContentType="application/vnd.ms-office.chartstyle+xml"/>
  <Override PartName="/ppt/charts/colors47.xml" ContentType="application/vnd.ms-office.chartcolorstyle+xml"/>
  <Override PartName="/ppt/notesSlides/notesSlide149.xml" ContentType="application/vnd.openxmlformats-officedocument.presentationml.notesSlide+xml"/>
  <Override PartName="/ppt/charts/chart54.xml" ContentType="application/vnd.openxmlformats-officedocument.drawingml.chart+xml"/>
  <Override PartName="/ppt/charts/style48.xml" ContentType="application/vnd.ms-office.chartstyle+xml"/>
  <Override PartName="/ppt/charts/colors48.xml" ContentType="application/vnd.ms-office.chartcolorstyle+xml"/>
  <Override PartName="/ppt/drawings/drawing4.xml" ContentType="application/vnd.openxmlformats-officedocument.drawingml.chartshapes+xml"/>
  <Override PartName="/ppt/charts/chart55.xml" ContentType="application/vnd.openxmlformats-officedocument.drawingml.chart+xml"/>
  <Override PartName="/ppt/charts/style49.xml" ContentType="application/vnd.ms-office.chartstyle+xml"/>
  <Override PartName="/ppt/charts/colors49.xml" ContentType="application/vnd.ms-office.chartcolorstyle+xml"/>
  <Override PartName="/ppt/drawings/drawing5.xml" ContentType="application/vnd.openxmlformats-officedocument.drawingml.chartshapes+xml"/>
  <Override PartName="/ppt/charts/chart56.xml" ContentType="application/vnd.openxmlformats-officedocument.drawingml.chart+xml"/>
  <Override PartName="/ppt/charts/style50.xml" ContentType="application/vnd.ms-office.chartstyle+xml"/>
  <Override PartName="/ppt/charts/colors50.xml" ContentType="application/vnd.ms-office.chartcolorstyle+xml"/>
  <Override PartName="/ppt/charts/chart57.xml" ContentType="application/vnd.openxmlformats-officedocument.drawingml.chart+xml"/>
  <Override PartName="/ppt/charts/style51.xml" ContentType="application/vnd.ms-office.chartstyle+xml"/>
  <Override PartName="/ppt/charts/colors51.xml" ContentType="application/vnd.ms-office.chartcolorstyle+xml"/>
  <Override PartName="/ppt/drawings/drawing6.xml" ContentType="application/vnd.openxmlformats-officedocument.drawingml.chartshapes+xml"/>
  <Override PartName="/ppt/charts/chart58.xml" ContentType="application/vnd.openxmlformats-officedocument.drawingml.chart+xml"/>
  <Override PartName="/ppt/charts/style52.xml" ContentType="application/vnd.ms-office.chartstyle+xml"/>
  <Override PartName="/ppt/charts/colors52.xml" ContentType="application/vnd.ms-office.chartcolorstyl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244"/>
  </p:notesMasterIdLst>
  <p:sldIdLst>
    <p:sldId id="744" r:id="rId5"/>
    <p:sldId id="805" r:id="rId6"/>
    <p:sldId id="1093" r:id="rId7"/>
    <p:sldId id="2326" r:id="rId8"/>
    <p:sldId id="1584" r:id="rId9"/>
    <p:sldId id="1585" r:id="rId10"/>
    <p:sldId id="823" r:id="rId11"/>
    <p:sldId id="1587" r:id="rId12"/>
    <p:sldId id="2122" r:id="rId13"/>
    <p:sldId id="1588" r:id="rId14"/>
    <p:sldId id="818" r:id="rId15"/>
    <p:sldId id="1589" r:id="rId16"/>
    <p:sldId id="2123" r:id="rId17"/>
    <p:sldId id="2327" r:id="rId18"/>
    <p:sldId id="820" r:id="rId19"/>
    <p:sldId id="1591" r:id="rId20"/>
    <p:sldId id="1592" r:id="rId21"/>
    <p:sldId id="821" r:id="rId22"/>
    <p:sldId id="1926" r:id="rId23"/>
    <p:sldId id="1927" r:id="rId24"/>
    <p:sldId id="1814" r:id="rId25"/>
    <p:sldId id="1815" r:id="rId26"/>
    <p:sldId id="2515" r:id="rId27"/>
    <p:sldId id="2056" r:id="rId28"/>
    <p:sldId id="2516" r:id="rId29"/>
    <p:sldId id="2517" r:id="rId30"/>
    <p:sldId id="2518" r:id="rId31"/>
    <p:sldId id="1168" r:id="rId32"/>
    <p:sldId id="1169" r:id="rId33"/>
    <p:sldId id="2328" r:id="rId34"/>
    <p:sldId id="2062" r:id="rId35"/>
    <p:sldId id="2047" r:id="rId36"/>
    <p:sldId id="2048" r:id="rId37"/>
    <p:sldId id="2118" r:id="rId38"/>
    <p:sldId id="2075" r:id="rId39"/>
    <p:sldId id="2064" r:id="rId40"/>
    <p:sldId id="2065" r:id="rId41"/>
    <p:sldId id="2066" r:id="rId42"/>
    <p:sldId id="1340" r:id="rId43"/>
    <p:sldId id="2514" r:id="rId44"/>
    <p:sldId id="1826" r:id="rId45"/>
    <p:sldId id="1827" r:id="rId46"/>
    <p:sldId id="2055" r:id="rId47"/>
    <p:sldId id="1829" r:id="rId48"/>
    <p:sldId id="2485" r:id="rId49"/>
    <p:sldId id="2490" r:id="rId50"/>
    <p:sldId id="2574" r:id="rId51"/>
    <p:sldId id="2575" r:id="rId52"/>
    <p:sldId id="2509" r:id="rId53"/>
    <p:sldId id="2510" r:id="rId54"/>
    <p:sldId id="2511" r:id="rId55"/>
    <p:sldId id="2512" r:id="rId56"/>
    <p:sldId id="2513" r:id="rId57"/>
    <p:sldId id="1341" r:id="rId58"/>
    <p:sldId id="2329" r:id="rId59"/>
    <p:sldId id="2619" r:id="rId60"/>
    <p:sldId id="2620" r:id="rId61"/>
    <p:sldId id="2621" r:id="rId62"/>
    <p:sldId id="2622" r:id="rId63"/>
    <p:sldId id="2623" r:id="rId64"/>
    <p:sldId id="2624" r:id="rId65"/>
    <p:sldId id="1338" r:id="rId66"/>
    <p:sldId id="1866" r:id="rId67"/>
    <p:sldId id="1865" r:id="rId68"/>
    <p:sldId id="1867" r:id="rId69"/>
    <p:sldId id="1860" r:id="rId70"/>
    <p:sldId id="1342" r:id="rId71"/>
    <p:sldId id="1056" r:id="rId72"/>
    <p:sldId id="1863" r:id="rId73"/>
    <p:sldId id="1862" r:id="rId74"/>
    <p:sldId id="1856" r:id="rId75"/>
    <p:sldId id="1857" r:id="rId76"/>
    <p:sldId id="1407" r:id="rId77"/>
    <p:sldId id="1747" r:id="rId78"/>
    <p:sldId id="2082" r:id="rId79"/>
    <p:sldId id="2083" r:id="rId80"/>
    <p:sldId id="2084" r:id="rId81"/>
    <p:sldId id="1045" r:id="rId82"/>
    <p:sldId id="2077" r:id="rId83"/>
    <p:sldId id="2078" r:id="rId84"/>
    <p:sldId id="1636" r:id="rId85"/>
    <p:sldId id="1743" r:id="rId86"/>
    <p:sldId id="1745" r:id="rId87"/>
    <p:sldId id="1047" r:id="rId88"/>
    <p:sldId id="2125" r:id="rId89"/>
    <p:sldId id="1666" r:id="rId90"/>
    <p:sldId id="1635" r:id="rId91"/>
    <p:sldId id="2114" r:id="rId92"/>
    <p:sldId id="1637" r:id="rId93"/>
    <p:sldId id="2145" r:id="rId94"/>
    <p:sldId id="1940" r:id="rId95"/>
    <p:sldId id="2151" r:id="rId96"/>
    <p:sldId id="1941" r:id="rId97"/>
    <p:sldId id="1908" r:id="rId98"/>
    <p:sldId id="1942" r:id="rId99"/>
    <p:sldId id="1943" r:id="rId100"/>
    <p:sldId id="1837" r:id="rId101"/>
    <p:sldId id="2142" r:id="rId102"/>
    <p:sldId id="1911" r:id="rId103"/>
    <p:sldId id="1748" r:id="rId104"/>
    <p:sldId id="1614" r:id="rId105"/>
    <p:sldId id="835" r:id="rId106"/>
    <p:sldId id="1616" r:id="rId107"/>
    <p:sldId id="1617" r:id="rId108"/>
    <p:sldId id="1618" r:id="rId109"/>
    <p:sldId id="1619" r:id="rId110"/>
    <p:sldId id="1749" r:id="rId111"/>
    <p:sldId id="1750" r:id="rId112"/>
    <p:sldId id="1751" r:id="rId113"/>
    <p:sldId id="1572" r:id="rId114"/>
    <p:sldId id="1578" r:id="rId115"/>
    <p:sldId id="1752" r:id="rId116"/>
    <p:sldId id="1753" r:id="rId117"/>
    <p:sldId id="1754" r:id="rId118"/>
    <p:sldId id="1573" r:id="rId119"/>
    <p:sldId id="1579" r:id="rId120"/>
    <p:sldId id="1755" r:id="rId121"/>
    <p:sldId id="1756" r:id="rId122"/>
    <p:sldId id="1849" r:id="rId123"/>
    <p:sldId id="1850" r:id="rId124"/>
    <p:sldId id="1851" r:id="rId125"/>
    <p:sldId id="1852" r:id="rId126"/>
    <p:sldId id="1853" r:id="rId127"/>
    <p:sldId id="1854" r:id="rId128"/>
    <p:sldId id="1877" r:id="rId129"/>
    <p:sldId id="1878" r:id="rId130"/>
    <p:sldId id="1967" r:id="rId131"/>
    <p:sldId id="2115" r:id="rId132"/>
    <p:sldId id="2116" r:id="rId133"/>
    <p:sldId id="2076" r:id="rId134"/>
    <p:sldId id="2060" r:id="rId135"/>
    <p:sldId id="2157" r:id="rId136"/>
    <p:sldId id="2158" r:id="rId137"/>
    <p:sldId id="2159" r:id="rId138"/>
    <p:sldId id="2160" r:id="rId139"/>
    <p:sldId id="2161" r:id="rId140"/>
    <p:sldId id="1944" r:id="rId141"/>
    <p:sldId id="1925" r:id="rId142"/>
    <p:sldId id="1804" r:id="rId143"/>
    <p:sldId id="1805" r:id="rId144"/>
    <p:sldId id="2126" r:id="rId145"/>
    <p:sldId id="1806" r:id="rId146"/>
    <p:sldId id="1807" r:id="rId147"/>
    <p:sldId id="2117" r:id="rId148"/>
    <p:sldId id="1808" r:id="rId149"/>
    <p:sldId id="1809" r:id="rId150"/>
    <p:sldId id="2119" r:id="rId151"/>
    <p:sldId id="1787" r:id="rId152"/>
    <p:sldId id="1788" r:id="rId153"/>
    <p:sldId id="2120" r:id="rId154"/>
    <p:sldId id="1789" r:id="rId155"/>
    <p:sldId id="2127" r:id="rId156"/>
    <p:sldId id="1790" r:id="rId157"/>
    <p:sldId id="1662" r:id="rId158"/>
    <p:sldId id="1663" r:id="rId159"/>
    <p:sldId id="1664" r:id="rId160"/>
    <p:sldId id="1974" r:id="rId161"/>
    <p:sldId id="1665" r:id="rId162"/>
    <p:sldId id="1945" r:id="rId163"/>
    <p:sldId id="1810" r:id="rId164"/>
    <p:sldId id="2081" r:id="rId165"/>
    <p:sldId id="2128" r:id="rId166"/>
    <p:sldId id="1767" r:id="rId167"/>
    <p:sldId id="1707" r:id="rId168"/>
    <p:sldId id="2129" r:id="rId169"/>
    <p:sldId id="1708" r:id="rId170"/>
    <p:sldId id="2143" r:id="rId171"/>
    <p:sldId id="1709" r:id="rId172"/>
    <p:sldId id="2144" r:id="rId173"/>
    <p:sldId id="1710" r:id="rId174"/>
    <p:sldId id="2131" r:id="rId175"/>
    <p:sldId id="1711" r:id="rId176"/>
    <p:sldId id="2132" r:id="rId177"/>
    <p:sldId id="967" r:id="rId178"/>
    <p:sldId id="968" r:id="rId179"/>
    <p:sldId id="969" r:id="rId180"/>
    <p:sldId id="970" r:id="rId181"/>
    <p:sldId id="971" r:id="rId182"/>
    <p:sldId id="2471" r:id="rId183"/>
    <p:sldId id="974" r:id="rId184"/>
    <p:sldId id="2121" r:id="rId185"/>
    <p:sldId id="2625" r:id="rId186"/>
    <p:sldId id="2133" r:id="rId187"/>
    <p:sldId id="2167" r:id="rId188"/>
    <p:sldId id="2280" r:id="rId189"/>
    <p:sldId id="2310" r:id="rId190"/>
    <p:sldId id="2356" r:id="rId191"/>
    <p:sldId id="2473" r:id="rId192"/>
    <p:sldId id="2558" r:id="rId193"/>
    <p:sldId id="979" r:id="rId194"/>
    <p:sldId id="2542" r:id="rId195"/>
    <p:sldId id="1953" r:id="rId196"/>
    <p:sldId id="1954" r:id="rId197"/>
    <p:sldId id="2626" r:id="rId198"/>
    <p:sldId id="2092" r:id="rId199"/>
    <p:sldId id="2393" r:id="rId200"/>
    <p:sldId id="2394" r:id="rId201"/>
    <p:sldId id="2505" r:id="rId202"/>
    <p:sldId id="2559" r:id="rId203"/>
    <p:sldId id="2627" r:id="rId204"/>
    <p:sldId id="1955" r:id="rId205"/>
    <p:sldId id="2472" r:id="rId206"/>
    <p:sldId id="1956" r:id="rId207"/>
    <p:sldId id="1957" r:id="rId208"/>
    <p:sldId id="1958" r:id="rId209"/>
    <p:sldId id="1959" r:id="rId210"/>
    <p:sldId id="2093" r:id="rId211"/>
    <p:sldId id="2357" r:id="rId212"/>
    <p:sldId id="2474" r:id="rId213"/>
    <p:sldId id="2628" r:id="rId214"/>
    <p:sldId id="2629" r:id="rId215"/>
    <p:sldId id="1960" r:id="rId216"/>
    <p:sldId id="2311" r:id="rId217"/>
    <p:sldId id="2506" r:id="rId218"/>
    <p:sldId id="2630" r:id="rId219"/>
    <p:sldId id="2631" r:id="rId220"/>
    <p:sldId id="2632" r:id="rId221"/>
    <p:sldId id="2134" r:id="rId222"/>
    <p:sldId id="2312" r:id="rId223"/>
    <p:sldId id="2507" r:id="rId224"/>
    <p:sldId id="1964" r:id="rId225"/>
    <p:sldId id="2041" r:id="rId226"/>
    <p:sldId id="2087" r:id="rId227"/>
    <p:sldId id="2135" r:id="rId228"/>
    <p:sldId id="2282" r:id="rId229"/>
    <p:sldId id="2358" r:id="rId230"/>
    <p:sldId id="2576" r:id="rId231"/>
    <p:sldId id="2633" r:id="rId232"/>
    <p:sldId id="1965" r:id="rId233"/>
    <p:sldId id="2036" r:id="rId234"/>
    <p:sldId id="2088" r:id="rId235"/>
    <p:sldId id="2250" r:id="rId236"/>
    <p:sldId id="2400" r:id="rId237"/>
    <p:sldId id="2634" r:id="rId238"/>
    <p:sldId id="2359" r:id="rId239"/>
    <p:sldId id="2665" r:id="rId240"/>
    <p:sldId id="802" r:id="rId241"/>
    <p:sldId id="817" r:id="rId242"/>
    <p:sldId id="1428" r:id="rId243"/>
  </p:sldIdLst>
  <p:sldSz cx="12192000" cy="6858000"/>
  <p:notesSz cx="6858000" cy="9144000"/>
  <p:defaultTex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0175C1D-2F2D-C3C6-EB2E-988F5F31A2F1}" name="WILLIAM HERNANDO VARGAS BUITRAGO" initials="WHVB" userId="S::william.vargas@consorciopc.com::bd18eb93-b452-45c7-863b-e430755049bd" providerId="AD"/>
  <p188:author id="{F6DB063E-C4E1-259C-53E3-EEC7F711D545}" name="LORENA ISABEL PEÑA RODRIGUEZ" initials="LIPR" userId="S::lorena.pena@consorciopc.com::849caaae-547c-44d7-ae74-3b6942d002e9" providerId="AD"/>
  <p188:author id="{D83CEA49-FC06-A096-21A2-791D6F76069F}" name="ALLISON VIAFARA RINCON" initials="AVR" userId="S::allison.viafara@consorciopc.com::a6c724a7-0508-4075-811d-03f5aafa7e3f" providerId="AD"/>
  <p188:author id="{1D162550-1B66-6300-F4A1-63434BDE9C89}" name="LILLINETH OCAMPO CASTAÑEDA" initials="LOC" userId="S::lillineth.ocampo@consorciopc.com::651b59c4-c2a1-4852-ac00-d10213ba0680" providerId="AD"/>
  <p188:author id="{5CA72C90-78AB-2618-D841-D9B021C2148D}" name="FABIAN ANDRÉS  BARRETO RUBIANO" initials="FABR" userId="S::fabian.barreto@consorciopc.com::e66d9982-7649-4764-a43c-f9898b0aaca6"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JHON ALFONSO PARRA BUSTOS" initials="JAPB" lastIdx="3" clrIdx="0">
    <p:extLst>
      <p:ext uri="{19B8F6BF-5375-455C-9EA6-DF929625EA0E}">
        <p15:presenceInfo xmlns:p15="http://schemas.microsoft.com/office/powerpoint/2012/main" userId="JHON ALFONSO PARRA BUSTOS" providerId="None"/>
      </p:ext>
    </p:extLst>
  </p:cmAuthor>
  <p:cmAuthor id="2" name="JHON ALFONSO PARRA BUSTOS" initials="JAPB [2]" lastIdx="3" clrIdx="1">
    <p:extLst>
      <p:ext uri="{19B8F6BF-5375-455C-9EA6-DF929625EA0E}">
        <p15:presenceInfo xmlns:p15="http://schemas.microsoft.com/office/powerpoint/2012/main" userId="S::jhon.parra@consorciopc.com::bd1ba1fa-dc2e-4037-90fe-cdcd896540f8" providerId="AD"/>
      </p:ext>
    </p:extLst>
  </p:cmAuthor>
  <p:cmAuthor id="3" name="LILIANA TRUJILLO" initials="LT" lastIdx="1" clrIdx="2">
    <p:extLst>
      <p:ext uri="{19B8F6BF-5375-455C-9EA6-DF929625EA0E}">
        <p15:presenceInfo xmlns:p15="http://schemas.microsoft.com/office/powerpoint/2012/main" userId="S::liliana.trujillo@redcom.com.co::ee1006bd-7597-4951-9853-31245658fbbb" providerId="AD"/>
      </p:ext>
    </p:extLst>
  </p:cmAuthor>
  <p:cmAuthor id="4" name="MARIA LUBIS APARICIO GONZALEZ" initials="MLAG" lastIdx="1" clrIdx="3">
    <p:extLst>
      <p:ext uri="{19B8F6BF-5375-455C-9EA6-DF929625EA0E}">
        <p15:presenceInfo xmlns:p15="http://schemas.microsoft.com/office/powerpoint/2012/main" userId="S::lubis.aparicio@redcom.com.co::02067a66-9e20-470d-8859-7b173320a69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122D40"/>
    <a:srgbClr val="05488D"/>
    <a:srgbClr val="008CC4"/>
    <a:srgbClr val="EB5113"/>
    <a:srgbClr val="62BC80"/>
    <a:srgbClr val="0F8B32"/>
    <a:srgbClr val="F8B92D"/>
    <a:srgbClr val="40B063"/>
    <a:srgbClr val="66201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D1BF837A-98C5-4786-8140-612B119300FA}" v="2" dt="2025-05-22T21:07:48.534"/>
  </p1510:revLst>
</p1510:revInfo>
</file>

<file path=ppt/tableStyles.xml><?xml version="1.0" encoding="utf-8"?>
<a:tblStyleLst xmlns:a="http://schemas.openxmlformats.org/drawingml/2006/main" def="{5C22544A-7EE6-4342-B048-85BDC9FD1C3A}">
  <a:tblStyle styleId="{616DA210-FB5B-4158-B5E0-FEB733F419BA}" styleName="Estilo claro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69012ECD-51FC-41F1-AA8D-1B2483CD663E}" styleName="Estilo claro 2 - Acento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7E9639D4-E3E2-4D34-9284-5A2195B3D0D7}" styleName="Estilo claro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72833802-FEF1-4C79-8D5D-14CF1EAF98D9}" styleName="Estilo claro 2 - Acento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Estilo medio 2 - Énfasis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93D81CF-94F2-401A-BA57-92F5A7B2D0C5}" styleName="Estilo medio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B301B821-A1FF-4177-AEE7-76D212191A09}" styleName="Estilo medio 1 - Énfasis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D113A9D2-9D6B-4929-AA2D-F23B5EE8CBE7}" styleName="Estilo temático 2 - Énfasis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5A111915-BE36-4E01-A7E5-04B1672EAD32}" styleName="Estilo claro 2 - Acento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BC89EF96-8CEA-46FF-86C4-4CE0E7609802}" styleName="Estilo claro 3 - Acento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F5AB1C69-6EDB-4FF4-983F-18BD219EF322}" styleName="Estilo medio 2 - Énfasis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68D230F3-CF80-4859-8CE7-A43EE81993B5}" styleName="Estilo claro 1 - Acento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9DCAF9ED-07DC-4A11-8D7F-57B35C25682E}" styleName="Estilo medio 1 - Énfasis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3B4B98B0-60AC-42C2-AFA5-B58CD77FA1E5}" styleName="Estilo claro 1 - Acento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C083E6E3-FA7D-4D7B-A595-EF9225AFEA82}" styleName="Estilo claro 1 - Acento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912C8C85-51F0-491E-9774-3900AFEF0FD7}" styleName="Estilo claro 2 - Acento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2D5ABB26-0587-4C30-8999-92F81FD0307C}" styleName="Sin estilo ni cuadrícula">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10A1B5D5-9B99-4C35-A422-299274C87663}" styleName="Estilo medio 1 - Énfasis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E8B1032C-EA38-4F05-BA0D-38AFFFC7BED3}" styleName="Estilo claro 3 - Acento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08FB837D-C827-4EFA-A057-4D05807E0F7C}" styleName="Estilo temático 1 - Énfasis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2373" autoAdjust="0"/>
    <p:restoredTop sz="94660"/>
  </p:normalViewPr>
  <p:slideViewPr>
    <p:cSldViewPr snapToGrid="0">
      <p:cViewPr varScale="1">
        <p:scale>
          <a:sx n="83" d="100"/>
          <a:sy n="83" d="100"/>
        </p:scale>
        <p:origin x="117" y="54"/>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59" Type="http://schemas.openxmlformats.org/officeDocument/2006/relationships/slide" Target="slides/slide155.xml"/><Relationship Id="rId170" Type="http://schemas.openxmlformats.org/officeDocument/2006/relationships/slide" Target="slides/slide166.xml"/><Relationship Id="rId191" Type="http://schemas.openxmlformats.org/officeDocument/2006/relationships/slide" Target="slides/slide187.xml"/><Relationship Id="rId205" Type="http://schemas.openxmlformats.org/officeDocument/2006/relationships/slide" Target="slides/slide201.xml"/><Relationship Id="rId226" Type="http://schemas.openxmlformats.org/officeDocument/2006/relationships/slide" Target="slides/slide222.xml"/><Relationship Id="rId247" Type="http://schemas.openxmlformats.org/officeDocument/2006/relationships/viewProps" Target="viewProps.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slide" Target="slides/slide156.xml"/><Relationship Id="rId181" Type="http://schemas.openxmlformats.org/officeDocument/2006/relationships/slide" Target="slides/slide177.xml"/><Relationship Id="rId216" Type="http://schemas.openxmlformats.org/officeDocument/2006/relationships/slide" Target="slides/slide212.xml"/><Relationship Id="rId237" Type="http://schemas.openxmlformats.org/officeDocument/2006/relationships/slide" Target="slides/slide233.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85" Type="http://schemas.openxmlformats.org/officeDocument/2006/relationships/slide" Target="slides/slide81.xml"/><Relationship Id="rId150" Type="http://schemas.openxmlformats.org/officeDocument/2006/relationships/slide" Target="slides/slide146.xml"/><Relationship Id="rId171" Type="http://schemas.openxmlformats.org/officeDocument/2006/relationships/slide" Target="slides/slide167.xml"/><Relationship Id="rId192" Type="http://schemas.openxmlformats.org/officeDocument/2006/relationships/slide" Target="slides/slide188.xml"/><Relationship Id="rId206" Type="http://schemas.openxmlformats.org/officeDocument/2006/relationships/slide" Target="slides/slide202.xml"/><Relationship Id="rId227" Type="http://schemas.openxmlformats.org/officeDocument/2006/relationships/slide" Target="slides/slide223.xml"/><Relationship Id="rId248" Type="http://schemas.openxmlformats.org/officeDocument/2006/relationships/theme" Target="theme/theme1.xml"/><Relationship Id="rId12" Type="http://schemas.openxmlformats.org/officeDocument/2006/relationships/slide" Target="slides/slide8.xml"/><Relationship Id="rId33" Type="http://schemas.openxmlformats.org/officeDocument/2006/relationships/slide" Target="slides/slide29.xml"/><Relationship Id="rId108" Type="http://schemas.openxmlformats.org/officeDocument/2006/relationships/slide" Target="slides/slide104.xml"/><Relationship Id="rId129" Type="http://schemas.openxmlformats.org/officeDocument/2006/relationships/slide" Target="slides/slide125.xml"/><Relationship Id="rId54" Type="http://schemas.openxmlformats.org/officeDocument/2006/relationships/slide" Target="slides/slide50.xml"/><Relationship Id="rId75" Type="http://schemas.openxmlformats.org/officeDocument/2006/relationships/slide" Target="slides/slide71.xml"/><Relationship Id="rId96" Type="http://schemas.openxmlformats.org/officeDocument/2006/relationships/slide" Target="slides/slide92.xml"/><Relationship Id="rId140" Type="http://schemas.openxmlformats.org/officeDocument/2006/relationships/slide" Target="slides/slide136.xml"/><Relationship Id="rId161" Type="http://schemas.openxmlformats.org/officeDocument/2006/relationships/slide" Target="slides/slide157.xml"/><Relationship Id="rId182" Type="http://schemas.openxmlformats.org/officeDocument/2006/relationships/slide" Target="slides/slide178.xml"/><Relationship Id="rId217" Type="http://schemas.openxmlformats.org/officeDocument/2006/relationships/slide" Target="slides/slide213.xml"/><Relationship Id="rId6" Type="http://schemas.openxmlformats.org/officeDocument/2006/relationships/slide" Target="slides/slide2.xml"/><Relationship Id="rId238" Type="http://schemas.openxmlformats.org/officeDocument/2006/relationships/slide" Target="slides/slide234.xml"/><Relationship Id="rId23" Type="http://schemas.openxmlformats.org/officeDocument/2006/relationships/slide" Target="slides/slide19.xml"/><Relationship Id="rId119" Type="http://schemas.openxmlformats.org/officeDocument/2006/relationships/slide" Target="slides/slide115.xml"/><Relationship Id="rId44" Type="http://schemas.openxmlformats.org/officeDocument/2006/relationships/slide" Target="slides/slide40.xml"/><Relationship Id="rId65" Type="http://schemas.openxmlformats.org/officeDocument/2006/relationships/slide" Target="slides/slide61.xml"/><Relationship Id="rId86" Type="http://schemas.openxmlformats.org/officeDocument/2006/relationships/slide" Target="slides/slide82.xml"/><Relationship Id="rId130" Type="http://schemas.openxmlformats.org/officeDocument/2006/relationships/slide" Target="slides/slide126.xml"/><Relationship Id="rId151" Type="http://schemas.openxmlformats.org/officeDocument/2006/relationships/slide" Target="slides/slide147.xml"/><Relationship Id="rId172" Type="http://schemas.openxmlformats.org/officeDocument/2006/relationships/slide" Target="slides/slide168.xml"/><Relationship Id="rId193" Type="http://schemas.openxmlformats.org/officeDocument/2006/relationships/slide" Target="slides/slide189.xml"/><Relationship Id="rId207" Type="http://schemas.openxmlformats.org/officeDocument/2006/relationships/slide" Target="slides/slide203.xml"/><Relationship Id="rId228" Type="http://schemas.openxmlformats.org/officeDocument/2006/relationships/slide" Target="slides/slide224.xml"/><Relationship Id="rId249" Type="http://schemas.openxmlformats.org/officeDocument/2006/relationships/tableStyles" Target="tableStyles.xml"/><Relationship Id="rId13" Type="http://schemas.openxmlformats.org/officeDocument/2006/relationships/slide" Target="slides/slide9.xml"/><Relationship Id="rId109" Type="http://schemas.openxmlformats.org/officeDocument/2006/relationships/slide" Target="slides/slide105.xml"/><Relationship Id="rId34" Type="http://schemas.openxmlformats.org/officeDocument/2006/relationships/slide" Target="slides/slide30.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20" Type="http://schemas.openxmlformats.org/officeDocument/2006/relationships/slide" Target="slides/slide116.xml"/><Relationship Id="rId141" Type="http://schemas.openxmlformats.org/officeDocument/2006/relationships/slide" Target="slides/slide137.xml"/><Relationship Id="rId7" Type="http://schemas.openxmlformats.org/officeDocument/2006/relationships/slide" Target="slides/slide3.xml"/><Relationship Id="rId162" Type="http://schemas.openxmlformats.org/officeDocument/2006/relationships/slide" Target="slides/slide158.xml"/><Relationship Id="rId183" Type="http://schemas.openxmlformats.org/officeDocument/2006/relationships/slide" Target="slides/slide179.xml"/><Relationship Id="rId218" Type="http://schemas.openxmlformats.org/officeDocument/2006/relationships/slide" Target="slides/slide214.xml"/><Relationship Id="rId239" Type="http://schemas.openxmlformats.org/officeDocument/2006/relationships/slide" Target="slides/slide235.xml"/><Relationship Id="rId250" Type="http://schemas.microsoft.com/office/2016/11/relationships/changesInfo" Target="changesInfos/changesInfo1.xml"/><Relationship Id="rId24" Type="http://schemas.openxmlformats.org/officeDocument/2006/relationships/slide" Target="slides/slide20.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31" Type="http://schemas.openxmlformats.org/officeDocument/2006/relationships/slide" Target="slides/slide127.xml"/><Relationship Id="rId152" Type="http://schemas.openxmlformats.org/officeDocument/2006/relationships/slide" Target="slides/slide148.xml"/><Relationship Id="rId173" Type="http://schemas.openxmlformats.org/officeDocument/2006/relationships/slide" Target="slides/slide169.xml"/><Relationship Id="rId194" Type="http://schemas.openxmlformats.org/officeDocument/2006/relationships/slide" Target="slides/slide190.xml"/><Relationship Id="rId208" Type="http://schemas.openxmlformats.org/officeDocument/2006/relationships/slide" Target="slides/slide204.xml"/><Relationship Id="rId229" Type="http://schemas.openxmlformats.org/officeDocument/2006/relationships/slide" Target="slides/slide225.xml"/><Relationship Id="rId240" Type="http://schemas.openxmlformats.org/officeDocument/2006/relationships/slide" Target="slides/slide236.xml"/><Relationship Id="rId14" Type="http://schemas.openxmlformats.org/officeDocument/2006/relationships/slide" Target="slides/slide10.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8" Type="http://schemas.openxmlformats.org/officeDocument/2006/relationships/slide" Target="slides/slide4.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219" Type="http://schemas.openxmlformats.org/officeDocument/2006/relationships/slide" Target="slides/slide215.xml"/><Relationship Id="rId230" Type="http://schemas.openxmlformats.org/officeDocument/2006/relationships/slide" Target="slides/slide226.xml"/><Relationship Id="rId251" Type="http://schemas.microsoft.com/office/2015/10/relationships/revisionInfo" Target="revisionInfo.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95" Type="http://schemas.openxmlformats.org/officeDocument/2006/relationships/slide" Target="slides/slide191.xml"/><Relationship Id="rId209" Type="http://schemas.openxmlformats.org/officeDocument/2006/relationships/slide" Target="slides/slide205.xml"/><Relationship Id="rId220" Type="http://schemas.openxmlformats.org/officeDocument/2006/relationships/slide" Target="slides/slide216.xml"/><Relationship Id="rId241" Type="http://schemas.openxmlformats.org/officeDocument/2006/relationships/slide" Target="slides/slide237.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78" Type="http://schemas.openxmlformats.org/officeDocument/2006/relationships/slide" Target="slides/slide74.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64" Type="http://schemas.openxmlformats.org/officeDocument/2006/relationships/slide" Target="slides/slide160.xml"/><Relationship Id="rId185" Type="http://schemas.openxmlformats.org/officeDocument/2006/relationships/slide" Target="slides/slide181.xml"/><Relationship Id="rId4" Type="http://schemas.openxmlformats.org/officeDocument/2006/relationships/slideMaster" Target="slideMasters/slideMaster1.xml"/><Relationship Id="rId9" Type="http://schemas.openxmlformats.org/officeDocument/2006/relationships/slide" Target="slides/slide5.xml"/><Relationship Id="rId180" Type="http://schemas.openxmlformats.org/officeDocument/2006/relationships/slide" Target="slides/slide176.xml"/><Relationship Id="rId210" Type="http://schemas.openxmlformats.org/officeDocument/2006/relationships/slide" Target="slides/slide206.xml"/><Relationship Id="rId215" Type="http://schemas.openxmlformats.org/officeDocument/2006/relationships/slide" Target="slides/slide211.xml"/><Relationship Id="rId236" Type="http://schemas.openxmlformats.org/officeDocument/2006/relationships/slide" Target="slides/slide232.xml"/><Relationship Id="rId26" Type="http://schemas.openxmlformats.org/officeDocument/2006/relationships/slide" Target="slides/slide22.xml"/><Relationship Id="rId231" Type="http://schemas.openxmlformats.org/officeDocument/2006/relationships/slide" Target="slides/slide227.xml"/><Relationship Id="rId252" Type="http://schemas.microsoft.com/office/2018/10/relationships/authors" Target="authors.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 Id="rId196" Type="http://schemas.openxmlformats.org/officeDocument/2006/relationships/slide" Target="slides/slide192.xml"/><Relationship Id="rId200" Type="http://schemas.openxmlformats.org/officeDocument/2006/relationships/slide" Target="slides/slide196.xml"/><Relationship Id="rId16" Type="http://schemas.openxmlformats.org/officeDocument/2006/relationships/slide" Target="slides/slide12.xml"/><Relationship Id="rId221" Type="http://schemas.openxmlformats.org/officeDocument/2006/relationships/slide" Target="slides/slide217.xml"/><Relationship Id="rId242" Type="http://schemas.openxmlformats.org/officeDocument/2006/relationships/slide" Target="slides/slide238.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186" Type="http://schemas.openxmlformats.org/officeDocument/2006/relationships/slide" Target="slides/slide182.xml"/><Relationship Id="rId211" Type="http://schemas.openxmlformats.org/officeDocument/2006/relationships/slide" Target="slides/slide207.xml"/><Relationship Id="rId232" Type="http://schemas.openxmlformats.org/officeDocument/2006/relationships/slide" Target="slides/slide228.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6" Type="http://schemas.openxmlformats.org/officeDocument/2006/relationships/slide" Target="slides/slide172.xml"/><Relationship Id="rId197" Type="http://schemas.openxmlformats.org/officeDocument/2006/relationships/slide" Target="slides/slide193.xml"/><Relationship Id="rId201" Type="http://schemas.openxmlformats.org/officeDocument/2006/relationships/slide" Target="slides/slide197.xml"/><Relationship Id="rId222" Type="http://schemas.openxmlformats.org/officeDocument/2006/relationships/slide" Target="slides/slide218.xml"/><Relationship Id="rId243" Type="http://schemas.openxmlformats.org/officeDocument/2006/relationships/slide" Target="slides/slide239.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 Id="rId70" Type="http://schemas.openxmlformats.org/officeDocument/2006/relationships/slide" Target="slides/slide66.xml"/><Relationship Id="rId91" Type="http://schemas.openxmlformats.org/officeDocument/2006/relationships/slide" Target="slides/slide87.xml"/><Relationship Id="rId145" Type="http://schemas.openxmlformats.org/officeDocument/2006/relationships/slide" Target="slides/slide141.xml"/><Relationship Id="rId166" Type="http://schemas.openxmlformats.org/officeDocument/2006/relationships/slide" Target="slides/slide162.xml"/><Relationship Id="rId187" Type="http://schemas.openxmlformats.org/officeDocument/2006/relationships/slide" Target="slides/slide183.xml"/><Relationship Id="rId1" Type="http://schemas.openxmlformats.org/officeDocument/2006/relationships/customXml" Target="../customXml/item1.xml"/><Relationship Id="rId212" Type="http://schemas.openxmlformats.org/officeDocument/2006/relationships/slide" Target="slides/slide208.xml"/><Relationship Id="rId233" Type="http://schemas.openxmlformats.org/officeDocument/2006/relationships/slide" Target="slides/slide229.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60" Type="http://schemas.openxmlformats.org/officeDocument/2006/relationships/slide" Target="slides/slide56.xml"/><Relationship Id="rId81" Type="http://schemas.openxmlformats.org/officeDocument/2006/relationships/slide" Target="slides/slide77.xml"/><Relationship Id="rId135" Type="http://schemas.openxmlformats.org/officeDocument/2006/relationships/slide" Target="slides/slide131.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202" Type="http://schemas.openxmlformats.org/officeDocument/2006/relationships/slide" Target="slides/slide198.xml"/><Relationship Id="rId223" Type="http://schemas.openxmlformats.org/officeDocument/2006/relationships/slide" Target="slides/slide219.xml"/><Relationship Id="rId244" Type="http://schemas.openxmlformats.org/officeDocument/2006/relationships/notesMaster" Target="notesMasters/notesMaster1.xml"/><Relationship Id="rId18" Type="http://schemas.openxmlformats.org/officeDocument/2006/relationships/slide" Target="slides/slide14.xml"/><Relationship Id="rId39" Type="http://schemas.openxmlformats.org/officeDocument/2006/relationships/slide" Target="slides/slide35.xml"/><Relationship Id="rId50" Type="http://schemas.openxmlformats.org/officeDocument/2006/relationships/slide" Target="slides/slide46.xml"/><Relationship Id="rId104" Type="http://schemas.openxmlformats.org/officeDocument/2006/relationships/slide" Target="slides/slide100.xml"/><Relationship Id="rId125" Type="http://schemas.openxmlformats.org/officeDocument/2006/relationships/slide" Target="slides/slide121.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71" Type="http://schemas.openxmlformats.org/officeDocument/2006/relationships/slide" Target="slides/slide67.xml"/><Relationship Id="rId92" Type="http://schemas.openxmlformats.org/officeDocument/2006/relationships/slide" Target="slides/slide88.xml"/><Relationship Id="rId213" Type="http://schemas.openxmlformats.org/officeDocument/2006/relationships/slide" Target="slides/slide209.xml"/><Relationship Id="rId234" Type="http://schemas.openxmlformats.org/officeDocument/2006/relationships/slide" Target="slides/slide230.xml"/><Relationship Id="rId2" Type="http://schemas.openxmlformats.org/officeDocument/2006/relationships/customXml" Target="../customXml/item2.xml"/><Relationship Id="rId29" Type="http://schemas.openxmlformats.org/officeDocument/2006/relationships/slide" Target="slides/slide25.xml"/><Relationship Id="rId40" Type="http://schemas.openxmlformats.org/officeDocument/2006/relationships/slide" Target="slides/slide36.xml"/><Relationship Id="rId115" Type="http://schemas.openxmlformats.org/officeDocument/2006/relationships/slide" Target="slides/slide111.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61" Type="http://schemas.openxmlformats.org/officeDocument/2006/relationships/slide" Target="slides/slide57.xml"/><Relationship Id="rId82" Type="http://schemas.openxmlformats.org/officeDocument/2006/relationships/slide" Target="slides/slide78.xml"/><Relationship Id="rId199" Type="http://schemas.openxmlformats.org/officeDocument/2006/relationships/slide" Target="slides/slide195.xml"/><Relationship Id="rId203" Type="http://schemas.openxmlformats.org/officeDocument/2006/relationships/slide" Target="slides/slide199.xml"/><Relationship Id="rId19" Type="http://schemas.openxmlformats.org/officeDocument/2006/relationships/slide" Target="slides/slide15.xml"/><Relationship Id="rId224" Type="http://schemas.openxmlformats.org/officeDocument/2006/relationships/slide" Target="slides/slide220.xml"/><Relationship Id="rId245" Type="http://schemas.openxmlformats.org/officeDocument/2006/relationships/commentAuthors" Target="commentAuthors.xml"/><Relationship Id="rId30" Type="http://schemas.openxmlformats.org/officeDocument/2006/relationships/slide" Target="slides/slide2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189" Type="http://schemas.openxmlformats.org/officeDocument/2006/relationships/slide" Target="slides/slide185.xml"/><Relationship Id="rId3" Type="http://schemas.openxmlformats.org/officeDocument/2006/relationships/customXml" Target="../customXml/item3.xml"/><Relationship Id="rId214" Type="http://schemas.openxmlformats.org/officeDocument/2006/relationships/slide" Target="slides/slide210.xml"/><Relationship Id="rId235" Type="http://schemas.openxmlformats.org/officeDocument/2006/relationships/slide" Target="slides/slide231.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179" Type="http://schemas.openxmlformats.org/officeDocument/2006/relationships/slide" Target="slides/slide175.xml"/><Relationship Id="rId190" Type="http://schemas.openxmlformats.org/officeDocument/2006/relationships/slide" Target="slides/slide186.xml"/><Relationship Id="rId204" Type="http://schemas.openxmlformats.org/officeDocument/2006/relationships/slide" Target="slides/slide200.xml"/><Relationship Id="rId225" Type="http://schemas.openxmlformats.org/officeDocument/2006/relationships/slide" Target="slides/slide221.xml"/><Relationship Id="rId246" Type="http://schemas.openxmlformats.org/officeDocument/2006/relationships/presProps" Target="presProps.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94" Type="http://schemas.openxmlformats.org/officeDocument/2006/relationships/slide" Target="slides/slide90.xml"/><Relationship Id="rId148" Type="http://schemas.openxmlformats.org/officeDocument/2006/relationships/slide" Target="slides/slide144.xml"/><Relationship Id="rId169" Type="http://schemas.openxmlformats.org/officeDocument/2006/relationships/slide" Target="slides/slide165.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HEIDY MUÑOZ SALINAS" userId="S::gestion.calidad@consorciopc.com::679d0cc1-20d6-4592-989b-a056a082cb6a" providerId="AD" clId="Web-{F3943DE9-D1A3-C6D1-F2DC-15A362A00518}"/>
    <pc:docChg chg="addSld">
      <pc:chgData name="HEIDY MUÑOZ SALINAS" userId="S::gestion.calidad@consorciopc.com::679d0cc1-20d6-4592-989b-a056a082cb6a" providerId="AD" clId="Web-{F3943DE9-D1A3-C6D1-F2DC-15A362A00518}" dt="2025-05-15T17:24:25.730" v="176"/>
      <pc:docMkLst>
        <pc:docMk/>
      </pc:docMkLst>
      <pc:sldChg chg="add">
        <pc:chgData name="HEIDY MUÑOZ SALINAS" userId="S::gestion.calidad@consorciopc.com::679d0cc1-20d6-4592-989b-a056a082cb6a" providerId="AD" clId="Web-{F3943DE9-D1A3-C6D1-F2DC-15A362A00518}" dt="2025-05-15T17:24:25.620" v="175"/>
        <pc:sldMkLst>
          <pc:docMk/>
          <pc:sldMk cId="3288939479" sldId="802"/>
        </pc:sldMkLst>
      </pc:sldChg>
      <pc:sldChg chg="add">
        <pc:chgData name="HEIDY MUÑOZ SALINAS" userId="S::gestion.calidad@consorciopc.com::679d0cc1-20d6-4592-989b-a056a082cb6a" providerId="AD" clId="Web-{F3943DE9-D1A3-C6D1-F2DC-15A362A00518}" dt="2025-05-15T17:24:25.730" v="176"/>
        <pc:sldMkLst>
          <pc:docMk/>
          <pc:sldMk cId="1963223164" sldId="817"/>
        </pc:sldMkLst>
      </pc:sldChg>
      <pc:sldChg chg="add">
        <pc:chgData name="HEIDY MUÑOZ SALINAS" userId="S::gestion.calidad@consorciopc.com::679d0cc1-20d6-4592-989b-a056a082cb6a" providerId="AD" clId="Web-{F3943DE9-D1A3-C6D1-F2DC-15A362A00518}" dt="2025-05-15T17:23:05.042" v="40"/>
        <pc:sldMkLst>
          <pc:docMk/>
          <pc:sldMk cId="0" sldId="835"/>
        </pc:sldMkLst>
      </pc:sldChg>
      <pc:sldChg chg="add">
        <pc:chgData name="HEIDY MUÑOZ SALINAS" userId="S::gestion.calidad@consorciopc.com::679d0cc1-20d6-4592-989b-a056a082cb6a" providerId="AD" clId="Web-{F3943DE9-D1A3-C6D1-F2DC-15A362A00518}" dt="2025-05-15T17:24:00.526" v="112"/>
        <pc:sldMkLst>
          <pc:docMk/>
          <pc:sldMk cId="3392957645" sldId="967"/>
        </pc:sldMkLst>
      </pc:sldChg>
      <pc:sldChg chg="add">
        <pc:chgData name="HEIDY MUÑOZ SALINAS" userId="S::gestion.calidad@consorciopc.com::679d0cc1-20d6-4592-989b-a056a082cb6a" providerId="AD" clId="Web-{F3943DE9-D1A3-C6D1-F2DC-15A362A00518}" dt="2025-05-15T17:24:00.542" v="113"/>
        <pc:sldMkLst>
          <pc:docMk/>
          <pc:sldMk cId="2760672035" sldId="968"/>
        </pc:sldMkLst>
      </pc:sldChg>
      <pc:sldChg chg="add">
        <pc:chgData name="HEIDY MUÑOZ SALINAS" userId="S::gestion.calidad@consorciopc.com::679d0cc1-20d6-4592-989b-a056a082cb6a" providerId="AD" clId="Web-{F3943DE9-D1A3-C6D1-F2DC-15A362A00518}" dt="2025-05-15T17:24:00.558" v="114"/>
        <pc:sldMkLst>
          <pc:docMk/>
          <pc:sldMk cId="2343609776" sldId="969"/>
        </pc:sldMkLst>
      </pc:sldChg>
      <pc:sldChg chg="add">
        <pc:chgData name="HEIDY MUÑOZ SALINAS" userId="S::gestion.calidad@consorciopc.com::679d0cc1-20d6-4592-989b-a056a082cb6a" providerId="AD" clId="Web-{F3943DE9-D1A3-C6D1-F2DC-15A362A00518}" dt="2025-05-15T17:24:00.573" v="115"/>
        <pc:sldMkLst>
          <pc:docMk/>
          <pc:sldMk cId="1149715653" sldId="970"/>
        </pc:sldMkLst>
      </pc:sldChg>
      <pc:sldChg chg="add">
        <pc:chgData name="HEIDY MUÑOZ SALINAS" userId="S::gestion.calidad@consorciopc.com::679d0cc1-20d6-4592-989b-a056a082cb6a" providerId="AD" clId="Web-{F3943DE9-D1A3-C6D1-F2DC-15A362A00518}" dt="2025-05-15T17:24:00.589" v="116"/>
        <pc:sldMkLst>
          <pc:docMk/>
          <pc:sldMk cId="156929202" sldId="971"/>
        </pc:sldMkLst>
      </pc:sldChg>
      <pc:sldChg chg="add">
        <pc:chgData name="HEIDY MUÑOZ SALINAS" userId="S::gestion.calidad@consorciopc.com::679d0cc1-20d6-4592-989b-a056a082cb6a" providerId="AD" clId="Web-{F3943DE9-D1A3-C6D1-F2DC-15A362A00518}" dt="2025-05-15T17:24:00.620" v="118"/>
        <pc:sldMkLst>
          <pc:docMk/>
          <pc:sldMk cId="1284041241" sldId="974"/>
        </pc:sldMkLst>
      </pc:sldChg>
      <pc:sldChg chg="add">
        <pc:chgData name="HEIDY MUÑOZ SALINAS" userId="S::gestion.calidad@consorciopc.com::679d0cc1-20d6-4592-989b-a056a082cb6a" providerId="AD" clId="Web-{F3943DE9-D1A3-C6D1-F2DC-15A362A00518}" dt="2025-05-15T17:24:00.714" v="128"/>
        <pc:sldMkLst>
          <pc:docMk/>
          <pc:sldMk cId="2347969860" sldId="979"/>
        </pc:sldMkLst>
      </pc:sldChg>
      <pc:sldChg chg="add">
        <pc:chgData name="HEIDY MUÑOZ SALINAS" userId="S::gestion.calidad@consorciopc.com::679d0cc1-20d6-4592-989b-a056a082cb6a" providerId="AD" clId="Web-{F3943DE9-D1A3-C6D1-F2DC-15A362A00518}" dt="2025-05-15T17:23:04.588" v="16"/>
        <pc:sldMkLst>
          <pc:docMk/>
          <pc:sldMk cId="0" sldId="1045"/>
        </pc:sldMkLst>
      </pc:sldChg>
      <pc:sldChg chg="add">
        <pc:chgData name="HEIDY MUÑOZ SALINAS" userId="S::gestion.calidad@consorciopc.com::679d0cc1-20d6-4592-989b-a056a082cb6a" providerId="AD" clId="Web-{F3943DE9-D1A3-C6D1-F2DC-15A362A00518}" dt="2025-05-15T17:23:04.667" v="22"/>
        <pc:sldMkLst>
          <pc:docMk/>
          <pc:sldMk cId="0" sldId="1047"/>
        </pc:sldMkLst>
      </pc:sldChg>
      <pc:sldChg chg="add">
        <pc:chgData name="HEIDY MUÑOZ SALINAS" userId="S::gestion.calidad@consorciopc.com::679d0cc1-20d6-4592-989b-a056a082cb6a" providerId="AD" clId="Web-{F3943DE9-D1A3-C6D1-F2DC-15A362A00518}" dt="2025-05-15T17:22:24.369" v="6"/>
        <pc:sldMkLst>
          <pc:docMk/>
          <pc:sldMk cId="3888107432" sldId="1056"/>
        </pc:sldMkLst>
      </pc:sldChg>
      <pc:sldChg chg="add">
        <pc:chgData name="HEIDY MUÑOZ SALINAS" userId="S::gestion.calidad@consorciopc.com::679d0cc1-20d6-4592-989b-a056a082cb6a" providerId="AD" clId="Web-{F3943DE9-D1A3-C6D1-F2DC-15A362A00518}" dt="2025-05-15T17:22:24.260" v="0"/>
        <pc:sldMkLst>
          <pc:docMk/>
          <pc:sldMk cId="507137960" sldId="1338"/>
        </pc:sldMkLst>
      </pc:sldChg>
      <pc:sldChg chg="add">
        <pc:chgData name="HEIDY MUÑOZ SALINAS" userId="S::gestion.calidad@consorciopc.com::679d0cc1-20d6-4592-989b-a056a082cb6a" providerId="AD" clId="Web-{F3943DE9-D1A3-C6D1-F2DC-15A362A00518}" dt="2025-05-15T17:22:24.354" v="5"/>
        <pc:sldMkLst>
          <pc:docMk/>
          <pc:sldMk cId="1266324134" sldId="1342"/>
        </pc:sldMkLst>
      </pc:sldChg>
      <pc:sldChg chg="add">
        <pc:chgData name="HEIDY MUÑOZ SALINAS" userId="S::gestion.calidad@consorciopc.com::679d0cc1-20d6-4592-989b-a056a082cb6a" providerId="AD" clId="Web-{F3943DE9-D1A3-C6D1-F2DC-15A362A00518}" dt="2025-05-15T17:23:04.526" v="11"/>
        <pc:sldMkLst>
          <pc:docMk/>
          <pc:sldMk cId="0" sldId="1407"/>
        </pc:sldMkLst>
      </pc:sldChg>
      <pc:sldChg chg="add">
        <pc:chgData name="HEIDY MUÑOZ SALINAS" userId="S::gestion.calidad@consorciopc.com::679d0cc1-20d6-4592-989b-a056a082cb6a" providerId="AD" clId="Web-{F3943DE9-D1A3-C6D1-F2DC-15A362A00518}" dt="2025-05-15T17:23:05.182" v="48"/>
        <pc:sldMkLst>
          <pc:docMk/>
          <pc:sldMk cId="0" sldId="1572"/>
        </pc:sldMkLst>
      </pc:sldChg>
      <pc:sldChg chg="add">
        <pc:chgData name="HEIDY MUÑOZ SALINAS" userId="S::gestion.calidad@consorciopc.com::679d0cc1-20d6-4592-989b-a056a082cb6a" providerId="AD" clId="Web-{F3943DE9-D1A3-C6D1-F2DC-15A362A00518}" dt="2025-05-15T17:23:05.245" v="53"/>
        <pc:sldMkLst>
          <pc:docMk/>
          <pc:sldMk cId="0" sldId="1573"/>
        </pc:sldMkLst>
      </pc:sldChg>
      <pc:sldChg chg="add">
        <pc:chgData name="HEIDY MUÑOZ SALINAS" userId="S::gestion.calidad@consorciopc.com::679d0cc1-20d6-4592-989b-a056a082cb6a" providerId="AD" clId="Web-{F3943DE9-D1A3-C6D1-F2DC-15A362A00518}" dt="2025-05-15T17:23:05.198" v="49"/>
        <pc:sldMkLst>
          <pc:docMk/>
          <pc:sldMk cId="0" sldId="1578"/>
        </pc:sldMkLst>
      </pc:sldChg>
      <pc:sldChg chg="add">
        <pc:chgData name="HEIDY MUÑOZ SALINAS" userId="S::gestion.calidad@consorciopc.com::679d0cc1-20d6-4592-989b-a056a082cb6a" providerId="AD" clId="Web-{F3943DE9-D1A3-C6D1-F2DC-15A362A00518}" dt="2025-05-15T17:23:05.260" v="54"/>
        <pc:sldMkLst>
          <pc:docMk/>
          <pc:sldMk cId="0" sldId="1579"/>
        </pc:sldMkLst>
      </pc:sldChg>
      <pc:sldChg chg="add">
        <pc:chgData name="HEIDY MUÑOZ SALINAS" userId="S::gestion.calidad@consorciopc.com::679d0cc1-20d6-4592-989b-a056a082cb6a" providerId="AD" clId="Web-{F3943DE9-D1A3-C6D1-F2DC-15A362A00518}" dt="2025-05-15T17:23:05.026" v="39"/>
        <pc:sldMkLst>
          <pc:docMk/>
          <pc:sldMk cId="0" sldId="1614"/>
        </pc:sldMkLst>
      </pc:sldChg>
      <pc:sldChg chg="add">
        <pc:chgData name="HEIDY MUÑOZ SALINAS" userId="S::gestion.calidad@consorciopc.com::679d0cc1-20d6-4592-989b-a056a082cb6a" providerId="AD" clId="Web-{F3943DE9-D1A3-C6D1-F2DC-15A362A00518}" dt="2025-05-15T17:23:05.057" v="41"/>
        <pc:sldMkLst>
          <pc:docMk/>
          <pc:sldMk cId="0" sldId="1616"/>
        </pc:sldMkLst>
      </pc:sldChg>
      <pc:sldChg chg="add">
        <pc:chgData name="HEIDY MUÑOZ SALINAS" userId="S::gestion.calidad@consorciopc.com::679d0cc1-20d6-4592-989b-a056a082cb6a" providerId="AD" clId="Web-{F3943DE9-D1A3-C6D1-F2DC-15A362A00518}" dt="2025-05-15T17:23:05.073" v="42"/>
        <pc:sldMkLst>
          <pc:docMk/>
          <pc:sldMk cId="0" sldId="1617"/>
        </pc:sldMkLst>
      </pc:sldChg>
      <pc:sldChg chg="add">
        <pc:chgData name="HEIDY MUÑOZ SALINAS" userId="S::gestion.calidad@consorciopc.com::679d0cc1-20d6-4592-989b-a056a082cb6a" providerId="AD" clId="Web-{F3943DE9-D1A3-C6D1-F2DC-15A362A00518}" dt="2025-05-15T17:23:05.104" v="43"/>
        <pc:sldMkLst>
          <pc:docMk/>
          <pc:sldMk cId="0" sldId="1618"/>
        </pc:sldMkLst>
      </pc:sldChg>
      <pc:sldChg chg="add">
        <pc:chgData name="HEIDY MUÑOZ SALINAS" userId="S::gestion.calidad@consorciopc.com::679d0cc1-20d6-4592-989b-a056a082cb6a" providerId="AD" clId="Web-{F3943DE9-D1A3-C6D1-F2DC-15A362A00518}" dt="2025-05-15T17:23:05.120" v="44"/>
        <pc:sldMkLst>
          <pc:docMk/>
          <pc:sldMk cId="0" sldId="1619"/>
        </pc:sldMkLst>
      </pc:sldChg>
      <pc:sldChg chg="add">
        <pc:chgData name="HEIDY MUÑOZ SALINAS" userId="S::gestion.calidad@consorciopc.com::679d0cc1-20d6-4592-989b-a056a082cb6a" providerId="AD" clId="Web-{F3943DE9-D1A3-C6D1-F2DC-15A362A00518}" dt="2025-05-15T17:23:04.713" v="25"/>
        <pc:sldMkLst>
          <pc:docMk/>
          <pc:sldMk cId="0" sldId="1635"/>
        </pc:sldMkLst>
      </pc:sldChg>
      <pc:sldChg chg="add">
        <pc:chgData name="HEIDY MUÑOZ SALINAS" userId="S::gestion.calidad@consorciopc.com::679d0cc1-20d6-4592-989b-a056a082cb6a" providerId="AD" clId="Web-{F3943DE9-D1A3-C6D1-F2DC-15A362A00518}" dt="2025-05-15T17:23:04.635" v="19"/>
        <pc:sldMkLst>
          <pc:docMk/>
          <pc:sldMk cId="0" sldId="1636"/>
        </pc:sldMkLst>
      </pc:sldChg>
      <pc:sldChg chg="add">
        <pc:chgData name="HEIDY MUÑOZ SALINAS" userId="S::gestion.calidad@consorciopc.com::679d0cc1-20d6-4592-989b-a056a082cb6a" providerId="AD" clId="Web-{F3943DE9-D1A3-C6D1-F2DC-15A362A00518}" dt="2025-05-15T17:23:04.729" v="27"/>
        <pc:sldMkLst>
          <pc:docMk/>
          <pc:sldMk cId="3828802350" sldId="1637"/>
        </pc:sldMkLst>
      </pc:sldChg>
      <pc:sldChg chg="add">
        <pc:chgData name="HEIDY MUÑOZ SALINAS" userId="S::gestion.calidad@consorciopc.com::679d0cc1-20d6-4592-989b-a056a082cb6a" providerId="AD" clId="Web-{F3943DE9-D1A3-C6D1-F2DC-15A362A00518}" dt="2025-05-15T17:23:06.276" v="92"/>
        <pc:sldMkLst>
          <pc:docMk/>
          <pc:sldMk cId="0" sldId="1662"/>
        </pc:sldMkLst>
      </pc:sldChg>
      <pc:sldChg chg="add">
        <pc:chgData name="HEIDY MUÑOZ SALINAS" userId="S::gestion.calidad@consorciopc.com::679d0cc1-20d6-4592-989b-a056a082cb6a" providerId="AD" clId="Web-{F3943DE9-D1A3-C6D1-F2DC-15A362A00518}" dt="2025-05-15T17:23:06.292" v="93"/>
        <pc:sldMkLst>
          <pc:docMk/>
          <pc:sldMk cId="0" sldId="1663"/>
        </pc:sldMkLst>
      </pc:sldChg>
      <pc:sldChg chg="add">
        <pc:chgData name="HEIDY MUÑOZ SALINAS" userId="S::gestion.calidad@consorciopc.com::679d0cc1-20d6-4592-989b-a056a082cb6a" providerId="AD" clId="Web-{F3943DE9-D1A3-C6D1-F2DC-15A362A00518}" dt="2025-05-15T17:23:06.307" v="94"/>
        <pc:sldMkLst>
          <pc:docMk/>
          <pc:sldMk cId="0" sldId="1664"/>
        </pc:sldMkLst>
      </pc:sldChg>
      <pc:sldChg chg="add">
        <pc:chgData name="HEIDY MUÑOZ SALINAS" userId="S::gestion.calidad@consorciopc.com::679d0cc1-20d6-4592-989b-a056a082cb6a" providerId="AD" clId="Web-{F3943DE9-D1A3-C6D1-F2DC-15A362A00518}" dt="2025-05-15T17:23:06.432" v="96"/>
        <pc:sldMkLst>
          <pc:docMk/>
          <pc:sldMk cId="0" sldId="1665"/>
        </pc:sldMkLst>
      </pc:sldChg>
      <pc:sldChg chg="add">
        <pc:chgData name="HEIDY MUÑOZ SALINAS" userId="S::gestion.calidad@consorciopc.com::679d0cc1-20d6-4592-989b-a056a082cb6a" providerId="AD" clId="Web-{F3943DE9-D1A3-C6D1-F2DC-15A362A00518}" dt="2025-05-15T17:23:04.698" v="24"/>
        <pc:sldMkLst>
          <pc:docMk/>
          <pc:sldMk cId="3514632084" sldId="1666"/>
        </pc:sldMkLst>
      </pc:sldChg>
      <pc:sldChg chg="add">
        <pc:chgData name="HEIDY MUÑOZ SALINAS" userId="S::gestion.calidad@consorciopc.com::679d0cc1-20d6-4592-989b-a056a082cb6a" providerId="AD" clId="Web-{F3943DE9-D1A3-C6D1-F2DC-15A362A00518}" dt="2025-05-15T17:23:06.557" v="102"/>
        <pc:sldMkLst>
          <pc:docMk/>
          <pc:sldMk cId="0" sldId="1707"/>
        </pc:sldMkLst>
      </pc:sldChg>
      <pc:sldChg chg="add">
        <pc:chgData name="HEIDY MUÑOZ SALINAS" userId="S::gestion.calidad@consorciopc.com::679d0cc1-20d6-4592-989b-a056a082cb6a" providerId="AD" clId="Web-{F3943DE9-D1A3-C6D1-F2DC-15A362A00518}" dt="2025-05-15T17:23:06.667" v="104"/>
        <pc:sldMkLst>
          <pc:docMk/>
          <pc:sldMk cId="0" sldId="1708"/>
        </pc:sldMkLst>
      </pc:sldChg>
      <pc:sldChg chg="add">
        <pc:chgData name="HEIDY MUÑOZ SALINAS" userId="S::gestion.calidad@consorciopc.com::679d0cc1-20d6-4592-989b-a056a082cb6a" providerId="AD" clId="Web-{F3943DE9-D1A3-C6D1-F2DC-15A362A00518}" dt="2025-05-15T17:23:06.729" v="106"/>
        <pc:sldMkLst>
          <pc:docMk/>
          <pc:sldMk cId="0" sldId="1709"/>
        </pc:sldMkLst>
      </pc:sldChg>
      <pc:sldChg chg="add">
        <pc:chgData name="HEIDY MUÑOZ SALINAS" userId="S::gestion.calidad@consorciopc.com::679d0cc1-20d6-4592-989b-a056a082cb6a" providerId="AD" clId="Web-{F3943DE9-D1A3-C6D1-F2DC-15A362A00518}" dt="2025-05-15T17:23:06.823" v="108"/>
        <pc:sldMkLst>
          <pc:docMk/>
          <pc:sldMk cId="0" sldId="1710"/>
        </pc:sldMkLst>
      </pc:sldChg>
      <pc:sldChg chg="add">
        <pc:chgData name="HEIDY MUÑOZ SALINAS" userId="S::gestion.calidad@consorciopc.com::679d0cc1-20d6-4592-989b-a056a082cb6a" providerId="AD" clId="Web-{F3943DE9-D1A3-C6D1-F2DC-15A362A00518}" dt="2025-05-15T17:23:06.917" v="110"/>
        <pc:sldMkLst>
          <pc:docMk/>
          <pc:sldMk cId="0" sldId="1711"/>
        </pc:sldMkLst>
      </pc:sldChg>
      <pc:sldChg chg="add">
        <pc:chgData name="HEIDY MUÑOZ SALINAS" userId="S::gestion.calidad@consorciopc.com::679d0cc1-20d6-4592-989b-a056a082cb6a" providerId="AD" clId="Web-{F3943DE9-D1A3-C6D1-F2DC-15A362A00518}" dt="2025-05-15T17:23:04.635" v="20"/>
        <pc:sldMkLst>
          <pc:docMk/>
          <pc:sldMk cId="3664068657" sldId="1743"/>
        </pc:sldMkLst>
      </pc:sldChg>
      <pc:sldChg chg="add">
        <pc:chgData name="HEIDY MUÑOZ SALINAS" userId="S::gestion.calidad@consorciopc.com::679d0cc1-20d6-4592-989b-a056a082cb6a" providerId="AD" clId="Web-{F3943DE9-D1A3-C6D1-F2DC-15A362A00518}" dt="2025-05-15T17:23:04.651" v="21"/>
        <pc:sldMkLst>
          <pc:docMk/>
          <pc:sldMk cId="3737552795" sldId="1745"/>
        </pc:sldMkLst>
      </pc:sldChg>
      <pc:sldChg chg="add">
        <pc:chgData name="HEIDY MUÑOZ SALINAS" userId="S::gestion.calidad@consorciopc.com::679d0cc1-20d6-4592-989b-a056a082cb6a" providerId="AD" clId="Web-{F3943DE9-D1A3-C6D1-F2DC-15A362A00518}" dt="2025-05-15T17:23:04.542" v="12"/>
        <pc:sldMkLst>
          <pc:docMk/>
          <pc:sldMk cId="0" sldId="1747"/>
        </pc:sldMkLst>
      </pc:sldChg>
      <pc:sldChg chg="add">
        <pc:chgData name="HEIDY MUÑOZ SALINAS" userId="S::gestion.calidad@consorciopc.com::679d0cc1-20d6-4592-989b-a056a082cb6a" providerId="AD" clId="Web-{F3943DE9-D1A3-C6D1-F2DC-15A362A00518}" dt="2025-05-15T17:23:04.995" v="38"/>
        <pc:sldMkLst>
          <pc:docMk/>
          <pc:sldMk cId="2693219365" sldId="1748"/>
        </pc:sldMkLst>
      </pc:sldChg>
      <pc:sldChg chg="add">
        <pc:chgData name="HEIDY MUÑOZ SALINAS" userId="S::gestion.calidad@consorciopc.com::679d0cc1-20d6-4592-989b-a056a082cb6a" providerId="AD" clId="Web-{F3943DE9-D1A3-C6D1-F2DC-15A362A00518}" dt="2025-05-15T17:23:05.135" v="45"/>
        <pc:sldMkLst>
          <pc:docMk/>
          <pc:sldMk cId="0" sldId="1749"/>
        </pc:sldMkLst>
      </pc:sldChg>
      <pc:sldChg chg="add">
        <pc:chgData name="HEIDY MUÑOZ SALINAS" userId="S::gestion.calidad@consorciopc.com::679d0cc1-20d6-4592-989b-a056a082cb6a" providerId="AD" clId="Web-{F3943DE9-D1A3-C6D1-F2DC-15A362A00518}" dt="2025-05-15T17:23:05.151" v="46"/>
        <pc:sldMkLst>
          <pc:docMk/>
          <pc:sldMk cId="0" sldId="1750"/>
        </pc:sldMkLst>
      </pc:sldChg>
      <pc:sldChg chg="add">
        <pc:chgData name="HEIDY MUÑOZ SALINAS" userId="S::gestion.calidad@consorciopc.com::679d0cc1-20d6-4592-989b-a056a082cb6a" providerId="AD" clId="Web-{F3943DE9-D1A3-C6D1-F2DC-15A362A00518}" dt="2025-05-15T17:23:05.167" v="47"/>
        <pc:sldMkLst>
          <pc:docMk/>
          <pc:sldMk cId="0" sldId="1751"/>
        </pc:sldMkLst>
      </pc:sldChg>
      <pc:sldChg chg="add">
        <pc:chgData name="HEIDY MUÑOZ SALINAS" userId="S::gestion.calidad@consorciopc.com::679d0cc1-20d6-4592-989b-a056a082cb6a" providerId="AD" clId="Web-{F3943DE9-D1A3-C6D1-F2DC-15A362A00518}" dt="2025-05-15T17:23:05.213" v="50"/>
        <pc:sldMkLst>
          <pc:docMk/>
          <pc:sldMk cId="0" sldId="1752"/>
        </pc:sldMkLst>
      </pc:sldChg>
      <pc:sldChg chg="add">
        <pc:chgData name="HEIDY MUÑOZ SALINAS" userId="S::gestion.calidad@consorciopc.com::679d0cc1-20d6-4592-989b-a056a082cb6a" providerId="AD" clId="Web-{F3943DE9-D1A3-C6D1-F2DC-15A362A00518}" dt="2025-05-15T17:23:05.229" v="51"/>
        <pc:sldMkLst>
          <pc:docMk/>
          <pc:sldMk cId="0" sldId="1753"/>
        </pc:sldMkLst>
      </pc:sldChg>
      <pc:sldChg chg="add">
        <pc:chgData name="HEIDY MUÑOZ SALINAS" userId="S::gestion.calidad@consorciopc.com::679d0cc1-20d6-4592-989b-a056a082cb6a" providerId="AD" clId="Web-{F3943DE9-D1A3-C6D1-F2DC-15A362A00518}" dt="2025-05-15T17:23:05.245" v="52"/>
        <pc:sldMkLst>
          <pc:docMk/>
          <pc:sldMk cId="0" sldId="1754"/>
        </pc:sldMkLst>
      </pc:sldChg>
      <pc:sldChg chg="add">
        <pc:chgData name="HEIDY MUÑOZ SALINAS" userId="S::gestion.calidad@consorciopc.com::679d0cc1-20d6-4592-989b-a056a082cb6a" providerId="AD" clId="Web-{F3943DE9-D1A3-C6D1-F2DC-15A362A00518}" dt="2025-05-15T17:23:05.276" v="55"/>
        <pc:sldMkLst>
          <pc:docMk/>
          <pc:sldMk cId="0" sldId="1755"/>
        </pc:sldMkLst>
      </pc:sldChg>
      <pc:sldChg chg="add">
        <pc:chgData name="HEIDY MUÑOZ SALINAS" userId="S::gestion.calidad@consorciopc.com::679d0cc1-20d6-4592-989b-a056a082cb6a" providerId="AD" clId="Web-{F3943DE9-D1A3-C6D1-F2DC-15A362A00518}" dt="2025-05-15T17:23:05.292" v="56"/>
        <pc:sldMkLst>
          <pc:docMk/>
          <pc:sldMk cId="0" sldId="1756"/>
        </pc:sldMkLst>
      </pc:sldChg>
      <pc:sldChg chg="add">
        <pc:chgData name="HEIDY MUÑOZ SALINAS" userId="S::gestion.calidad@consorciopc.com::679d0cc1-20d6-4592-989b-a056a082cb6a" providerId="AD" clId="Web-{F3943DE9-D1A3-C6D1-F2DC-15A362A00518}" dt="2025-05-15T17:23:06.495" v="101"/>
        <pc:sldMkLst>
          <pc:docMk/>
          <pc:sldMk cId="2158348272" sldId="1767"/>
        </pc:sldMkLst>
      </pc:sldChg>
      <pc:sldChg chg="add">
        <pc:chgData name="HEIDY MUÑOZ SALINAS" userId="S::gestion.calidad@consorciopc.com::679d0cc1-20d6-4592-989b-a056a082cb6a" providerId="AD" clId="Web-{F3943DE9-D1A3-C6D1-F2DC-15A362A00518}" dt="2025-05-15T17:23:06.073" v="86"/>
        <pc:sldMkLst>
          <pc:docMk/>
          <pc:sldMk cId="0" sldId="1787"/>
        </pc:sldMkLst>
      </pc:sldChg>
      <pc:sldChg chg="add">
        <pc:chgData name="HEIDY MUÑOZ SALINAS" userId="S::gestion.calidad@consorciopc.com::679d0cc1-20d6-4592-989b-a056a082cb6a" providerId="AD" clId="Web-{F3943DE9-D1A3-C6D1-F2DC-15A362A00518}" dt="2025-05-15T17:23:06.104" v="87"/>
        <pc:sldMkLst>
          <pc:docMk/>
          <pc:sldMk cId="0" sldId="1788"/>
        </pc:sldMkLst>
      </pc:sldChg>
      <pc:sldChg chg="add">
        <pc:chgData name="HEIDY MUÑOZ SALINAS" userId="S::gestion.calidad@consorciopc.com::679d0cc1-20d6-4592-989b-a056a082cb6a" providerId="AD" clId="Web-{F3943DE9-D1A3-C6D1-F2DC-15A362A00518}" dt="2025-05-15T17:23:06.198" v="89"/>
        <pc:sldMkLst>
          <pc:docMk/>
          <pc:sldMk cId="0" sldId="1789"/>
        </pc:sldMkLst>
      </pc:sldChg>
      <pc:sldChg chg="add">
        <pc:chgData name="HEIDY MUÑOZ SALINAS" userId="S::gestion.calidad@consorciopc.com::679d0cc1-20d6-4592-989b-a056a082cb6a" providerId="AD" clId="Web-{F3943DE9-D1A3-C6D1-F2DC-15A362A00518}" dt="2025-05-15T17:23:06.260" v="91"/>
        <pc:sldMkLst>
          <pc:docMk/>
          <pc:sldMk cId="0" sldId="1790"/>
        </pc:sldMkLst>
      </pc:sldChg>
      <pc:sldChg chg="add">
        <pc:chgData name="HEIDY MUÑOZ SALINAS" userId="S::gestion.calidad@consorciopc.com::679d0cc1-20d6-4592-989b-a056a082cb6a" providerId="AD" clId="Web-{F3943DE9-D1A3-C6D1-F2DC-15A362A00518}" dt="2025-05-15T17:23:05.776" v="77"/>
        <pc:sldMkLst>
          <pc:docMk/>
          <pc:sldMk cId="0" sldId="1804"/>
        </pc:sldMkLst>
      </pc:sldChg>
      <pc:sldChg chg="add">
        <pc:chgData name="HEIDY MUÑOZ SALINAS" userId="S::gestion.calidad@consorciopc.com::679d0cc1-20d6-4592-989b-a056a082cb6a" providerId="AD" clId="Web-{F3943DE9-D1A3-C6D1-F2DC-15A362A00518}" dt="2025-05-15T17:23:05.807" v="78"/>
        <pc:sldMkLst>
          <pc:docMk/>
          <pc:sldMk cId="0" sldId="1805"/>
        </pc:sldMkLst>
      </pc:sldChg>
      <pc:sldChg chg="add">
        <pc:chgData name="HEIDY MUÑOZ SALINAS" userId="S::gestion.calidad@consorciopc.com::679d0cc1-20d6-4592-989b-a056a082cb6a" providerId="AD" clId="Web-{F3943DE9-D1A3-C6D1-F2DC-15A362A00518}" dt="2025-05-15T17:23:05.870" v="80"/>
        <pc:sldMkLst>
          <pc:docMk/>
          <pc:sldMk cId="0" sldId="1806"/>
        </pc:sldMkLst>
      </pc:sldChg>
      <pc:sldChg chg="add">
        <pc:chgData name="HEIDY MUÑOZ SALINAS" userId="S::gestion.calidad@consorciopc.com::679d0cc1-20d6-4592-989b-a056a082cb6a" providerId="AD" clId="Web-{F3943DE9-D1A3-C6D1-F2DC-15A362A00518}" dt="2025-05-15T17:23:05.901" v="81"/>
        <pc:sldMkLst>
          <pc:docMk/>
          <pc:sldMk cId="0" sldId="1807"/>
        </pc:sldMkLst>
      </pc:sldChg>
      <pc:sldChg chg="add">
        <pc:chgData name="HEIDY MUÑOZ SALINAS" userId="S::gestion.calidad@consorciopc.com::679d0cc1-20d6-4592-989b-a056a082cb6a" providerId="AD" clId="Web-{F3943DE9-D1A3-C6D1-F2DC-15A362A00518}" dt="2025-05-15T17:23:05.963" v="83"/>
        <pc:sldMkLst>
          <pc:docMk/>
          <pc:sldMk cId="0" sldId="1808"/>
        </pc:sldMkLst>
      </pc:sldChg>
      <pc:sldChg chg="add">
        <pc:chgData name="HEIDY MUÑOZ SALINAS" userId="S::gestion.calidad@consorciopc.com::679d0cc1-20d6-4592-989b-a056a082cb6a" providerId="AD" clId="Web-{F3943DE9-D1A3-C6D1-F2DC-15A362A00518}" dt="2025-05-15T17:23:06.010" v="84"/>
        <pc:sldMkLst>
          <pc:docMk/>
          <pc:sldMk cId="0" sldId="1809"/>
        </pc:sldMkLst>
      </pc:sldChg>
      <pc:sldChg chg="add">
        <pc:chgData name="HEIDY MUÑOZ SALINAS" userId="S::gestion.calidad@consorciopc.com::679d0cc1-20d6-4592-989b-a056a082cb6a" providerId="AD" clId="Web-{F3943DE9-D1A3-C6D1-F2DC-15A362A00518}" dt="2025-05-15T17:23:06.463" v="98"/>
        <pc:sldMkLst>
          <pc:docMk/>
          <pc:sldMk cId="0" sldId="1810"/>
        </pc:sldMkLst>
      </pc:sldChg>
      <pc:sldChg chg="add">
        <pc:chgData name="HEIDY MUÑOZ SALINAS" userId="S::gestion.calidad@consorciopc.com::679d0cc1-20d6-4592-989b-a056a082cb6a" providerId="AD" clId="Web-{F3943DE9-D1A3-C6D1-F2DC-15A362A00518}" dt="2025-05-15T17:23:04.917" v="35"/>
        <pc:sldMkLst>
          <pc:docMk/>
          <pc:sldMk cId="813698267" sldId="1837"/>
        </pc:sldMkLst>
      </pc:sldChg>
      <pc:sldChg chg="add">
        <pc:chgData name="HEIDY MUÑOZ SALINAS" userId="S::gestion.calidad@consorciopc.com::679d0cc1-20d6-4592-989b-a056a082cb6a" providerId="AD" clId="Web-{F3943DE9-D1A3-C6D1-F2DC-15A362A00518}" dt="2025-05-15T17:23:05.323" v="57"/>
        <pc:sldMkLst>
          <pc:docMk/>
          <pc:sldMk cId="0" sldId="1849"/>
        </pc:sldMkLst>
      </pc:sldChg>
      <pc:sldChg chg="add">
        <pc:chgData name="HEIDY MUÑOZ SALINAS" userId="S::gestion.calidad@consorciopc.com::679d0cc1-20d6-4592-989b-a056a082cb6a" providerId="AD" clId="Web-{F3943DE9-D1A3-C6D1-F2DC-15A362A00518}" dt="2025-05-15T17:23:05.338" v="58"/>
        <pc:sldMkLst>
          <pc:docMk/>
          <pc:sldMk cId="0" sldId="1850"/>
        </pc:sldMkLst>
      </pc:sldChg>
      <pc:sldChg chg="add">
        <pc:chgData name="HEIDY MUÑOZ SALINAS" userId="S::gestion.calidad@consorciopc.com::679d0cc1-20d6-4592-989b-a056a082cb6a" providerId="AD" clId="Web-{F3943DE9-D1A3-C6D1-F2DC-15A362A00518}" dt="2025-05-15T17:23:05.354" v="59"/>
        <pc:sldMkLst>
          <pc:docMk/>
          <pc:sldMk cId="0" sldId="1851"/>
        </pc:sldMkLst>
      </pc:sldChg>
      <pc:sldChg chg="add">
        <pc:chgData name="HEIDY MUÑOZ SALINAS" userId="S::gestion.calidad@consorciopc.com::679d0cc1-20d6-4592-989b-a056a082cb6a" providerId="AD" clId="Web-{F3943DE9-D1A3-C6D1-F2DC-15A362A00518}" dt="2025-05-15T17:23:05.370" v="60"/>
        <pc:sldMkLst>
          <pc:docMk/>
          <pc:sldMk cId="0" sldId="1852"/>
        </pc:sldMkLst>
      </pc:sldChg>
      <pc:sldChg chg="add">
        <pc:chgData name="HEIDY MUÑOZ SALINAS" userId="S::gestion.calidad@consorciopc.com::679d0cc1-20d6-4592-989b-a056a082cb6a" providerId="AD" clId="Web-{F3943DE9-D1A3-C6D1-F2DC-15A362A00518}" dt="2025-05-15T17:23:05.401" v="61"/>
        <pc:sldMkLst>
          <pc:docMk/>
          <pc:sldMk cId="0" sldId="1853"/>
        </pc:sldMkLst>
      </pc:sldChg>
      <pc:sldChg chg="add">
        <pc:chgData name="HEIDY MUÑOZ SALINAS" userId="S::gestion.calidad@consorciopc.com::679d0cc1-20d6-4592-989b-a056a082cb6a" providerId="AD" clId="Web-{F3943DE9-D1A3-C6D1-F2DC-15A362A00518}" dt="2025-05-15T17:23:05.448" v="62"/>
        <pc:sldMkLst>
          <pc:docMk/>
          <pc:sldMk cId="0" sldId="1854"/>
        </pc:sldMkLst>
      </pc:sldChg>
      <pc:sldChg chg="add">
        <pc:chgData name="HEIDY MUÑOZ SALINAS" userId="S::gestion.calidad@consorciopc.com::679d0cc1-20d6-4592-989b-a056a082cb6a" providerId="AD" clId="Web-{F3943DE9-D1A3-C6D1-F2DC-15A362A00518}" dt="2025-05-15T17:22:24.432" v="9"/>
        <pc:sldMkLst>
          <pc:docMk/>
          <pc:sldMk cId="4022171205" sldId="1856"/>
        </pc:sldMkLst>
      </pc:sldChg>
      <pc:sldChg chg="add">
        <pc:chgData name="HEIDY MUÑOZ SALINAS" userId="S::gestion.calidad@consorciopc.com::679d0cc1-20d6-4592-989b-a056a082cb6a" providerId="AD" clId="Web-{F3943DE9-D1A3-C6D1-F2DC-15A362A00518}" dt="2025-05-15T17:22:24.463" v="10"/>
        <pc:sldMkLst>
          <pc:docMk/>
          <pc:sldMk cId="1051738445" sldId="1857"/>
        </pc:sldMkLst>
      </pc:sldChg>
      <pc:sldChg chg="add">
        <pc:chgData name="HEIDY MUÑOZ SALINAS" userId="S::gestion.calidad@consorciopc.com::679d0cc1-20d6-4592-989b-a056a082cb6a" providerId="AD" clId="Web-{F3943DE9-D1A3-C6D1-F2DC-15A362A00518}" dt="2025-05-15T17:22:24.322" v="4"/>
        <pc:sldMkLst>
          <pc:docMk/>
          <pc:sldMk cId="3976706697" sldId="1860"/>
        </pc:sldMkLst>
      </pc:sldChg>
      <pc:sldChg chg="add">
        <pc:chgData name="HEIDY MUÑOZ SALINAS" userId="S::gestion.calidad@consorciopc.com::679d0cc1-20d6-4592-989b-a056a082cb6a" providerId="AD" clId="Web-{F3943DE9-D1A3-C6D1-F2DC-15A362A00518}" dt="2025-05-15T17:22:24.416" v="8"/>
        <pc:sldMkLst>
          <pc:docMk/>
          <pc:sldMk cId="2709522188" sldId="1862"/>
        </pc:sldMkLst>
      </pc:sldChg>
      <pc:sldChg chg="add">
        <pc:chgData name="HEIDY MUÑOZ SALINAS" userId="S::gestion.calidad@consorciopc.com::679d0cc1-20d6-4592-989b-a056a082cb6a" providerId="AD" clId="Web-{F3943DE9-D1A3-C6D1-F2DC-15A362A00518}" dt="2025-05-15T17:22:24.385" v="7"/>
        <pc:sldMkLst>
          <pc:docMk/>
          <pc:sldMk cId="1296641471" sldId="1863"/>
        </pc:sldMkLst>
      </pc:sldChg>
      <pc:sldChg chg="add">
        <pc:chgData name="HEIDY MUÑOZ SALINAS" userId="S::gestion.calidad@consorciopc.com::679d0cc1-20d6-4592-989b-a056a082cb6a" providerId="AD" clId="Web-{F3943DE9-D1A3-C6D1-F2DC-15A362A00518}" dt="2025-05-15T17:22:24.291" v="2"/>
        <pc:sldMkLst>
          <pc:docMk/>
          <pc:sldMk cId="1577985284" sldId="1865"/>
        </pc:sldMkLst>
      </pc:sldChg>
      <pc:sldChg chg="add">
        <pc:chgData name="HEIDY MUÑOZ SALINAS" userId="S::gestion.calidad@consorciopc.com::679d0cc1-20d6-4592-989b-a056a082cb6a" providerId="AD" clId="Web-{F3943DE9-D1A3-C6D1-F2DC-15A362A00518}" dt="2025-05-15T17:22:24.276" v="1"/>
        <pc:sldMkLst>
          <pc:docMk/>
          <pc:sldMk cId="371052512" sldId="1866"/>
        </pc:sldMkLst>
      </pc:sldChg>
      <pc:sldChg chg="add">
        <pc:chgData name="HEIDY MUÑOZ SALINAS" userId="S::gestion.calidad@consorciopc.com::679d0cc1-20d6-4592-989b-a056a082cb6a" providerId="AD" clId="Web-{F3943DE9-D1A3-C6D1-F2DC-15A362A00518}" dt="2025-05-15T17:22:24.307" v="3"/>
        <pc:sldMkLst>
          <pc:docMk/>
          <pc:sldMk cId="2096961225" sldId="1867"/>
        </pc:sldMkLst>
      </pc:sldChg>
      <pc:sldChg chg="add">
        <pc:chgData name="HEIDY MUÑOZ SALINAS" userId="S::gestion.calidad@consorciopc.com::679d0cc1-20d6-4592-989b-a056a082cb6a" providerId="AD" clId="Web-{F3943DE9-D1A3-C6D1-F2DC-15A362A00518}" dt="2025-05-15T17:23:05.463" v="63"/>
        <pc:sldMkLst>
          <pc:docMk/>
          <pc:sldMk cId="0" sldId="1877"/>
        </pc:sldMkLst>
      </pc:sldChg>
      <pc:sldChg chg="add">
        <pc:chgData name="HEIDY MUÑOZ SALINAS" userId="S::gestion.calidad@consorciopc.com::679d0cc1-20d6-4592-989b-a056a082cb6a" providerId="AD" clId="Web-{F3943DE9-D1A3-C6D1-F2DC-15A362A00518}" dt="2025-05-15T17:23:05.495" v="64"/>
        <pc:sldMkLst>
          <pc:docMk/>
          <pc:sldMk cId="0" sldId="1878"/>
        </pc:sldMkLst>
      </pc:sldChg>
      <pc:sldChg chg="add">
        <pc:chgData name="HEIDY MUÑOZ SALINAS" userId="S::gestion.calidad@consorciopc.com::679d0cc1-20d6-4592-989b-a056a082cb6a" providerId="AD" clId="Web-{F3943DE9-D1A3-C6D1-F2DC-15A362A00518}" dt="2025-05-15T17:23:04.854" v="32"/>
        <pc:sldMkLst>
          <pc:docMk/>
          <pc:sldMk cId="3158060965" sldId="1908"/>
        </pc:sldMkLst>
      </pc:sldChg>
      <pc:sldChg chg="add">
        <pc:chgData name="HEIDY MUÑOZ SALINAS" userId="S::gestion.calidad@consorciopc.com::679d0cc1-20d6-4592-989b-a056a082cb6a" providerId="AD" clId="Web-{F3943DE9-D1A3-C6D1-F2DC-15A362A00518}" dt="2025-05-15T17:23:04.963" v="37"/>
        <pc:sldMkLst>
          <pc:docMk/>
          <pc:sldMk cId="3543565175" sldId="1911"/>
        </pc:sldMkLst>
      </pc:sldChg>
      <pc:sldChg chg="add">
        <pc:chgData name="HEIDY MUÑOZ SALINAS" userId="S::gestion.calidad@consorciopc.com::679d0cc1-20d6-4592-989b-a056a082cb6a" providerId="AD" clId="Web-{F3943DE9-D1A3-C6D1-F2DC-15A362A00518}" dt="2025-05-15T17:23:05.745" v="76"/>
        <pc:sldMkLst>
          <pc:docMk/>
          <pc:sldMk cId="2350468144" sldId="1925"/>
        </pc:sldMkLst>
      </pc:sldChg>
      <pc:sldChg chg="add">
        <pc:chgData name="HEIDY MUÑOZ SALINAS" userId="S::gestion.calidad@consorciopc.com::679d0cc1-20d6-4592-989b-a056a082cb6a" providerId="AD" clId="Web-{F3943DE9-D1A3-C6D1-F2DC-15A362A00518}" dt="2025-05-15T17:23:04.792" v="29"/>
        <pc:sldMkLst>
          <pc:docMk/>
          <pc:sldMk cId="879173852" sldId="1940"/>
        </pc:sldMkLst>
      </pc:sldChg>
      <pc:sldChg chg="add">
        <pc:chgData name="HEIDY MUÑOZ SALINAS" userId="S::gestion.calidad@consorciopc.com::679d0cc1-20d6-4592-989b-a056a082cb6a" providerId="AD" clId="Web-{F3943DE9-D1A3-C6D1-F2DC-15A362A00518}" dt="2025-05-15T17:23:04.823" v="31"/>
        <pc:sldMkLst>
          <pc:docMk/>
          <pc:sldMk cId="4082131971" sldId="1941"/>
        </pc:sldMkLst>
      </pc:sldChg>
      <pc:sldChg chg="add">
        <pc:chgData name="HEIDY MUÑOZ SALINAS" userId="S::gestion.calidad@consorciopc.com::679d0cc1-20d6-4592-989b-a056a082cb6a" providerId="AD" clId="Web-{F3943DE9-D1A3-C6D1-F2DC-15A362A00518}" dt="2025-05-15T17:23:04.870" v="33"/>
        <pc:sldMkLst>
          <pc:docMk/>
          <pc:sldMk cId="494497493" sldId="1942"/>
        </pc:sldMkLst>
      </pc:sldChg>
      <pc:sldChg chg="add">
        <pc:chgData name="HEIDY MUÑOZ SALINAS" userId="S::gestion.calidad@consorciopc.com::679d0cc1-20d6-4592-989b-a056a082cb6a" providerId="AD" clId="Web-{F3943DE9-D1A3-C6D1-F2DC-15A362A00518}" dt="2025-05-15T17:23:04.885" v="34"/>
        <pc:sldMkLst>
          <pc:docMk/>
          <pc:sldMk cId="2800692327" sldId="1943"/>
        </pc:sldMkLst>
      </pc:sldChg>
      <pc:sldChg chg="add">
        <pc:chgData name="HEIDY MUÑOZ SALINAS" userId="S::gestion.calidad@consorciopc.com::679d0cc1-20d6-4592-989b-a056a082cb6a" providerId="AD" clId="Web-{F3943DE9-D1A3-C6D1-F2DC-15A362A00518}" dt="2025-05-15T17:23:05.713" v="75"/>
        <pc:sldMkLst>
          <pc:docMk/>
          <pc:sldMk cId="2966235125" sldId="1944"/>
        </pc:sldMkLst>
      </pc:sldChg>
      <pc:sldChg chg="add">
        <pc:chgData name="HEIDY MUÑOZ SALINAS" userId="S::gestion.calidad@consorciopc.com::679d0cc1-20d6-4592-989b-a056a082cb6a" providerId="AD" clId="Web-{F3943DE9-D1A3-C6D1-F2DC-15A362A00518}" dt="2025-05-15T17:23:06.432" v="97"/>
        <pc:sldMkLst>
          <pc:docMk/>
          <pc:sldMk cId="471505444" sldId="1945"/>
        </pc:sldMkLst>
      </pc:sldChg>
      <pc:sldChg chg="add">
        <pc:chgData name="HEIDY MUÑOZ SALINAS" userId="S::gestion.calidad@consorciopc.com::679d0cc1-20d6-4592-989b-a056a082cb6a" providerId="AD" clId="Web-{F3943DE9-D1A3-C6D1-F2DC-15A362A00518}" dt="2025-05-15T17:24:00.745" v="130"/>
        <pc:sldMkLst>
          <pc:docMk/>
          <pc:sldMk cId="1002464839" sldId="1953"/>
        </pc:sldMkLst>
      </pc:sldChg>
      <pc:sldChg chg="add">
        <pc:chgData name="HEIDY MUÑOZ SALINAS" userId="S::gestion.calidad@consorciopc.com::679d0cc1-20d6-4592-989b-a056a082cb6a" providerId="AD" clId="Web-{F3943DE9-D1A3-C6D1-F2DC-15A362A00518}" dt="2025-05-15T17:24:00.745" v="131"/>
        <pc:sldMkLst>
          <pc:docMk/>
          <pc:sldMk cId="4232102832" sldId="1954"/>
        </pc:sldMkLst>
      </pc:sldChg>
      <pc:sldChg chg="add">
        <pc:chgData name="HEIDY MUÑOZ SALINAS" userId="S::gestion.calidad@consorciopc.com::679d0cc1-20d6-4592-989b-a056a082cb6a" providerId="AD" clId="Web-{F3943DE9-D1A3-C6D1-F2DC-15A362A00518}" dt="2025-05-15T17:24:00.839" v="139"/>
        <pc:sldMkLst>
          <pc:docMk/>
          <pc:sldMk cId="1297616885" sldId="1955"/>
        </pc:sldMkLst>
      </pc:sldChg>
      <pc:sldChg chg="add">
        <pc:chgData name="HEIDY MUÑOZ SALINAS" userId="S::gestion.calidad@consorciopc.com::679d0cc1-20d6-4592-989b-a056a082cb6a" providerId="AD" clId="Web-{F3943DE9-D1A3-C6D1-F2DC-15A362A00518}" dt="2025-05-15T17:24:00.870" v="141"/>
        <pc:sldMkLst>
          <pc:docMk/>
          <pc:sldMk cId="1706897975" sldId="1956"/>
        </pc:sldMkLst>
      </pc:sldChg>
      <pc:sldChg chg="add">
        <pc:chgData name="HEIDY MUÑOZ SALINAS" userId="S::gestion.calidad@consorciopc.com::679d0cc1-20d6-4592-989b-a056a082cb6a" providerId="AD" clId="Web-{F3943DE9-D1A3-C6D1-F2DC-15A362A00518}" dt="2025-05-15T17:24:00.886" v="142"/>
        <pc:sldMkLst>
          <pc:docMk/>
          <pc:sldMk cId="243812551" sldId="1957"/>
        </pc:sldMkLst>
      </pc:sldChg>
      <pc:sldChg chg="add">
        <pc:chgData name="HEIDY MUÑOZ SALINAS" userId="S::gestion.calidad@consorciopc.com::679d0cc1-20d6-4592-989b-a056a082cb6a" providerId="AD" clId="Web-{F3943DE9-D1A3-C6D1-F2DC-15A362A00518}" dt="2025-05-15T17:24:00.886" v="143"/>
        <pc:sldMkLst>
          <pc:docMk/>
          <pc:sldMk cId="3140809554" sldId="1958"/>
        </pc:sldMkLst>
      </pc:sldChg>
      <pc:sldChg chg="add">
        <pc:chgData name="HEIDY MUÑOZ SALINAS" userId="S::gestion.calidad@consorciopc.com::679d0cc1-20d6-4592-989b-a056a082cb6a" providerId="AD" clId="Web-{F3943DE9-D1A3-C6D1-F2DC-15A362A00518}" dt="2025-05-15T17:24:00.901" v="144"/>
        <pc:sldMkLst>
          <pc:docMk/>
          <pc:sldMk cId="1327288812" sldId="1959"/>
        </pc:sldMkLst>
      </pc:sldChg>
      <pc:sldChg chg="add">
        <pc:chgData name="HEIDY MUÑOZ SALINAS" userId="S::gestion.calidad@consorciopc.com::679d0cc1-20d6-4592-989b-a056a082cb6a" providerId="AD" clId="Web-{F3943DE9-D1A3-C6D1-F2DC-15A362A00518}" dt="2025-05-15T17:24:00.964" v="150"/>
        <pc:sldMkLst>
          <pc:docMk/>
          <pc:sldMk cId="2940629679" sldId="1960"/>
        </pc:sldMkLst>
      </pc:sldChg>
      <pc:sldChg chg="add">
        <pc:chgData name="HEIDY MUÑOZ SALINAS" userId="S::gestion.calidad@consorciopc.com::679d0cc1-20d6-4592-989b-a056a082cb6a" providerId="AD" clId="Web-{F3943DE9-D1A3-C6D1-F2DC-15A362A00518}" dt="2025-05-15T17:24:01.058" v="159"/>
        <pc:sldMkLst>
          <pc:docMk/>
          <pc:sldMk cId="199608561" sldId="1964"/>
        </pc:sldMkLst>
      </pc:sldChg>
      <pc:sldChg chg="add">
        <pc:chgData name="HEIDY MUÑOZ SALINAS" userId="S::gestion.calidad@consorciopc.com::679d0cc1-20d6-4592-989b-a056a082cb6a" providerId="AD" clId="Web-{F3943DE9-D1A3-C6D1-F2DC-15A362A00518}" dt="2025-05-15T17:24:01.167" v="167"/>
        <pc:sldMkLst>
          <pc:docMk/>
          <pc:sldMk cId="507535752" sldId="1965"/>
        </pc:sldMkLst>
      </pc:sldChg>
      <pc:sldChg chg="add">
        <pc:chgData name="HEIDY MUÑOZ SALINAS" userId="S::gestion.calidad@consorciopc.com::679d0cc1-20d6-4592-989b-a056a082cb6a" providerId="AD" clId="Web-{F3943DE9-D1A3-C6D1-F2DC-15A362A00518}" dt="2025-05-15T17:23:05.510" v="65"/>
        <pc:sldMkLst>
          <pc:docMk/>
          <pc:sldMk cId="0" sldId="1967"/>
        </pc:sldMkLst>
      </pc:sldChg>
      <pc:sldChg chg="add">
        <pc:chgData name="HEIDY MUÑOZ SALINAS" userId="S::gestion.calidad@consorciopc.com::679d0cc1-20d6-4592-989b-a056a082cb6a" providerId="AD" clId="Web-{F3943DE9-D1A3-C6D1-F2DC-15A362A00518}" dt="2025-05-15T17:23:06.417" v="95"/>
        <pc:sldMkLst>
          <pc:docMk/>
          <pc:sldMk cId="373910799" sldId="1974"/>
        </pc:sldMkLst>
      </pc:sldChg>
      <pc:sldChg chg="add">
        <pc:chgData name="HEIDY MUÑOZ SALINAS" userId="S::gestion.calidad@consorciopc.com::679d0cc1-20d6-4592-989b-a056a082cb6a" providerId="AD" clId="Web-{F3943DE9-D1A3-C6D1-F2DC-15A362A00518}" dt="2025-05-15T17:24:01.167" v="168"/>
        <pc:sldMkLst>
          <pc:docMk/>
          <pc:sldMk cId="509689875" sldId="2036"/>
        </pc:sldMkLst>
      </pc:sldChg>
      <pc:sldChg chg="add">
        <pc:chgData name="HEIDY MUÑOZ SALINAS" userId="S::gestion.calidad@consorciopc.com::679d0cc1-20d6-4592-989b-a056a082cb6a" providerId="AD" clId="Web-{F3943DE9-D1A3-C6D1-F2DC-15A362A00518}" dt="2025-05-15T17:24:01.073" v="160"/>
        <pc:sldMkLst>
          <pc:docMk/>
          <pc:sldMk cId="3281415008" sldId="2041"/>
        </pc:sldMkLst>
      </pc:sldChg>
      <pc:sldChg chg="add">
        <pc:chgData name="HEIDY MUÑOZ SALINAS" userId="S::gestion.calidad@consorciopc.com::679d0cc1-20d6-4592-989b-a056a082cb6a" providerId="AD" clId="Web-{F3943DE9-D1A3-C6D1-F2DC-15A362A00518}" dt="2025-05-15T17:23:05.588" v="69"/>
        <pc:sldMkLst>
          <pc:docMk/>
          <pc:sldMk cId="0" sldId="2060"/>
        </pc:sldMkLst>
      </pc:sldChg>
      <pc:sldChg chg="add">
        <pc:chgData name="HEIDY MUÑOZ SALINAS" userId="S::gestion.calidad@consorciopc.com::679d0cc1-20d6-4592-989b-a056a082cb6a" providerId="AD" clId="Web-{F3943DE9-D1A3-C6D1-F2DC-15A362A00518}" dt="2025-05-15T17:23:05.573" v="68"/>
        <pc:sldMkLst>
          <pc:docMk/>
          <pc:sldMk cId="0" sldId="2076"/>
        </pc:sldMkLst>
      </pc:sldChg>
      <pc:sldChg chg="add">
        <pc:chgData name="HEIDY MUÑOZ SALINAS" userId="S::gestion.calidad@consorciopc.com::679d0cc1-20d6-4592-989b-a056a082cb6a" providerId="AD" clId="Web-{F3943DE9-D1A3-C6D1-F2DC-15A362A00518}" dt="2025-05-15T17:23:04.604" v="17"/>
        <pc:sldMkLst>
          <pc:docMk/>
          <pc:sldMk cId="1015559659" sldId="2077"/>
        </pc:sldMkLst>
      </pc:sldChg>
      <pc:sldChg chg="add">
        <pc:chgData name="HEIDY MUÑOZ SALINAS" userId="S::gestion.calidad@consorciopc.com::679d0cc1-20d6-4592-989b-a056a082cb6a" providerId="AD" clId="Web-{F3943DE9-D1A3-C6D1-F2DC-15A362A00518}" dt="2025-05-15T17:23:04.620" v="18"/>
        <pc:sldMkLst>
          <pc:docMk/>
          <pc:sldMk cId="1772086327" sldId="2078"/>
        </pc:sldMkLst>
      </pc:sldChg>
      <pc:sldChg chg="add">
        <pc:chgData name="HEIDY MUÑOZ SALINAS" userId="S::gestion.calidad@consorciopc.com::679d0cc1-20d6-4592-989b-a056a082cb6a" providerId="AD" clId="Web-{F3943DE9-D1A3-C6D1-F2DC-15A362A00518}" dt="2025-05-15T17:23:06.479" v="99"/>
        <pc:sldMkLst>
          <pc:docMk/>
          <pc:sldMk cId="274852433" sldId="2081"/>
        </pc:sldMkLst>
      </pc:sldChg>
      <pc:sldChg chg="add">
        <pc:chgData name="HEIDY MUÑOZ SALINAS" userId="S::gestion.calidad@consorciopc.com::679d0cc1-20d6-4592-989b-a056a082cb6a" providerId="AD" clId="Web-{F3943DE9-D1A3-C6D1-F2DC-15A362A00518}" dt="2025-05-15T17:23:04.557" v="13"/>
        <pc:sldMkLst>
          <pc:docMk/>
          <pc:sldMk cId="1869709757" sldId="2082"/>
        </pc:sldMkLst>
      </pc:sldChg>
      <pc:sldChg chg="add">
        <pc:chgData name="HEIDY MUÑOZ SALINAS" userId="S::gestion.calidad@consorciopc.com::679d0cc1-20d6-4592-989b-a056a082cb6a" providerId="AD" clId="Web-{F3943DE9-D1A3-C6D1-F2DC-15A362A00518}" dt="2025-05-15T17:23:04.573" v="14"/>
        <pc:sldMkLst>
          <pc:docMk/>
          <pc:sldMk cId="3662938017" sldId="2083"/>
        </pc:sldMkLst>
      </pc:sldChg>
      <pc:sldChg chg="add">
        <pc:chgData name="HEIDY MUÑOZ SALINAS" userId="S::gestion.calidad@consorciopc.com::679d0cc1-20d6-4592-989b-a056a082cb6a" providerId="AD" clId="Web-{F3943DE9-D1A3-C6D1-F2DC-15A362A00518}" dt="2025-05-15T17:23:04.573" v="15"/>
        <pc:sldMkLst>
          <pc:docMk/>
          <pc:sldMk cId="2838826555" sldId="2084"/>
        </pc:sldMkLst>
      </pc:sldChg>
      <pc:sldChg chg="add">
        <pc:chgData name="HEIDY MUÑOZ SALINAS" userId="S::gestion.calidad@consorciopc.com::679d0cc1-20d6-4592-989b-a056a082cb6a" providerId="AD" clId="Web-{F3943DE9-D1A3-C6D1-F2DC-15A362A00518}" dt="2025-05-15T17:24:01.073" v="161"/>
        <pc:sldMkLst>
          <pc:docMk/>
          <pc:sldMk cId="3857526696" sldId="2087"/>
        </pc:sldMkLst>
      </pc:sldChg>
      <pc:sldChg chg="add">
        <pc:chgData name="HEIDY MUÑOZ SALINAS" userId="S::gestion.calidad@consorciopc.com::679d0cc1-20d6-4592-989b-a056a082cb6a" providerId="AD" clId="Web-{F3943DE9-D1A3-C6D1-F2DC-15A362A00518}" dt="2025-05-15T17:24:01.183" v="169"/>
        <pc:sldMkLst>
          <pc:docMk/>
          <pc:sldMk cId="3345490822" sldId="2088"/>
        </pc:sldMkLst>
      </pc:sldChg>
      <pc:sldChg chg="add">
        <pc:chgData name="HEIDY MUÑOZ SALINAS" userId="S::gestion.calidad@consorciopc.com::679d0cc1-20d6-4592-989b-a056a082cb6a" providerId="AD" clId="Web-{F3943DE9-D1A3-C6D1-F2DC-15A362A00518}" dt="2025-05-15T17:24:00.776" v="133"/>
        <pc:sldMkLst>
          <pc:docMk/>
          <pc:sldMk cId="2187716060" sldId="2092"/>
        </pc:sldMkLst>
      </pc:sldChg>
      <pc:sldChg chg="add">
        <pc:chgData name="HEIDY MUÑOZ SALINAS" userId="S::gestion.calidad@consorciopc.com::679d0cc1-20d6-4592-989b-a056a082cb6a" providerId="AD" clId="Web-{F3943DE9-D1A3-C6D1-F2DC-15A362A00518}" dt="2025-05-15T17:24:00.917" v="145"/>
        <pc:sldMkLst>
          <pc:docMk/>
          <pc:sldMk cId="3199702249" sldId="2093"/>
        </pc:sldMkLst>
      </pc:sldChg>
      <pc:sldChg chg="add">
        <pc:chgData name="HEIDY MUÑOZ SALINAS" userId="S::gestion.calidad@consorciopc.com::679d0cc1-20d6-4592-989b-a056a082cb6a" providerId="AD" clId="Web-{F3943DE9-D1A3-C6D1-F2DC-15A362A00518}" dt="2025-05-15T17:23:04.729" v="26"/>
        <pc:sldMkLst>
          <pc:docMk/>
          <pc:sldMk cId="2733692670" sldId="2114"/>
        </pc:sldMkLst>
      </pc:sldChg>
      <pc:sldChg chg="add">
        <pc:chgData name="HEIDY MUÑOZ SALINAS" userId="S::gestion.calidad@consorciopc.com::679d0cc1-20d6-4592-989b-a056a082cb6a" providerId="AD" clId="Web-{F3943DE9-D1A3-C6D1-F2DC-15A362A00518}" dt="2025-05-15T17:23:05.526" v="66"/>
        <pc:sldMkLst>
          <pc:docMk/>
          <pc:sldMk cId="0" sldId="2115"/>
        </pc:sldMkLst>
      </pc:sldChg>
      <pc:sldChg chg="add">
        <pc:chgData name="HEIDY MUÑOZ SALINAS" userId="S::gestion.calidad@consorciopc.com::679d0cc1-20d6-4592-989b-a056a082cb6a" providerId="AD" clId="Web-{F3943DE9-D1A3-C6D1-F2DC-15A362A00518}" dt="2025-05-15T17:23:05.557" v="67"/>
        <pc:sldMkLst>
          <pc:docMk/>
          <pc:sldMk cId="0" sldId="2116"/>
        </pc:sldMkLst>
      </pc:sldChg>
      <pc:sldChg chg="add">
        <pc:chgData name="HEIDY MUÑOZ SALINAS" userId="S::gestion.calidad@consorciopc.com::679d0cc1-20d6-4592-989b-a056a082cb6a" providerId="AD" clId="Web-{F3943DE9-D1A3-C6D1-F2DC-15A362A00518}" dt="2025-05-15T17:23:05.932" v="82"/>
        <pc:sldMkLst>
          <pc:docMk/>
          <pc:sldMk cId="4248585617" sldId="2117"/>
        </pc:sldMkLst>
      </pc:sldChg>
      <pc:sldChg chg="add">
        <pc:chgData name="HEIDY MUÑOZ SALINAS" userId="S::gestion.calidad@consorciopc.com::679d0cc1-20d6-4592-989b-a056a082cb6a" providerId="AD" clId="Web-{F3943DE9-D1A3-C6D1-F2DC-15A362A00518}" dt="2025-05-15T17:23:06.026" v="85"/>
        <pc:sldMkLst>
          <pc:docMk/>
          <pc:sldMk cId="1567656363" sldId="2119"/>
        </pc:sldMkLst>
      </pc:sldChg>
      <pc:sldChg chg="add">
        <pc:chgData name="HEIDY MUÑOZ SALINAS" userId="S::gestion.calidad@consorciopc.com::679d0cc1-20d6-4592-989b-a056a082cb6a" providerId="AD" clId="Web-{F3943DE9-D1A3-C6D1-F2DC-15A362A00518}" dt="2025-05-15T17:23:06.151" v="88"/>
        <pc:sldMkLst>
          <pc:docMk/>
          <pc:sldMk cId="884010885" sldId="2120"/>
        </pc:sldMkLst>
      </pc:sldChg>
      <pc:sldChg chg="add">
        <pc:chgData name="HEIDY MUÑOZ SALINAS" userId="S::gestion.calidad@consorciopc.com::679d0cc1-20d6-4592-989b-a056a082cb6a" providerId="AD" clId="Web-{F3943DE9-D1A3-C6D1-F2DC-15A362A00518}" dt="2025-05-15T17:24:00.620" v="119"/>
        <pc:sldMkLst>
          <pc:docMk/>
          <pc:sldMk cId="1603181923" sldId="2121"/>
        </pc:sldMkLst>
      </pc:sldChg>
      <pc:sldChg chg="add">
        <pc:chgData name="HEIDY MUÑOZ SALINAS" userId="S::gestion.calidad@consorciopc.com::679d0cc1-20d6-4592-989b-a056a082cb6a" providerId="AD" clId="Web-{F3943DE9-D1A3-C6D1-F2DC-15A362A00518}" dt="2025-05-15T17:23:04.682" v="23"/>
        <pc:sldMkLst>
          <pc:docMk/>
          <pc:sldMk cId="2188326478" sldId="2125"/>
        </pc:sldMkLst>
      </pc:sldChg>
      <pc:sldChg chg="add">
        <pc:chgData name="HEIDY MUÑOZ SALINAS" userId="S::gestion.calidad@consorciopc.com::679d0cc1-20d6-4592-989b-a056a082cb6a" providerId="AD" clId="Web-{F3943DE9-D1A3-C6D1-F2DC-15A362A00518}" dt="2025-05-15T17:23:05.838" v="79"/>
        <pc:sldMkLst>
          <pc:docMk/>
          <pc:sldMk cId="404182516" sldId="2126"/>
        </pc:sldMkLst>
      </pc:sldChg>
      <pc:sldChg chg="add">
        <pc:chgData name="HEIDY MUÑOZ SALINAS" userId="S::gestion.calidad@consorciopc.com::679d0cc1-20d6-4592-989b-a056a082cb6a" providerId="AD" clId="Web-{F3943DE9-D1A3-C6D1-F2DC-15A362A00518}" dt="2025-05-15T17:23:06.229" v="90"/>
        <pc:sldMkLst>
          <pc:docMk/>
          <pc:sldMk cId="1379353316" sldId="2127"/>
        </pc:sldMkLst>
      </pc:sldChg>
      <pc:sldChg chg="add">
        <pc:chgData name="HEIDY MUÑOZ SALINAS" userId="S::gestion.calidad@consorciopc.com::679d0cc1-20d6-4592-989b-a056a082cb6a" providerId="AD" clId="Web-{F3943DE9-D1A3-C6D1-F2DC-15A362A00518}" dt="2025-05-15T17:23:06.479" v="100"/>
        <pc:sldMkLst>
          <pc:docMk/>
          <pc:sldMk cId="3776440964" sldId="2128"/>
        </pc:sldMkLst>
      </pc:sldChg>
      <pc:sldChg chg="add">
        <pc:chgData name="HEIDY MUÑOZ SALINAS" userId="S::gestion.calidad@consorciopc.com::679d0cc1-20d6-4592-989b-a056a082cb6a" providerId="AD" clId="Web-{F3943DE9-D1A3-C6D1-F2DC-15A362A00518}" dt="2025-05-15T17:23:06.620" v="103"/>
        <pc:sldMkLst>
          <pc:docMk/>
          <pc:sldMk cId="2120918345" sldId="2129"/>
        </pc:sldMkLst>
      </pc:sldChg>
      <pc:sldChg chg="add">
        <pc:chgData name="HEIDY MUÑOZ SALINAS" userId="S::gestion.calidad@consorciopc.com::679d0cc1-20d6-4592-989b-a056a082cb6a" providerId="AD" clId="Web-{F3943DE9-D1A3-C6D1-F2DC-15A362A00518}" dt="2025-05-15T17:23:06.854" v="109"/>
        <pc:sldMkLst>
          <pc:docMk/>
          <pc:sldMk cId="2618045331" sldId="2131"/>
        </pc:sldMkLst>
      </pc:sldChg>
      <pc:sldChg chg="add">
        <pc:chgData name="HEIDY MUÑOZ SALINAS" userId="S::gestion.calidad@consorciopc.com::679d0cc1-20d6-4592-989b-a056a082cb6a" providerId="AD" clId="Web-{F3943DE9-D1A3-C6D1-F2DC-15A362A00518}" dt="2025-05-15T17:23:06.948" v="111"/>
        <pc:sldMkLst>
          <pc:docMk/>
          <pc:sldMk cId="1021000562" sldId="2132"/>
        </pc:sldMkLst>
      </pc:sldChg>
      <pc:sldChg chg="add">
        <pc:chgData name="HEIDY MUÑOZ SALINAS" userId="S::gestion.calidad@consorciopc.com::679d0cc1-20d6-4592-989b-a056a082cb6a" providerId="AD" clId="Web-{F3943DE9-D1A3-C6D1-F2DC-15A362A00518}" dt="2025-05-15T17:24:00.651" v="121"/>
        <pc:sldMkLst>
          <pc:docMk/>
          <pc:sldMk cId="71842801" sldId="2133"/>
        </pc:sldMkLst>
      </pc:sldChg>
      <pc:sldChg chg="add">
        <pc:chgData name="HEIDY MUÑOZ SALINAS" userId="S::gestion.calidad@consorciopc.com::679d0cc1-20d6-4592-989b-a056a082cb6a" providerId="AD" clId="Web-{F3943DE9-D1A3-C6D1-F2DC-15A362A00518}" dt="2025-05-15T17:24:01.026" v="156"/>
        <pc:sldMkLst>
          <pc:docMk/>
          <pc:sldMk cId="1225805108" sldId="2134"/>
        </pc:sldMkLst>
      </pc:sldChg>
      <pc:sldChg chg="add">
        <pc:chgData name="HEIDY MUÑOZ SALINAS" userId="S::gestion.calidad@consorciopc.com::679d0cc1-20d6-4592-989b-a056a082cb6a" providerId="AD" clId="Web-{F3943DE9-D1A3-C6D1-F2DC-15A362A00518}" dt="2025-05-15T17:24:01.089" v="162"/>
        <pc:sldMkLst>
          <pc:docMk/>
          <pc:sldMk cId="787708289" sldId="2135"/>
        </pc:sldMkLst>
      </pc:sldChg>
      <pc:sldChg chg="add">
        <pc:chgData name="HEIDY MUÑOZ SALINAS" userId="S::gestion.calidad@consorciopc.com::679d0cc1-20d6-4592-989b-a056a082cb6a" providerId="AD" clId="Web-{F3943DE9-D1A3-C6D1-F2DC-15A362A00518}" dt="2025-05-15T17:23:04.932" v="36"/>
        <pc:sldMkLst>
          <pc:docMk/>
          <pc:sldMk cId="3239632157" sldId="2142"/>
        </pc:sldMkLst>
      </pc:sldChg>
      <pc:sldChg chg="add">
        <pc:chgData name="HEIDY MUÑOZ SALINAS" userId="S::gestion.calidad@consorciopc.com::679d0cc1-20d6-4592-989b-a056a082cb6a" providerId="AD" clId="Web-{F3943DE9-D1A3-C6D1-F2DC-15A362A00518}" dt="2025-05-15T17:23:06.682" v="105"/>
        <pc:sldMkLst>
          <pc:docMk/>
          <pc:sldMk cId="2898527739" sldId="2143"/>
        </pc:sldMkLst>
      </pc:sldChg>
      <pc:sldChg chg="add">
        <pc:chgData name="HEIDY MUÑOZ SALINAS" userId="S::gestion.calidad@consorciopc.com::679d0cc1-20d6-4592-989b-a056a082cb6a" providerId="AD" clId="Web-{F3943DE9-D1A3-C6D1-F2DC-15A362A00518}" dt="2025-05-15T17:23:06.760" v="107"/>
        <pc:sldMkLst>
          <pc:docMk/>
          <pc:sldMk cId="2992967399" sldId="2144"/>
        </pc:sldMkLst>
      </pc:sldChg>
      <pc:sldChg chg="add">
        <pc:chgData name="HEIDY MUÑOZ SALINAS" userId="S::gestion.calidad@consorciopc.com::679d0cc1-20d6-4592-989b-a056a082cb6a" providerId="AD" clId="Web-{F3943DE9-D1A3-C6D1-F2DC-15A362A00518}" dt="2025-05-15T17:23:04.776" v="28"/>
        <pc:sldMkLst>
          <pc:docMk/>
          <pc:sldMk cId="1267380848" sldId="2145"/>
        </pc:sldMkLst>
      </pc:sldChg>
      <pc:sldChg chg="add">
        <pc:chgData name="HEIDY MUÑOZ SALINAS" userId="S::gestion.calidad@consorciopc.com::679d0cc1-20d6-4592-989b-a056a082cb6a" providerId="AD" clId="Web-{F3943DE9-D1A3-C6D1-F2DC-15A362A00518}" dt="2025-05-15T17:23:04.807" v="30"/>
        <pc:sldMkLst>
          <pc:docMk/>
          <pc:sldMk cId="1301686682" sldId="2151"/>
        </pc:sldMkLst>
      </pc:sldChg>
      <pc:sldChg chg="add">
        <pc:chgData name="HEIDY MUÑOZ SALINAS" userId="S::gestion.calidad@consorciopc.com::679d0cc1-20d6-4592-989b-a056a082cb6a" providerId="AD" clId="Web-{F3943DE9-D1A3-C6D1-F2DC-15A362A00518}" dt="2025-05-15T17:23:05.588" v="70"/>
        <pc:sldMkLst>
          <pc:docMk/>
          <pc:sldMk cId="1647045411" sldId="2157"/>
        </pc:sldMkLst>
      </pc:sldChg>
      <pc:sldChg chg="add">
        <pc:chgData name="HEIDY MUÑOZ SALINAS" userId="S::gestion.calidad@consorciopc.com::679d0cc1-20d6-4592-989b-a056a082cb6a" providerId="AD" clId="Web-{F3943DE9-D1A3-C6D1-F2DC-15A362A00518}" dt="2025-05-15T17:23:05.620" v="71"/>
        <pc:sldMkLst>
          <pc:docMk/>
          <pc:sldMk cId="2475772204" sldId="2158"/>
        </pc:sldMkLst>
      </pc:sldChg>
      <pc:sldChg chg="add">
        <pc:chgData name="HEIDY MUÑOZ SALINAS" userId="S::gestion.calidad@consorciopc.com::679d0cc1-20d6-4592-989b-a056a082cb6a" providerId="AD" clId="Web-{F3943DE9-D1A3-C6D1-F2DC-15A362A00518}" dt="2025-05-15T17:23:05.651" v="72"/>
        <pc:sldMkLst>
          <pc:docMk/>
          <pc:sldMk cId="3308640146" sldId="2159"/>
        </pc:sldMkLst>
      </pc:sldChg>
      <pc:sldChg chg="add">
        <pc:chgData name="HEIDY MUÑOZ SALINAS" userId="S::gestion.calidad@consorciopc.com::679d0cc1-20d6-4592-989b-a056a082cb6a" providerId="AD" clId="Web-{F3943DE9-D1A3-C6D1-F2DC-15A362A00518}" dt="2025-05-15T17:23:05.682" v="73"/>
        <pc:sldMkLst>
          <pc:docMk/>
          <pc:sldMk cId="551143218" sldId="2160"/>
        </pc:sldMkLst>
      </pc:sldChg>
      <pc:sldChg chg="add">
        <pc:chgData name="HEIDY MUÑOZ SALINAS" userId="S::gestion.calidad@consorciopc.com::679d0cc1-20d6-4592-989b-a056a082cb6a" providerId="AD" clId="Web-{F3943DE9-D1A3-C6D1-F2DC-15A362A00518}" dt="2025-05-15T17:23:05.713" v="74"/>
        <pc:sldMkLst>
          <pc:docMk/>
          <pc:sldMk cId="1380479951" sldId="2161"/>
        </pc:sldMkLst>
      </pc:sldChg>
      <pc:sldChg chg="add">
        <pc:chgData name="HEIDY MUÑOZ SALINAS" userId="S::gestion.calidad@consorciopc.com::679d0cc1-20d6-4592-989b-a056a082cb6a" providerId="AD" clId="Web-{F3943DE9-D1A3-C6D1-F2DC-15A362A00518}" dt="2025-05-15T17:24:00.651" v="122"/>
        <pc:sldMkLst>
          <pc:docMk/>
          <pc:sldMk cId="1678001219" sldId="2167"/>
        </pc:sldMkLst>
      </pc:sldChg>
      <pc:sldChg chg="add">
        <pc:chgData name="HEIDY MUÑOZ SALINAS" userId="S::gestion.calidad@consorciopc.com::679d0cc1-20d6-4592-989b-a056a082cb6a" providerId="AD" clId="Web-{F3943DE9-D1A3-C6D1-F2DC-15A362A00518}" dt="2025-05-15T17:24:01.198" v="170"/>
        <pc:sldMkLst>
          <pc:docMk/>
          <pc:sldMk cId="389625053" sldId="2250"/>
        </pc:sldMkLst>
      </pc:sldChg>
      <pc:sldChg chg="add">
        <pc:chgData name="HEIDY MUÑOZ SALINAS" userId="S::gestion.calidad@consorciopc.com::679d0cc1-20d6-4592-989b-a056a082cb6a" providerId="AD" clId="Web-{F3943DE9-D1A3-C6D1-F2DC-15A362A00518}" dt="2025-05-15T17:24:00.667" v="123"/>
        <pc:sldMkLst>
          <pc:docMk/>
          <pc:sldMk cId="3430083788" sldId="2280"/>
        </pc:sldMkLst>
      </pc:sldChg>
      <pc:sldChg chg="add">
        <pc:chgData name="HEIDY MUÑOZ SALINAS" userId="S::gestion.calidad@consorciopc.com::679d0cc1-20d6-4592-989b-a056a082cb6a" providerId="AD" clId="Web-{F3943DE9-D1A3-C6D1-F2DC-15A362A00518}" dt="2025-05-15T17:24:01.104" v="163"/>
        <pc:sldMkLst>
          <pc:docMk/>
          <pc:sldMk cId="3888741236" sldId="2282"/>
        </pc:sldMkLst>
      </pc:sldChg>
      <pc:sldChg chg="add">
        <pc:chgData name="HEIDY MUÑOZ SALINAS" userId="S::gestion.calidad@consorciopc.com::679d0cc1-20d6-4592-989b-a056a082cb6a" providerId="AD" clId="Web-{F3943DE9-D1A3-C6D1-F2DC-15A362A00518}" dt="2025-05-15T17:24:00.683" v="124"/>
        <pc:sldMkLst>
          <pc:docMk/>
          <pc:sldMk cId="3207411212" sldId="2310"/>
        </pc:sldMkLst>
      </pc:sldChg>
      <pc:sldChg chg="add">
        <pc:chgData name="HEIDY MUÑOZ SALINAS" userId="S::gestion.calidad@consorciopc.com::679d0cc1-20d6-4592-989b-a056a082cb6a" providerId="AD" clId="Web-{F3943DE9-D1A3-C6D1-F2DC-15A362A00518}" dt="2025-05-15T17:24:00.979" v="151"/>
        <pc:sldMkLst>
          <pc:docMk/>
          <pc:sldMk cId="732806485" sldId="2311"/>
        </pc:sldMkLst>
      </pc:sldChg>
      <pc:sldChg chg="add">
        <pc:chgData name="HEIDY MUÑOZ SALINAS" userId="S::gestion.calidad@consorciopc.com::679d0cc1-20d6-4592-989b-a056a082cb6a" providerId="AD" clId="Web-{F3943DE9-D1A3-C6D1-F2DC-15A362A00518}" dt="2025-05-15T17:24:01.026" v="157"/>
        <pc:sldMkLst>
          <pc:docMk/>
          <pc:sldMk cId="3549379402" sldId="2312"/>
        </pc:sldMkLst>
      </pc:sldChg>
      <pc:sldChg chg="add">
        <pc:chgData name="HEIDY MUÑOZ SALINAS" userId="S::gestion.calidad@consorciopc.com::679d0cc1-20d6-4592-989b-a056a082cb6a" providerId="AD" clId="Web-{F3943DE9-D1A3-C6D1-F2DC-15A362A00518}" dt="2025-05-15T17:24:00.683" v="125"/>
        <pc:sldMkLst>
          <pc:docMk/>
          <pc:sldMk cId="2810961331" sldId="2356"/>
        </pc:sldMkLst>
      </pc:sldChg>
      <pc:sldChg chg="add">
        <pc:chgData name="HEIDY MUÑOZ SALINAS" userId="S::gestion.calidad@consorciopc.com::679d0cc1-20d6-4592-989b-a056a082cb6a" providerId="AD" clId="Web-{F3943DE9-D1A3-C6D1-F2DC-15A362A00518}" dt="2025-05-15T17:24:00.917" v="146"/>
        <pc:sldMkLst>
          <pc:docMk/>
          <pc:sldMk cId="881014943" sldId="2357"/>
        </pc:sldMkLst>
      </pc:sldChg>
      <pc:sldChg chg="add">
        <pc:chgData name="HEIDY MUÑOZ SALINAS" userId="S::gestion.calidad@consorciopc.com::679d0cc1-20d6-4592-989b-a056a082cb6a" providerId="AD" clId="Web-{F3943DE9-D1A3-C6D1-F2DC-15A362A00518}" dt="2025-05-15T17:24:01.120" v="164"/>
        <pc:sldMkLst>
          <pc:docMk/>
          <pc:sldMk cId="32781658" sldId="2358"/>
        </pc:sldMkLst>
      </pc:sldChg>
      <pc:sldChg chg="add">
        <pc:chgData name="HEIDY MUÑOZ SALINAS" userId="S::gestion.calidad@consorciopc.com::679d0cc1-20d6-4592-989b-a056a082cb6a" providerId="AD" clId="Web-{F3943DE9-D1A3-C6D1-F2DC-15A362A00518}" dt="2025-05-15T17:24:01.245" v="173"/>
        <pc:sldMkLst>
          <pc:docMk/>
          <pc:sldMk cId="1649045538" sldId="2359"/>
        </pc:sldMkLst>
      </pc:sldChg>
      <pc:sldChg chg="add">
        <pc:chgData name="HEIDY MUÑOZ SALINAS" userId="S::gestion.calidad@consorciopc.com::679d0cc1-20d6-4592-989b-a056a082cb6a" providerId="AD" clId="Web-{F3943DE9-D1A3-C6D1-F2DC-15A362A00518}" dt="2025-05-15T17:24:00.776" v="134"/>
        <pc:sldMkLst>
          <pc:docMk/>
          <pc:sldMk cId="254906948" sldId="2393"/>
        </pc:sldMkLst>
      </pc:sldChg>
      <pc:sldChg chg="add">
        <pc:chgData name="HEIDY MUÑOZ SALINAS" userId="S::gestion.calidad@consorciopc.com::679d0cc1-20d6-4592-989b-a056a082cb6a" providerId="AD" clId="Web-{F3943DE9-D1A3-C6D1-F2DC-15A362A00518}" dt="2025-05-15T17:24:00.792" v="135"/>
        <pc:sldMkLst>
          <pc:docMk/>
          <pc:sldMk cId="3396195090" sldId="2394"/>
        </pc:sldMkLst>
      </pc:sldChg>
      <pc:sldChg chg="add">
        <pc:chgData name="HEIDY MUÑOZ SALINAS" userId="S::gestion.calidad@consorciopc.com::679d0cc1-20d6-4592-989b-a056a082cb6a" providerId="AD" clId="Web-{F3943DE9-D1A3-C6D1-F2DC-15A362A00518}" dt="2025-05-15T17:24:01.214" v="171"/>
        <pc:sldMkLst>
          <pc:docMk/>
          <pc:sldMk cId="1163964798" sldId="2400"/>
        </pc:sldMkLst>
      </pc:sldChg>
      <pc:sldChg chg="add">
        <pc:chgData name="HEIDY MUÑOZ SALINAS" userId="S::gestion.calidad@consorciopc.com::679d0cc1-20d6-4592-989b-a056a082cb6a" providerId="AD" clId="Web-{F3943DE9-D1A3-C6D1-F2DC-15A362A00518}" dt="2025-05-15T17:24:00.604" v="117"/>
        <pc:sldMkLst>
          <pc:docMk/>
          <pc:sldMk cId="2797746392" sldId="2471"/>
        </pc:sldMkLst>
      </pc:sldChg>
      <pc:sldChg chg="add">
        <pc:chgData name="HEIDY MUÑOZ SALINAS" userId="S::gestion.calidad@consorciopc.com::679d0cc1-20d6-4592-989b-a056a082cb6a" providerId="AD" clId="Web-{F3943DE9-D1A3-C6D1-F2DC-15A362A00518}" dt="2025-05-15T17:24:00.854" v="140"/>
        <pc:sldMkLst>
          <pc:docMk/>
          <pc:sldMk cId="3543902596" sldId="2472"/>
        </pc:sldMkLst>
      </pc:sldChg>
      <pc:sldChg chg="add">
        <pc:chgData name="HEIDY MUÑOZ SALINAS" userId="S::gestion.calidad@consorciopc.com::679d0cc1-20d6-4592-989b-a056a082cb6a" providerId="AD" clId="Web-{F3943DE9-D1A3-C6D1-F2DC-15A362A00518}" dt="2025-05-15T17:24:00.698" v="126"/>
        <pc:sldMkLst>
          <pc:docMk/>
          <pc:sldMk cId="3158229012" sldId="2473"/>
        </pc:sldMkLst>
      </pc:sldChg>
      <pc:sldChg chg="add">
        <pc:chgData name="HEIDY MUÑOZ SALINAS" userId="S::gestion.calidad@consorciopc.com::679d0cc1-20d6-4592-989b-a056a082cb6a" providerId="AD" clId="Web-{F3943DE9-D1A3-C6D1-F2DC-15A362A00518}" dt="2025-05-15T17:24:00.933" v="147"/>
        <pc:sldMkLst>
          <pc:docMk/>
          <pc:sldMk cId="893373359" sldId="2474"/>
        </pc:sldMkLst>
      </pc:sldChg>
      <pc:sldChg chg="add">
        <pc:chgData name="HEIDY MUÑOZ SALINAS" userId="S::gestion.calidad@consorciopc.com::679d0cc1-20d6-4592-989b-a056a082cb6a" providerId="AD" clId="Web-{F3943DE9-D1A3-C6D1-F2DC-15A362A00518}" dt="2025-05-15T17:24:00.808" v="136"/>
        <pc:sldMkLst>
          <pc:docMk/>
          <pc:sldMk cId="2968512727" sldId="2505"/>
        </pc:sldMkLst>
      </pc:sldChg>
      <pc:sldChg chg="add">
        <pc:chgData name="HEIDY MUÑOZ SALINAS" userId="S::gestion.calidad@consorciopc.com::679d0cc1-20d6-4592-989b-a056a082cb6a" providerId="AD" clId="Web-{F3943DE9-D1A3-C6D1-F2DC-15A362A00518}" dt="2025-05-15T17:24:00.979" v="152"/>
        <pc:sldMkLst>
          <pc:docMk/>
          <pc:sldMk cId="4044844742" sldId="2506"/>
        </pc:sldMkLst>
      </pc:sldChg>
      <pc:sldChg chg="add">
        <pc:chgData name="HEIDY MUÑOZ SALINAS" userId="S::gestion.calidad@consorciopc.com::679d0cc1-20d6-4592-989b-a056a082cb6a" providerId="AD" clId="Web-{F3943DE9-D1A3-C6D1-F2DC-15A362A00518}" dt="2025-05-15T17:24:01.042" v="158"/>
        <pc:sldMkLst>
          <pc:docMk/>
          <pc:sldMk cId="3052656154" sldId="2507"/>
        </pc:sldMkLst>
      </pc:sldChg>
      <pc:sldChg chg="add">
        <pc:chgData name="HEIDY MUÑOZ SALINAS" userId="S::gestion.calidad@consorciopc.com::679d0cc1-20d6-4592-989b-a056a082cb6a" providerId="AD" clId="Web-{F3943DE9-D1A3-C6D1-F2DC-15A362A00518}" dt="2025-05-15T17:24:00.729" v="129"/>
        <pc:sldMkLst>
          <pc:docMk/>
          <pc:sldMk cId="603418000" sldId="2542"/>
        </pc:sldMkLst>
      </pc:sldChg>
      <pc:sldChg chg="add">
        <pc:chgData name="HEIDY MUÑOZ SALINAS" userId="S::gestion.calidad@consorciopc.com::679d0cc1-20d6-4592-989b-a056a082cb6a" providerId="AD" clId="Web-{F3943DE9-D1A3-C6D1-F2DC-15A362A00518}" dt="2025-05-15T17:24:00.698" v="127"/>
        <pc:sldMkLst>
          <pc:docMk/>
          <pc:sldMk cId="1796381990" sldId="2558"/>
        </pc:sldMkLst>
      </pc:sldChg>
      <pc:sldChg chg="add">
        <pc:chgData name="HEIDY MUÑOZ SALINAS" userId="S::gestion.calidad@consorciopc.com::679d0cc1-20d6-4592-989b-a056a082cb6a" providerId="AD" clId="Web-{F3943DE9-D1A3-C6D1-F2DC-15A362A00518}" dt="2025-05-15T17:24:00.823" v="137"/>
        <pc:sldMkLst>
          <pc:docMk/>
          <pc:sldMk cId="3095045524" sldId="2559"/>
        </pc:sldMkLst>
      </pc:sldChg>
      <pc:sldChg chg="add">
        <pc:chgData name="HEIDY MUÑOZ SALINAS" userId="S::gestion.calidad@consorciopc.com::679d0cc1-20d6-4592-989b-a056a082cb6a" providerId="AD" clId="Web-{F3943DE9-D1A3-C6D1-F2DC-15A362A00518}" dt="2025-05-15T17:24:01.136" v="165"/>
        <pc:sldMkLst>
          <pc:docMk/>
          <pc:sldMk cId="2924480002" sldId="2576"/>
        </pc:sldMkLst>
      </pc:sldChg>
      <pc:sldChg chg="add">
        <pc:chgData name="HEIDY MUÑOZ SALINAS" userId="S::gestion.calidad@consorciopc.com::679d0cc1-20d6-4592-989b-a056a082cb6a" providerId="AD" clId="Web-{F3943DE9-D1A3-C6D1-F2DC-15A362A00518}" dt="2025-05-15T17:24:00.636" v="120"/>
        <pc:sldMkLst>
          <pc:docMk/>
          <pc:sldMk cId="2423547929" sldId="2625"/>
        </pc:sldMkLst>
      </pc:sldChg>
      <pc:sldChg chg="add">
        <pc:chgData name="HEIDY MUÑOZ SALINAS" userId="S::gestion.calidad@consorciopc.com::679d0cc1-20d6-4592-989b-a056a082cb6a" providerId="AD" clId="Web-{F3943DE9-D1A3-C6D1-F2DC-15A362A00518}" dt="2025-05-15T17:24:00.761" v="132"/>
        <pc:sldMkLst>
          <pc:docMk/>
          <pc:sldMk cId="1033336180" sldId="2626"/>
        </pc:sldMkLst>
      </pc:sldChg>
      <pc:sldChg chg="add">
        <pc:chgData name="HEIDY MUÑOZ SALINAS" userId="S::gestion.calidad@consorciopc.com::679d0cc1-20d6-4592-989b-a056a082cb6a" providerId="AD" clId="Web-{F3943DE9-D1A3-C6D1-F2DC-15A362A00518}" dt="2025-05-15T17:24:00.823" v="138"/>
        <pc:sldMkLst>
          <pc:docMk/>
          <pc:sldMk cId="179592482" sldId="2627"/>
        </pc:sldMkLst>
      </pc:sldChg>
      <pc:sldChg chg="add">
        <pc:chgData name="HEIDY MUÑOZ SALINAS" userId="S::gestion.calidad@consorciopc.com::679d0cc1-20d6-4592-989b-a056a082cb6a" providerId="AD" clId="Web-{F3943DE9-D1A3-C6D1-F2DC-15A362A00518}" dt="2025-05-15T17:24:00.948" v="148"/>
        <pc:sldMkLst>
          <pc:docMk/>
          <pc:sldMk cId="1344479892" sldId="2628"/>
        </pc:sldMkLst>
      </pc:sldChg>
      <pc:sldChg chg="add">
        <pc:chgData name="HEIDY MUÑOZ SALINAS" userId="S::gestion.calidad@consorciopc.com::679d0cc1-20d6-4592-989b-a056a082cb6a" providerId="AD" clId="Web-{F3943DE9-D1A3-C6D1-F2DC-15A362A00518}" dt="2025-05-15T17:24:00.948" v="149"/>
        <pc:sldMkLst>
          <pc:docMk/>
          <pc:sldMk cId="1368543216" sldId="2629"/>
        </pc:sldMkLst>
      </pc:sldChg>
      <pc:sldChg chg="add">
        <pc:chgData name="HEIDY MUÑOZ SALINAS" userId="S::gestion.calidad@consorciopc.com::679d0cc1-20d6-4592-989b-a056a082cb6a" providerId="AD" clId="Web-{F3943DE9-D1A3-C6D1-F2DC-15A362A00518}" dt="2025-05-15T17:24:00.995" v="153"/>
        <pc:sldMkLst>
          <pc:docMk/>
          <pc:sldMk cId="1783728602" sldId="2630"/>
        </pc:sldMkLst>
      </pc:sldChg>
      <pc:sldChg chg="add">
        <pc:chgData name="HEIDY MUÑOZ SALINAS" userId="S::gestion.calidad@consorciopc.com::679d0cc1-20d6-4592-989b-a056a082cb6a" providerId="AD" clId="Web-{F3943DE9-D1A3-C6D1-F2DC-15A362A00518}" dt="2025-05-15T17:24:00.995" v="154"/>
        <pc:sldMkLst>
          <pc:docMk/>
          <pc:sldMk cId="2248531689" sldId="2631"/>
        </pc:sldMkLst>
      </pc:sldChg>
      <pc:sldChg chg="add">
        <pc:chgData name="HEIDY MUÑOZ SALINAS" userId="S::gestion.calidad@consorciopc.com::679d0cc1-20d6-4592-989b-a056a082cb6a" providerId="AD" clId="Web-{F3943DE9-D1A3-C6D1-F2DC-15A362A00518}" dt="2025-05-15T17:24:01.011" v="155"/>
        <pc:sldMkLst>
          <pc:docMk/>
          <pc:sldMk cId="3038554256" sldId="2632"/>
        </pc:sldMkLst>
      </pc:sldChg>
      <pc:sldChg chg="add">
        <pc:chgData name="HEIDY MUÑOZ SALINAS" userId="S::gestion.calidad@consorciopc.com::679d0cc1-20d6-4592-989b-a056a082cb6a" providerId="AD" clId="Web-{F3943DE9-D1A3-C6D1-F2DC-15A362A00518}" dt="2025-05-15T17:24:01.151" v="166"/>
        <pc:sldMkLst>
          <pc:docMk/>
          <pc:sldMk cId="1976054528" sldId="2633"/>
        </pc:sldMkLst>
      </pc:sldChg>
      <pc:sldChg chg="add">
        <pc:chgData name="HEIDY MUÑOZ SALINAS" userId="S::gestion.calidad@consorciopc.com::679d0cc1-20d6-4592-989b-a056a082cb6a" providerId="AD" clId="Web-{F3943DE9-D1A3-C6D1-F2DC-15A362A00518}" dt="2025-05-15T17:24:01.229" v="172"/>
        <pc:sldMkLst>
          <pc:docMk/>
          <pc:sldMk cId="4153374202" sldId="2634"/>
        </pc:sldMkLst>
      </pc:sldChg>
      <pc:sldChg chg="add">
        <pc:chgData name="HEIDY MUÑOZ SALINAS" userId="S::gestion.calidad@consorciopc.com::679d0cc1-20d6-4592-989b-a056a082cb6a" providerId="AD" clId="Web-{F3943DE9-D1A3-C6D1-F2DC-15A362A00518}" dt="2025-05-15T17:24:01.245" v="174"/>
        <pc:sldMkLst>
          <pc:docMk/>
          <pc:sldMk cId="3069442833" sldId="2665"/>
        </pc:sldMkLst>
      </pc:sldChg>
    </pc:docChg>
  </pc:docChgLst>
  <pc:docChgLst>
    <pc:chgData name="MARIA LUBIS APARICIO GONZALEZ" userId="02067a66-9e20-470d-8859-7b173320a691" providerId="ADAL" clId="{CD6CC76A-7376-4D2B-9C3E-862E6401C0F5}"/>
    <pc:docChg chg="custSel delSld modSld">
      <pc:chgData name="MARIA LUBIS APARICIO GONZALEZ" userId="02067a66-9e20-470d-8859-7b173320a691" providerId="ADAL" clId="{CD6CC76A-7376-4D2B-9C3E-862E6401C0F5}" dt="2025-05-14T19:50:26.531" v="309" actId="20577"/>
      <pc:docMkLst>
        <pc:docMk/>
      </pc:docMkLst>
      <pc:sldChg chg="modSp mod">
        <pc:chgData name="MARIA LUBIS APARICIO GONZALEZ" userId="02067a66-9e20-470d-8859-7b173320a691" providerId="ADAL" clId="{CD6CC76A-7376-4D2B-9C3E-862E6401C0F5}" dt="2025-05-14T19:50:26.531" v="309" actId="20577"/>
        <pc:sldMkLst>
          <pc:docMk/>
          <pc:sldMk cId="2347149286" sldId="2062"/>
        </pc:sldMkLst>
        <pc:spChg chg="mod">
          <ac:chgData name="MARIA LUBIS APARICIO GONZALEZ" userId="02067a66-9e20-470d-8859-7b173320a691" providerId="ADAL" clId="{CD6CC76A-7376-4D2B-9C3E-862E6401C0F5}" dt="2025-05-14T17:10:10.604" v="6" actId="20577"/>
          <ac:spMkLst>
            <pc:docMk/>
            <pc:sldMk cId="2347149286" sldId="2062"/>
            <ac:spMk id="8" creationId="{C3F28549-B885-477E-B0CE-1593B2941253}"/>
          </ac:spMkLst>
        </pc:spChg>
        <pc:spChg chg="mod">
          <ac:chgData name="MARIA LUBIS APARICIO GONZALEZ" userId="02067a66-9e20-470d-8859-7b173320a691" providerId="ADAL" clId="{CD6CC76A-7376-4D2B-9C3E-862E6401C0F5}" dt="2025-05-14T19:50:26.531" v="309" actId="20577"/>
          <ac:spMkLst>
            <pc:docMk/>
            <pc:sldMk cId="2347149286" sldId="2062"/>
            <ac:spMk id="28" creationId="{31B6CF56-F303-4A6A-ADF1-B94050251276}"/>
          </ac:spMkLst>
        </pc:spChg>
        <pc:spChg chg="mod">
          <ac:chgData name="MARIA LUBIS APARICIO GONZALEZ" userId="02067a66-9e20-470d-8859-7b173320a691" providerId="ADAL" clId="{CD6CC76A-7376-4D2B-9C3E-862E6401C0F5}" dt="2025-05-14T19:41:03.904" v="297" actId="20577"/>
          <ac:spMkLst>
            <pc:docMk/>
            <pc:sldMk cId="2347149286" sldId="2062"/>
            <ac:spMk id="30" creationId="{B70A50C9-ECD4-4BB2-BD8B-C6C82067852F}"/>
          </ac:spMkLst>
        </pc:spChg>
        <pc:spChg chg="mod">
          <ac:chgData name="MARIA LUBIS APARICIO GONZALEZ" userId="02067a66-9e20-470d-8859-7b173320a691" providerId="ADAL" clId="{CD6CC76A-7376-4D2B-9C3E-862E6401C0F5}" dt="2025-05-14T19:30:42.348" v="137" actId="20577"/>
          <ac:spMkLst>
            <pc:docMk/>
            <pc:sldMk cId="2347149286" sldId="2062"/>
            <ac:spMk id="32" creationId="{228F72AD-B0A9-42A8-8A2F-0A5FAB6F8DD1}"/>
          </ac:spMkLst>
        </pc:spChg>
        <pc:spChg chg="mod">
          <ac:chgData name="MARIA LUBIS APARICIO GONZALEZ" userId="02067a66-9e20-470d-8859-7b173320a691" providerId="ADAL" clId="{CD6CC76A-7376-4D2B-9C3E-862E6401C0F5}" dt="2025-05-14T19:49:58.692" v="301" actId="20577"/>
          <ac:spMkLst>
            <pc:docMk/>
            <pc:sldMk cId="2347149286" sldId="2062"/>
            <ac:spMk id="33" creationId="{9E6FE36D-A92B-494D-B04A-1AA10C5FD26E}"/>
          </ac:spMkLst>
        </pc:spChg>
        <pc:spChg chg="mod">
          <ac:chgData name="MARIA LUBIS APARICIO GONZALEZ" userId="02067a66-9e20-470d-8859-7b173320a691" providerId="ADAL" clId="{CD6CC76A-7376-4D2B-9C3E-862E6401C0F5}" dt="2025-05-14T18:06:47.044" v="124" actId="20577"/>
          <ac:spMkLst>
            <pc:docMk/>
            <pc:sldMk cId="2347149286" sldId="2062"/>
            <ac:spMk id="34" creationId="{97399AFA-E569-479C-B48C-BB8741A82CA9}"/>
          </ac:spMkLst>
        </pc:spChg>
        <pc:spChg chg="mod">
          <ac:chgData name="MARIA LUBIS APARICIO GONZALEZ" userId="02067a66-9e20-470d-8859-7b173320a691" providerId="ADAL" clId="{CD6CC76A-7376-4D2B-9C3E-862E6401C0F5}" dt="2025-05-14T19:38:42.297" v="205" actId="13926"/>
          <ac:spMkLst>
            <pc:docMk/>
            <pc:sldMk cId="2347149286" sldId="2062"/>
            <ac:spMk id="35" creationId="{2DD3A49E-C0EB-4132-8ED9-DC844ECB3D3F}"/>
          </ac:spMkLst>
        </pc:spChg>
        <pc:spChg chg="mod">
          <ac:chgData name="MARIA LUBIS APARICIO GONZALEZ" userId="02067a66-9e20-470d-8859-7b173320a691" providerId="ADAL" clId="{CD6CC76A-7376-4D2B-9C3E-862E6401C0F5}" dt="2025-05-14T19:30:31.224" v="132" actId="20577"/>
          <ac:spMkLst>
            <pc:docMk/>
            <pc:sldMk cId="2347149286" sldId="2062"/>
            <ac:spMk id="36" creationId="{1FEF573D-6E31-42CE-9571-A12986ABACFC}"/>
          </ac:spMkLst>
        </pc:spChg>
      </pc:sldChg>
      <pc:sldChg chg="del">
        <pc:chgData name="MARIA LUBIS APARICIO GONZALEZ" userId="02067a66-9e20-470d-8859-7b173320a691" providerId="ADAL" clId="{CD6CC76A-7376-4D2B-9C3E-862E6401C0F5}" dt="2025-05-13T14:09:29.647" v="0" actId="47"/>
        <pc:sldMkLst>
          <pc:docMk/>
          <pc:sldMk cId="2905114207" sldId="2073"/>
        </pc:sldMkLst>
      </pc:sldChg>
      <pc:sldChg chg="del">
        <pc:chgData name="MARIA LUBIS APARICIO GONZALEZ" userId="02067a66-9e20-470d-8859-7b173320a691" providerId="ADAL" clId="{CD6CC76A-7376-4D2B-9C3E-862E6401C0F5}" dt="2025-05-13T14:09:29.647" v="0" actId="47"/>
        <pc:sldMkLst>
          <pc:docMk/>
          <pc:sldMk cId="1365904532" sldId="2074"/>
        </pc:sldMkLst>
      </pc:sldChg>
      <pc:sldChg chg="del">
        <pc:chgData name="MARIA LUBIS APARICIO GONZALEZ" userId="02067a66-9e20-470d-8859-7b173320a691" providerId="ADAL" clId="{CD6CC76A-7376-4D2B-9C3E-862E6401C0F5}" dt="2025-05-13T14:09:29.647" v="0" actId="47"/>
        <pc:sldMkLst>
          <pc:docMk/>
          <pc:sldMk cId="2632707064" sldId="2076"/>
        </pc:sldMkLst>
      </pc:sldChg>
      <pc:sldChg chg="del">
        <pc:chgData name="MARIA LUBIS APARICIO GONZALEZ" userId="02067a66-9e20-470d-8859-7b173320a691" providerId="ADAL" clId="{CD6CC76A-7376-4D2B-9C3E-862E6401C0F5}" dt="2025-05-13T14:09:29.647" v="0" actId="47"/>
        <pc:sldMkLst>
          <pc:docMk/>
          <pc:sldMk cId="1787980501" sldId="2077"/>
        </pc:sldMkLst>
      </pc:sldChg>
      <pc:sldChg chg="del">
        <pc:chgData name="MARIA LUBIS APARICIO GONZALEZ" userId="02067a66-9e20-470d-8859-7b173320a691" providerId="ADAL" clId="{CD6CC76A-7376-4D2B-9C3E-862E6401C0F5}" dt="2025-05-13T14:09:29.647" v="0" actId="47"/>
        <pc:sldMkLst>
          <pc:docMk/>
          <pc:sldMk cId="3064252573" sldId="2111"/>
        </pc:sldMkLst>
      </pc:sldChg>
      <pc:sldChg chg="del">
        <pc:chgData name="MARIA LUBIS APARICIO GONZALEZ" userId="02067a66-9e20-470d-8859-7b173320a691" providerId="ADAL" clId="{CD6CC76A-7376-4D2B-9C3E-862E6401C0F5}" dt="2025-05-13T14:09:29.647" v="0" actId="47"/>
        <pc:sldMkLst>
          <pc:docMk/>
          <pc:sldMk cId="3447679296" sldId="2573"/>
        </pc:sldMkLst>
      </pc:sldChg>
    </pc:docChg>
  </pc:docChgLst>
  <pc:docChgLst>
    <pc:chgData name="Usuario invitado" userId="S::urn:spo:tenantanon#d9fcef1c-85d1-4a68-84dd-9c05d5dc1e63::" providerId="AD" clId="Web-{C9DE5E53-15D3-ACA9-FA4D-8524F327511B}"/>
    <pc:docChg chg="modSld">
      <pc:chgData name="Usuario invitado" userId="S::urn:spo:tenantanon#d9fcef1c-85d1-4a68-84dd-9c05d5dc1e63::" providerId="AD" clId="Web-{C9DE5E53-15D3-ACA9-FA4D-8524F327511B}" dt="2025-05-15T22:23:38.813" v="3" actId="20577"/>
      <pc:docMkLst>
        <pc:docMk/>
      </pc:docMkLst>
      <pc:sldChg chg="modSp">
        <pc:chgData name="Usuario invitado" userId="S::urn:spo:tenantanon#d9fcef1c-85d1-4a68-84dd-9c05d5dc1e63::" providerId="AD" clId="Web-{C9DE5E53-15D3-ACA9-FA4D-8524F327511B}" dt="2025-05-15T22:23:38.813" v="3" actId="20577"/>
        <pc:sldMkLst>
          <pc:docMk/>
          <pc:sldMk cId="134535576" sldId="2514"/>
        </pc:sldMkLst>
        <pc:spChg chg="mod">
          <ac:chgData name="Usuario invitado" userId="S::urn:spo:tenantanon#d9fcef1c-85d1-4a68-84dd-9c05d5dc1e63::" providerId="AD" clId="Web-{C9DE5E53-15D3-ACA9-FA4D-8524F327511B}" dt="2025-05-15T22:23:38.813" v="3" actId="20577"/>
          <ac:spMkLst>
            <pc:docMk/>
            <pc:sldMk cId="134535576" sldId="2514"/>
            <ac:spMk id="38" creationId="{21039E42-7822-4168-B788-72907FB76E54}"/>
          </ac:spMkLst>
        </pc:spChg>
      </pc:sldChg>
    </pc:docChg>
  </pc:docChgLst>
  <pc:docChgLst>
    <pc:chgData name="Giovanni Castellanos Uribe" userId="0e87bc21-fd88-4aca-8310-f2bcb2bbd18f" providerId="ADAL" clId="{D1BF837A-98C5-4786-8140-612B119300FA}"/>
    <pc:docChg chg="modSld sldOrd">
      <pc:chgData name="Giovanni Castellanos Uribe" userId="0e87bc21-fd88-4aca-8310-f2bcb2bbd18f" providerId="ADAL" clId="{D1BF837A-98C5-4786-8140-612B119300FA}" dt="2025-05-23T16:11:42.804" v="8"/>
      <pc:docMkLst>
        <pc:docMk/>
      </pc:docMkLst>
      <pc:sldChg chg="modSp mod ord">
        <pc:chgData name="Giovanni Castellanos Uribe" userId="0e87bc21-fd88-4aca-8310-f2bcb2bbd18f" providerId="ADAL" clId="{D1BF837A-98C5-4786-8140-612B119300FA}" dt="2025-05-23T16:11:42.804" v="8"/>
        <pc:sldMkLst>
          <pc:docMk/>
          <pc:sldMk cId="115904827" sldId="823"/>
        </pc:sldMkLst>
        <pc:picChg chg="mod">
          <ac:chgData name="Giovanni Castellanos Uribe" userId="0e87bc21-fd88-4aca-8310-f2bcb2bbd18f" providerId="ADAL" clId="{D1BF837A-98C5-4786-8140-612B119300FA}" dt="2025-05-22T21:07:48.534" v="4" actId="1076"/>
          <ac:picMkLst>
            <pc:docMk/>
            <pc:sldMk cId="115904827" sldId="823"/>
            <ac:picMk id="26" creationId="{72B7452B-5D51-4883-A396-765CA50C4BF1}"/>
          </ac:picMkLst>
        </pc:picChg>
        <pc:picChg chg="mod">
          <ac:chgData name="Giovanni Castellanos Uribe" userId="0e87bc21-fd88-4aca-8310-f2bcb2bbd18f" providerId="ADAL" clId="{D1BF837A-98C5-4786-8140-612B119300FA}" dt="2025-05-22T21:07:44.028" v="3" actId="1076"/>
          <ac:picMkLst>
            <pc:docMk/>
            <pc:sldMk cId="115904827" sldId="823"/>
            <ac:picMk id="38" creationId="{6699C94C-AB3F-4DE9-87F3-B6FDCBB4F20B}"/>
          </ac:picMkLst>
        </pc:picChg>
      </pc:sldChg>
      <pc:sldChg chg="modSp">
        <pc:chgData name="Giovanni Castellanos Uribe" userId="0e87bc21-fd88-4aca-8310-f2bcb2bbd18f" providerId="ADAL" clId="{D1BF837A-98C5-4786-8140-612B119300FA}" dt="2025-05-16T15:19:27.370" v="2"/>
        <pc:sldMkLst>
          <pc:docMk/>
          <pc:sldMk cId="1266324134" sldId="1342"/>
        </pc:sldMkLst>
        <pc:graphicFrameChg chg="mod">
          <ac:chgData name="Giovanni Castellanos Uribe" userId="0e87bc21-fd88-4aca-8310-f2bcb2bbd18f" providerId="ADAL" clId="{D1BF837A-98C5-4786-8140-612B119300FA}" dt="2025-05-16T15:19:27.370" v="2"/>
          <ac:graphicFrameMkLst>
            <pc:docMk/>
            <pc:sldMk cId="1266324134" sldId="1342"/>
            <ac:graphicFrameMk id="13" creationId="{00000000-0000-0000-0000-000000000000}"/>
          </ac:graphicFrameMkLst>
        </pc:graphicFrameChg>
      </pc:sldChg>
      <pc:sldChg chg="modSp mod">
        <pc:chgData name="Giovanni Castellanos Uribe" userId="0e87bc21-fd88-4aca-8310-f2bcb2bbd18f" providerId="ADAL" clId="{D1BF837A-98C5-4786-8140-612B119300FA}" dt="2025-05-16T15:19:24.413" v="1" actId="1076"/>
        <pc:sldMkLst>
          <pc:docMk/>
          <pc:sldMk cId="2709522188" sldId="1862"/>
        </pc:sldMkLst>
        <pc:graphicFrameChg chg="mod">
          <ac:chgData name="Giovanni Castellanos Uribe" userId="0e87bc21-fd88-4aca-8310-f2bcb2bbd18f" providerId="ADAL" clId="{D1BF837A-98C5-4786-8140-612B119300FA}" dt="2025-05-16T15:19:24.413" v="1" actId="1076"/>
          <ac:graphicFrameMkLst>
            <pc:docMk/>
            <pc:sldMk cId="2709522188" sldId="1862"/>
            <ac:graphicFrameMk id="13" creationId="{00000000-0000-0000-0000-000000000000}"/>
          </ac:graphicFrameMkLst>
        </pc:graphicFrameChg>
      </pc:sldChg>
      <pc:sldChg chg="modSp mod">
        <pc:chgData name="Giovanni Castellanos Uribe" userId="0e87bc21-fd88-4aca-8310-f2bcb2bbd18f" providerId="ADAL" clId="{D1BF837A-98C5-4786-8140-612B119300FA}" dt="2025-05-16T14:51:45.107" v="0" actId="1076"/>
        <pc:sldMkLst>
          <pc:docMk/>
          <pc:sldMk cId="2377741569" sldId="2123"/>
        </pc:sldMkLst>
        <pc:graphicFrameChg chg="mod">
          <ac:chgData name="Giovanni Castellanos Uribe" userId="0e87bc21-fd88-4aca-8310-f2bcb2bbd18f" providerId="ADAL" clId="{D1BF837A-98C5-4786-8140-612B119300FA}" dt="2025-05-16T14:51:45.107" v="0" actId="1076"/>
          <ac:graphicFrameMkLst>
            <pc:docMk/>
            <pc:sldMk cId="2377741569" sldId="2123"/>
            <ac:graphicFrameMk id="4" creationId="{6105A7B7-C4D4-0EDA-5785-848790FDB5E0}"/>
          </ac:graphicFrameMkLst>
        </pc:graphicFrame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package" Target="../embeddings/Microsoft_Excel_Worksheet5.xlsx"/></Relationships>
</file>

<file path=ppt/charts/_rels/chart11.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package" Target="../embeddings/Microsoft_Excel_Worksheet6.xlsx"/></Relationships>
</file>

<file path=ppt/charts/_rels/chart12.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package" Target="../embeddings/Microsoft_Excel_Worksheet7.xlsx"/></Relationships>
</file>

<file path=ppt/charts/_rels/chart13.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package" Target="../embeddings/Microsoft_Excel_Worksheet8.xlsx"/></Relationships>
</file>

<file path=ppt/charts/_rels/chart14.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package" Target="../embeddings/Microsoft_Excel_Worksheet9.xlsx"/></Relationships>
</file>

<file path=ppt/charts/_rels/chart15.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package" Target="../embeddings/Microsoft_Excel_Worksheet10.xlsx"/></Relationships>
</file>

<file path=ppt/charts/_rels/chart16.xml.rels><?xml version="1.0" encoding="UTF-8" standalone="yes"?>
<Relationships xmlns="http://schemas.openxmlformats.org/package/2006/relationships"><Relationship Id="rId3" Type="http://schemas.openxmlformats.org/officeDocument/2006/relationships/oleObject" Target="file:///C:\Users\monica.nino\Desktop\Especialista\3.%20Reportes%20de%20Cartera\ASE1\Abril\REPORTES%20CARTERA%20202504%20ASE1.xlsx" TargetMode="External"/><Relationship Id="rId2" Type="http://schemas.microsoft.com/office/2011/relationships/chartColorStyle" Target="colors13.xml"/><Relationship Id="rId1" Type="http://schemas.microsoft.com/office/2011/relationships/chartStyle" Target="style13.xml"/></Relationships>
</file>

<file path=ppt/charts/_rels/chart17.xml.rels><?xml version="1.0" encoding="UTF-8" standalone="yes"?>
<Relationships xmlns="http://schemas.openxmlformats.org/package/2006/relationships"><Relationship Id="rId3" Type="http://schemas.openxmlformats.org/officeDocument/2006/relationships/oleObject" Target="file:///C:\Users\monica.nino\Desktop\Especialista\3.%20Reportes%20de%20Cartera\ASE2\Abril\REPORTES%20CARTERA%20202504%20ASE2.xlsx" TargetMode="External"/><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chartUserShapes" Target="../drawings/drawing1.xml"/></Relationships>
</file>

<file path=ppt/charts/_rels/chart18.xml.rels><?xml version="1.0" encoding="UTF-8" standalone="yes"?>
<Relationships xmlns="http://schemas.openxmlformats.org/package/2006/relationships"><Relationship Id="rId3" Type="http://schemas.openxmlformats.org/officeDocument/2006/relationships/oleObject" Target="file:///C:\Users\monica.nino\Desktop\Especialista\3.%20Reportes%20de%20Cartera\ASE3\Abril\REPORTES%20CARTERA%20202504%20ASE3.xlsx" TargetMode="External"/><Relationship Id="rId2" Type="http://schemas.microsoft.com/office/2011/relationships/chartColorStyle" Target="colors15.xml"/><Relationship Id="rId1" Type="http://schemas.microsoft.com/office/2011/relationships/chartStyle" Target="style15.xml"/></Relationships>
</file>

<file path=ppt/charts/_rels/chart19.xml.rels><?xml version="1.0" encoding="UTF-8" standalone="yes"?>
<Relationships xmlns="http://schemas.openxmlformats.org/package/2006/relationships"><Relationship Id="rId3" Type="http://schemas.openxmlformats.org/officeDocument/2006/relationships/oleObject" Target="file:///C:\Users\monica.nino\Desktop\Especialista\3.%20Reportes%20de%20Cartera\ASE4\Abril\REPORTES%20CARTERA%20202504%20ASE4.xlsx" TargetMode="External"/><Relationship Id="rId2" Type="http://schemas.microsoft.com/office/2011/relationships/chartColorStyle" Target="colors16.xml"/><Relationship Id="rId1" Type="http://schemas.microsoft.com/office/2011/relationships/chartStyle" Target="style16.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3" Type="http://schemas.openxmlformats.org/officeDocument/2006/relationships/oleObject" Target="file:///C:\Users\monica.nino\Desktop\Especialista\3.%20Reportes%20de%20Cartera\ASE5\Abril\REPORTES%20CARTERA%20202504%20ASE5.xlsx" TargetMode="External"/><Relationship Id="rId2" Type="http://schemas.microsoft.com/office/2011/relationships/chartColorStyle" Target="colors17.xml"/><Relationship Id="rId1" Type="http://schemas.microsoft.com/office/2011/relationships/chartStyle" Target="style17.xml"/></Relationships>
</file>

<file path=ppt/charts/_rels/chart21.xml.rels><?xml version="1.0" encoding="UTF-8" standalone="yes"?>
<Relationships xmlns="http://schemas.openxmlformats.org/package/2006/relationships"><Relationship Id="rId3" Type="http://schemas.openxmlformats.org/officeDocument/2006/relationships/oleObject" Target="file:///C:\Users\monica.nino\Desktop\Especialista\3.%20Reportes%20de%20Cartera\ASE1\Abril\REPORTES%20CARTERA%20202504%20ASE1.xlsx" TargetMode="External"/><Relationship Id="rId2" Type="http://schemas.microsoft.com/office/2011/relationships/chartColorStyle" Target="colors18.xml"/><Relationship Id="rId1" Type="http://schemas.microsoft.com/office/2011/relationships/chartStyle" Target="style18.xml"/></Relationships>
</file>

<file path=ppt/charts/_rels/chart22.xml.rels><?xml version="1.0" encoding="UTF-8" standalone="yes"?>
<Relationships xmlns="http://schemas.openxmlformats.org/package/2006/relationships"><Relationship Id="rId3" Type="http://schemas.openxmlformats.org/officeDocument/2006/relationships/oleObject" Target="file:///C:\Users\monica.nino\Desktop\Especialista\3.%20Reportes%20de%20Cartera\ASE2\Abril\REPORTES%20CARTERA%20202504%20ASE2.xlsx" TargetMode="External"/><Relationship Id="rId2" Type="http://schemas.microsoft.com/office/2011/relationships/chartColorStyle" Target="colors19.xml"/><Relationship Id="rId1" Type="http://schemas.microsoft.com/office/2011/relationships/chartStyle" Target="style19.xml"/></Relationships>
</file>

<file path=ppt/charts/_rels/chart23.xml.rels><?xml version="1.0" encoding="UTF-8" standalone="yes"?>
<Relationships xmlns="http://schemas.openxmlformats.org/package/2006/relationships"><Relationship Id="rId3" Type="http://schemas.openxmlformats.org/officeDocument/2006/relationships/oleObject" Target="file:///C:\Users\monica.nino\Desktop\Especialista\3.%20Reportes%20de%20Cartera\ASE3\Abril\REPORTES%20CARTERA%20202504%20ASE3.xlsx" TargetMode="External"/><Relationship Id="rId2" Type="http://schemas.microsoft.com/office/2011/relationships/chartColorStyle" Target="colors20.xml"/><Relationship Id="rId1" Type="http://schemas.microsoft.com/office/2011/relationships/chartStyle" Target="style20.xml"/></Relationships>
</file>

<file path=ppt/charts/_rels/chart24.xml.rels><?xml version="1.0" encoding="UTF-8" standalone="yes"?>
<Relationships xmlns="http://schemas.openxmlformats.org/package/2006/relationships"><Relationship Id="rId3" Type="http://schemas.openxmlformats.org/officeDocument/2006/relationships/oleObject" Target="file:///C:\Users\monica.nino\Desktop\Especialista\3.%20Reportes%20de%20Cartera\ASE4\Abril\REPORTES%20CARTERA%20202504%20ASE4.xlsx" TargetMode="External"/><Relationship Id="rId2" Type="http://schemas.microsoft.com/office/2011/relationships/chartColorStyle" Target="colors21.xml"/><Relationship Id="rId1" Type="http://schemas.microsoft.com/office/2011/relationships/chartStyle" Target="style21.xml"/></Relationships>
</file>

<file path=ppt/charts/_rels/chart25.xml.rels><?xml version="1.0" encoding="UTF-8" standalone="yes"?>
<Relationships xmlns="http://schemas.openxmlformats.org/package/2006/relationships"><Relationship Id="rId3" Type="http://schemas.openxmlformats.org/officeDocument/2006/relationships/oleObject" Target="file:///C:\Users\monica.nino\Desktop\Especialista\3.%20Reportes%20de%20Cartera\ASE5\Abril\REPORTES%20CARTERA%20202504%20ASE5.xlsx" TargetMode="External"/><Relationship Id="rId2" Type="http://schemas.microsoft.com/office/2011/relationships/chartColorStyle" Target="colors22.xml"/><Relationship Id="rId1" Type="http://schemas.microsoft.com/office/2011/relationships/chartStyle" Target="style22.xml"/></Relationships>
</file>

<file path=ppt/charts/_rels/chart26.xml.rels><?xml version="1.0" encoding="UTF-8" standalone="yes"?>
<Relationships xmlns="http://schemas.openxmlformats.org/package/2006/relationships"><Relationship Id="rId3" Type="http://schemas.openxmlformats.org/officeDocument/2006/relationships/oleObject" Target="file:///C:\Users\monica.nino\Desktop\Especialista\3.%20Reportes%20de%20Cartera\ASE1\Abril\REPORTES%20CARTERA%20202504%20ASE1.xlsx" TargetMode="External"/><Relationship Id="rId2" Type="http://schemas.microsoft.com/office/2011/relationships/chartColorStyle" Target="colors23.xml"/><Relationship Id="rId1" Type="http://schemas.microsoft.com/office/2011/relationships/chartStyle" Target="style23.xml"/></Relationships>
</file>

<file path=ppt/charts/_rels/chart27.xml.rels><?xml version="1.0" encoding="UTF-8" standalone="yes"?>
<Relationships xmlns="http://schemas.openxmlformats.org/package/2006/relationships"><Relationship Id="rId3" Type="http://schemas.openxmlformats.org/officeDocument/2006/relationships/oleObject" Target="file:///C:\Users\monica.nino\Desktop\Especialista\3.%20Reportes%20de%20Cartera\ASE2\Abril\REPORTES%20CARTERA%20202504%20ASE2.xlsx" TargetMode="External"/><Relationship Id="rId2" Type="http://schemas.microsoft.com/office/2011/relationships/chartColorStyle" Target="colors24.xml"/><Relationship Id="rId1" Type="http://schemas.microsoft.com/office/2011/relationships/chartStyle" Target="style24.xml"/></Relationships>
</file>

<file path=ppt/charts/_rels/chart28.xml.rels><?xml version="1.0" encoding="UTF-8" standalone="yes"?>
<Relationships xmlns="http://schemas.openxmlformats.org/package/2006/relationships"><Relationship Id="rId3" Type="http://schemas.openxmlformats.org/officeDocument/2006/relationships/oleObject" Target="file:///C:\Users\monica.nino\Desktop\Especialista\3.%20Reportes%20de%20Cartera\ASE3\Abril\REPORTES%20CARTERA%20202504%20ASE3.xlsx" TargetMode="External"/><Relationship Id="rId2" Type="http://schemas.microsoft.com/office/2011/relationships/chartColorStyle" Target="colors25.xml"/><Relationship Id="rId1" Type="http://schemas.microsoft.com/office/2011/relationships/chartStyle" Target="style25.xml"/></Relationships>
</file>

<file path=ppt/charts/_rels/chart29.xml.rels><?xml version="1.0" encoding="UTF-8" standalone="yes"?>
<Relationships xmlns="http://schemas.openxmlformats.org/package/2006/relationships"><Relationship Id="rId3" Type="http://schemas.openxmlformats.org/officeDocument/2006/relationships/oleObject" Target="file:///C:\Users\monica.nino\Desktop\Especialista\3.%20Reportes%20de%20Cartera\ASE4\Abril\REPORTES%20CARTERA%20202504%20ASE4.xlsx" TargetMode="External"/><Relationship Id="rId2" Type="http://schemas.microsoft.com/office/2011/relationships/chartColorStyle" Target="colors26.xml"/><Relationship Id="rId1" Type="http://schemas.microsoft.com/office/2011/relationships/chartStyle" Target="style26.xml"/></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3" Type="http://schemas.openxmlformats.org/officeDocument/2006/relationships/oleObject" Target="file:///C:\Users\monica.nino\Desktop\Especialista\3.%20Reportes%20de%20Cartera\ASE5\Abril\REPORTES%20CARTERA%20202504%20ASE5.xlsx" TargetMode="External"/><Relationship Id="rId2" Type="http://schemas.microsoft.com/office/2011/relationships/chartColorStyle" Target="colors27.xml"/><Relationship Id="rId1" Type="http://schemas.microsoft.com/office/2011/relationships/chartStyle" Target="style27.xml"/></Relationships>
</file>

<file path=ppt/charts/_rels/chart31.xml.rels><?xml version="1.0" encoding="UTF-8" standalone="yes"?>
<Relationships xmlns="http://schemas.openxmlformats.org/package/2006/relationships"><Relationship Id="rId3" Type="http://schemas.openxmlformats.org/officeDocument/2006/relationships/oleObject" Target="file:///C:\Users\monica.nino\Desktop\Especialista\3.%20Reportes%20de%20Cartera\ASE1\Abril\REPORTES%20CARTERA%20202504%20ASE1.xlsx" TargetMode="External"/><Relationship Id="rId2" Type="http://schemas.microsoft.com/office/2011/relationships/chartColorStyle" Target="colors28.xml"/><Relationship Id="rId1" Type="http://schemas.microsoft.com/office/2011/relationships/chartStyle" Target="style28.xml"/></Relationships>
</file>

<file path=ppt/charts/_rels/chart32.xml.rels><?xml version="1.0" encoding="UTF-8" standalone="yes"?>
<Relationships xmlns="http://schemas.openxmlformats.org/package/2006/relationships"><Relationship Id="rId3" Type="http://schemas.openxmlformats.org/officeDocument/2006/relationships/oleObject" Target="file:///C:\Users\monica.nino\Desktop\Especialista\3.%20Reportes%20de%20Cartera\ASE1\Abril\REPORTES%20CARTERA%20202504%20ASE1.xlsx" TargetMode="External"/><Relationship Id="rId2" Type="http://schemas.microsoft.com/office/2011/relationships/chartColorStyle" Target="colors29.xml"/><Relationship Id="rId1" Type="http://schemas.microsoft.com/office/2011/relationships/chartStyle" Target="style29.xml"/></Relationships>
</file>

<file path=ppt/charts/_rels/chart33.xml.rels><?xml version="1.0" encoding="UTF-8" standalone="yes"?>
<Relationships xmlns="http://schemas.openxmlformats.org/package/2006/relationships"><Relationship Id="rId3" Type="http://schemas.openxmlformats.org/officeDocument/2006/relationships/oleObject" Target="file:///C:\Users\monica.nino\Desktop\Especialista\3.%20Reportes%20de%20Cartera\ASE2\Abril\REPORTES%20CARTERA%20202504%20ASE2.xlsx" TargetMode="External"/><Relationship Id="rId2" Type="http://schemas.microsoft.com/office/2011/relationships/chartColorStyle" Target="colors30.xml"/><Relationship Id="rId1" Type="http://schemas.microsoft.com/office/2011/relationships/chartStyle" Target="style30.xml"/></Relationships>
</file>

<file path=ppt/charts/_rels/chart34.xml.rels><?xml version="1.0" encoding="UTF-8" standalone="yes"?>
<Relationships xmlns="http://schemas.openxmlformats.org/package/2006/relationships"><Relationship Id="rId3" Type="http://schemas.openxmlformats.org/officeDocument/2006/relationships/oleObject" Target="file:///C:\Users\monica.nino\Desktop\Especialista\3.%20Reportes%20de%20Cartera\ASE2\Abril\REPORTES%20CARTERA%20202504%20ASE2.xlsx" TargetMode="External"/><Relationship Id="rId2" Type="http://schemas.microsoft.com/office/2011/relationships/chartColorStyle" Target="colors31.xml"/><Relationship Id="rId1" Type="http://schemas.microsoft.com/office/2011/relationships/chartStyle" Target="style31.xml"/></Relationships>
</file>

<file path=ppt/charts/_rels/chart35.xml.rels><?xml version="1.0" encoding="UTF-8" standalone="yes"?>
<Relationships xmlns="http://schemas.openxmlformats.org/package/2006/relationships"><Relationship Id="rId3" Type="http://schemas.openxmlformats.org/officeDocument/2006/relationships/oleObject" Target="file:///C:\Users\monica.nino\Desktop\Especialista\3.%20Reportes%20de%20Cartera\ASE3\Abril\REPORTES%20CARTERA%20202504%20ASE3.xlsx" TargetMode="External"/><Relationship Id="rId2" Type="http://schemas.microsoft.com/office/2011/relationships/chartColorStyle" Target="colors32.xml"/><Relationship Id="rId1" Type="http://schemas.microsoft.com/office/2011/relationships/chartStyle" Target="style32.xml"/></Relationships>
</file>

<file path=ppt/charts/_rels/chart36.xml.rels><?xml version="1.0" encoding="UTF-8" standalone="yes"?>
<Relationships xmlns="http://schemas.openxmlformats.org/package/2006/relationships"><Relationship Id="rId3" Type="http://schemas.openxmlformats.org/officeDocument/2006/relationships/oleObject" Target="file:///C:\Users\monica.nino\Desktop\Especialista\3.%20Reportes%20de%20Cartera\ASE3\Abril\REPORTES%20CARTERA%20202504%20ASE3.xlsx" TargetMode="External"/><Relationship Id="rId2" Type="http://schemas.microsoft.com/office/2011/relationships/chartColorStyle" Target="colors33.xml"/><Relationship Id="rId1" Type="http://schemas.microsoft.com/office/2011/relationships/chartStyle" Target="style33.xml"/></Relationships>
</file>

<file path=ppt/charts/_rels/chart37.xml.rels><?xml version="1.0" encoding="UTF-8" standalone="yes"?>
<Relationships xmlns="http://schemas.openxmlformats.org/package/2006/relationships"><Relationship Id="rId3" Type="http://schemas.openxmlformats.org/officeDocument/2006/relationships/oleObject" Target="file:///C:\Users\monica.nino\Desktop\Especialista\3.%20Reportes%20de%20Cartera\ASE4\Abril\REPORTES%20CARTERA%20202504%20ASE4.xlsx" TargetMode="External"/><Relationship Id="rId2" Type="http://schemas.microsoft.com/office/2011/relationships/chartColorStyle" Target="colors34.xml"/><Relationship Id="rId1" Type="http://schemas.microsoft.com/office/2011/relationships/chartStyle" Target="style34.xml"/></Relationships>
</file>

<file path=ppt/charts/_rels/chart38.xml.rels><?xml version="1.0" encoding="UTF-8" standalone="yes"?>
<Relationships xmlns="http://schemas.openxmlformats.org/package/2006/relationships"><Relationship Id="rId3" Type="http://schemas.openxmlformats.org/officeDocument/2006/relationships/oleObject" Target="file:///C:\Users\monica.nino\Desktop\Especialista\3.%20Reportes%20de%20Cartera\ASE4\Abril\REPORTES%20CARTERA%20202504%20ASE4.xlsx" TargetMode="External"/><Relationship Id="rId2" Type="http://schemas.microsoft.com/office/2011/relationships/chartColorStyle" Target="colors35.xml"/><Relationship Id="rId1" Type="http://schemas.microsoft.com/office/2011/relationships/chartStyle" Target="style35.xml"/></Relationships>
</file>

<file path=ppt/charts/_rels/chart39.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oleObject" Target="NULL" TargetMode="External"/></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5\4%20CARTERA\Anexo%204.8%20PlanCartTo202406ASE5.xlsx" TargetMode="External"/><Relationship Id="rId2" Type="http://schemas.microsoft.com/office/2011/relationships/chartColorStyle" Target="colors36.xml"/><Relationship Id="rId1" Type="http://schemas.microsoft.com/office/2011/relationships/chartStyle" Target="style36.xml"/></Relationships>
</file>

<file path=ppt/charts/_rels/chart41.xml.rels><?xml version="1.0" encoding="UTF-8" standalone="yes"?>
<Relationships xmlns="http://schemas.openxmlformats.org/package/2006/relationships"><Relationship Id="rId3" Type="http://schemas.openxmlformats.org/officeDocument/2006/relationships/oleObject" Target="file:///C:\Users\monica.nino\Desktop\Especialista\3.%20Reportes%20de%20Cartera\ASE5\Abril\REPORTES%20CARTERA%20202504%20ASE5.xlsx" TargetMode="External"/><Relationship Id="rId2" Type="http://schemas.microsoft.com/office/2011/relationships/chartColorStyle" Target="colors37.xml"/><Relationship Id="rId1" Type="http://schemas.microsoft.com/office/2011/relationships/chartStyle" Target="style37.xml"/></Relationships>
</file>

<file path=ppt/charts/_rels/chart42.xml.rels><?xml version="1.0" encoding="UTF-8" standalone="yes"?>
<Relationships xmlns="http://schemas.openxmlformats.org/package/2006/relationships"><Relationship Id="rId3" Type="http://schemas.openxmlformats.org/officeDocument/2006/relationships/oleObject" Target="file:///C:\Users\monica.nino\Desktop\Especialista\3.%20Reportes%20de%20Cartera\ASE5\Abril\REPORTES%20CARTERA%20202504%20ASE5.xlsx" TargetMode="External"/><Relationship Id="rId2" Type="http://schemas.microsoft.com/office/2011/relationships/chartColorStyle" Target="colors38.xml"/><Relationship Id="rId1" Type="http://schemas.microsoft.com/office/2011/relationships/chartStyle" Target="style38.xml"/></Relationships>
</file>

<file path=ppt/charts/_rels/chart43.xml.rels><?xml version="1.0" encoding="UTF-8" standalone="yes"?>
<Relationships xmlns="http://schemas.openxmlformats.org/package/2006/relationships"><Relationship Id="rId3" Type="http://schemas.openxmlformats.org/officeDocument/2006/relationships/oleObject" Target="file:///C:\Users\monica.nino\Desktop\Especialista\3.%20Reportes%20de%20Cartera\ASE1\Abril\REPORTES%20CARTERA%20202504%20ASE1.xlsx" TargetMode="External"/><Relationship Id="rId2" Type="http://schemas.microsoft.com/office/2011/relationships/chartColorStyle" Target="colors39.xml"/><Relationship Id="rId1" Type="http://schemas.microsoft.com/office/2011/relationships/chartStyle" Target="style39.xml"/></Relationships>
</file>

<file path=ppt/charts/_rels/chart44.xml.rels><?xml version="1.0" encoding="UTF-8" standalone="yes"?>
<Relationships xmlns="http://schemas.openxmlformats.org/package/2006/relationships"><Relationship Id="rId3" Type="http://schemas.openxmlformats.org/officeDocument/2006/relationships/oleObject" Target="file:///C:\Users\monica.nino\Desktop\Especialista\3.%20Reportes%20de%20Cartera\ASE2\Abril\REPORTES%20CARTERA%20202504%20ASE2.xlsx" TargetMode="External"/><Relationship Id="rId2" Type="http://schemas.microsoft.com/office/2011/relationships/chartColorStyle" Target="colors40.xml"/><Relationship Id="rId1" Type="http://schemas.microsoft.com/office/2011/relationships/chartStyle" Target="style40.xml"/></Relationships>
</file>

<file path=ppt/charts/_rels/chart45.xml.rels><?xml version="1.0" encoding="UTF-8" standalone="yes"?>
<Relationships xmlns="http://schemas.openxmlformats.org/package/2006/relationships"><Relationship Id="rId3" Type="http://schemas.openxmlformats.org/officeDocument/2006/relationships/oleObject" Target="file:///C:\Users\monica.nino\Desktop\Especialista\3.%20Reportes%20de%20Cartera\ASE3\Abril\REPORTES%20CARTERA%20202504%20ASE3.xlsx" TargetMode="External"/><Relationship Id="rId2" Type="http://schemas.microsoft.com/office/2011/relationships/chartColorStyle" Target="colors41.xml"/><Relationship Id="rId1" Type="http://schemas.microsoft.com/office/2011/relationships/chartStyle" Target="style41.xml"/></Relationships>
</file>

<file path=ppt/charts/_rels/chart46.xml.rels><?xml version="1.0" encoding="UTF-8" standalone="yes"?>
<Relationships xmlns="http://schemas.openxmlformats.org/package/2006/relationships"><Relationship Id="rId3" Type="http://schemas.openxmlformats.org/officeDocument/2006/relationships/oleObject" Target="file:///C:\Users\monica.nino\Desktop\Especialista\3.%20Reportes%20de%20Cartera\ASE4\Abril\REPORTES%20CARTERA%20202504%20ASE4.xlsx" TargetMode="External"/><Relationship Id="rId2" Type="http://schemas.microsoft.com/office/2011/relationships/chartColorStyle" Target="colors42.xml"/><Relationship Id="rId1" Type="http://schemas.microsoft.com/office/2011/relationships/chartStyle" Target="style42.xml"/></Relationships>
</file>

<file path=ppt/charts/_rels/chart47.xml.rels><?xml version="1.0" encoding="UTF-8" standalone="yes"?>
<Relationships xmlns="http://schemas.openxmlformats.org/package/2006/relationships"><Relationship Id="rId3" Type="http://schemas.openxmlformats.org/officeDocument/2006/relationships/oleObject" Target="file:///C:\Users\monica.nino\Desktop\Especialista\3.%20Reportes%20de%20Cartera\ASE5\Abril\REPORTES%20CARTERA%20202504%20ASE5.xlsx" TargetMode="External"/><Relationship Id="rId2" Type="http://schemas.microsoft.com/office/2011/relationships/chartColorStyle" Target="colors43.xml"/><Relationship Id="rId1" Type="http://schemas.microsoft.com/office/2011/relationships/chartStyle" Target="style43.xml"/></Relationships>
</file>

<file path=ppt/charts/_rels/chart48.xml.rels><?xml version="1.0" encoding="UTF-8" standalone="yes"?>
<Relationships xmlns="http://schemas.openxmlformats.org/package/2006/relationships"><Relationship Id="rId3" Type="http://schemas.openxmlformats.org/officeDocument/2006/relationships/oleObject" Target="file:///\\10.0.41.2\uaesp%20areas\COMERCIAL%20Y%20FINANCIERA\7.%20ATENCI&#211;N%20AL%20USUARIO\14.%20PROFESIONAL%20ESPECIALIZADO\2.%20Carpeta%20entrega\1.%20BD%20PQR%20a%20Noviembre%202021\Base%20de%20PQR%202024-2025.xlsx" TargetMode="External"/><Relationship Id="rId2" Type="http://schemas.microsoft.com/office/2011/relationships/chartColorStyle" Target="colors44.xml"/><Relationship Id="rId1" Type="http://schemas.microsoft.com/office/2011/relationships/chartStyle" Target="style44.xml"/></Relationships>
</file>

<file path=ppt/charts/_rels/chart49.xml.rels><?xml version="1.0" encoding="UTF-8" standalone="yes"?>
<Relationships xmlns="http://schemas.openxmlformats.org/package/2006/relationships"><Relationship Id="rId1" Type="http://schemas.openxmlformats.org/officeDocument/2006/relationships/oleObject" Target="file:///C:\documentos\Documents\METODOLOGIAS\INFORMES%20MENSUALES\PRESENTACION\Tablas%20presentacion%20-%20abril%202025%20final.xlsx" TargetMode="External"/></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Microsoft_Excel_Worksheet4.xlsx"/></Relationships>
</file>

<file path=ppt/charts/_rels/chart50.xml.rels><?xml version="1.0" encoding="UTF-8" standalone="yes"?>
<Relationships xmlns="http://schemas.openxmlformats.org/package/2006/relationships"><Relationship Id="rId1" Type="http://schemas.openxmlformats.org/officeDocument/2006/relationships/oleObject" Target="file:///C:\documentos\Documents\METODOLOGIAS\INFORMES%20MENSUALES\PRESENTACION\Tablas%20presentacion%20-%20abril%202025%20final.xlsx" TargetMode="External"/></Relationships>
</file>

<file path=ppt/charts/_rels/chart51.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45.xml"/><Relationship Id="rId1" Type="http://schemas.microsoft.com/office/2011/relationships/chartStyle" Target="style45.xml"/><Relationship Id="rId4" Type="http://schemas.openxmlformats.org/officeDocument/2006/relationships/package" Target="../embeddings/Microsoft_Excel_Worksheet11.xlsx"/></Relationships>
</file>

<file path=ppt/charts/_rels/chart52.xml.rels><?xml version="1.0" encoding="UTF-8" standalone="yes"?>
<Relationships xmlns="http://schemas.openxmlformats.org/package/2006/relationships"><Relationship Id="rId3" Type="http://schemas.openxmlformats.org/officeDocument/2006/relationships/oleObject" Target="file:///\\10.0.41.2\uaesp%20areas\JUR&#205;DICA\INTERV\INFORMES%20INTERVENTOR&#205;A\PRESENTACI&#211;N%20JURIDICA%20MENSUAL%20-%20INFORMES\2025\4.%20Abril\DATOS%20SAC%20-Abril%202025.xlsx" TargetMode="External"/><Relationship Id="rId2" Type="http://schemas.microsoft.com/office/2011/relationships/chartColorStyle" Target="colors46.xml"/><Relationship Id="rId1" Type="http://schemas.microsoft.com/office/2011/relationships/chartStyle" Target="style46.xml"/><Relationship Id="rId4" Type="http://schemas.openxmlformats.org/officeDocument/2006/relationships/chartUserShapes" Target="../drawings/drawing3.xml"/></Relationships>
</file>

<file path=ppt/charts/_rels/chart53.xml.rels><?xml version="1.0" encoding="UTF-8" standalone="yes"?>
<Relationships xmlns="http://schemas.openxmlformats.org/package/2006/relationships"><Relationship Id="rId3" Type="http://schemas.openxmlformats.org/officeDocument/2006/relationships/oleObject" Target="file:///\\10.0.41.2\uaesp%20areas\JUR&#205;DICA\INTERV\INFORMES%20INTERVENTOR&#205;A\PRESENTACI&#211;N%20JURIDICA%20MENSUAL%20-%20INFORMES\2025\4.%20Abril\DATOS%20SAC%20-Abril%202025.xlsx" TargetMode="External"/><Relationship Id="rId2" Type="http://schemas.microsoft.com/office/2011/relationships/chartColorStyle" Target="colors47.xml"/><Relationship Id="rId1" Type="http://schemas.microsoft.com/office/2011/relationships/chartStyle" Target="style47.xml"/></Relationships>
</file>

<file path=ppt/charts/_rels/chart54.xml.rels><?xml version="1.0" encoding="UTF-8" standalone="yes"?>
<Relationships xmlns="http://schemas.openxmlformats.org/package/2006/relationships"><Relationship Id="rId3" Type="http://schemas.openxmlformats.org/officeDocument/2006/relationships/oleObject" Target="file:///\\10.0.41.2\uaesp%20areas\JUR&#205;DICA\INTERV\INFORMES%20INTERVENTOR&#205;A\PRESENTACI&#211;N%20JURIDICA%20MENSUAL%20-%20INFORMES\2025\4.%20Abril\DATOS%20SAC%20-Abril%202025.xlsx" TargetMode="External"/><Relationship Id="rId2" Type="http://schemas.microsoft.com/office/2011/relationships/chartColorStyle" Target="colors48.xml"/><Relationship Id="rId1" Type="http://schemas.microsoft.com/office/2011/relationships/chartStyle" Target="style48.xml"/><Relationship Id="rId4" Type="http://schemas.openxmlformats.org/officeDocument/2006/relationships/chartUserShapes" Target="../drawings/drawing4.xml"/></Relationships>
</file>

<file path=ppt/charts/_rels/chart55.xml.rels><?xml version="1.0" encoding="UTF-8" standalone="yes"?>
<Relationships xmlns="http://schemas.openxmlformats.org/package/2006/relationships"><Relationship Id="rId3" Type="http://schemas.openxmlformats.org/officeDocument/2006/relationships/oleObject" Target="file:///\\10.0.41.2\uaesp%20areas\JUR&#205;DICA\INTERV\INFORMES%20INTERVENTOR&#205;A\PRESENTACI&#211;N%20JURIDICA%20MENSUAL%20-%20INFORMES\2025\3.%20Marzo\Multas&amp;PP&amp;SAC%20-Marzo%202025.xlsx" TargetMode="External"/><Relationship Id="rId2" Type="http://schemas.microsoft.com/office/2011/relationships/chartColorStyle" Target="colors49.xml"/><Relationship Id="rId1" Type="http://schemas.microsoft.com/office/2011/relationships/chartStyle" Target="style49.xml"/><Relationship Id="rId4" Type="http://schemas.openxmlformats.org/officeDocument/2006/relationships/chartUserShapes" Target="../drawings/drawing5.xml"/></Relationships>
</file>

<file path=ppt/charts/_rels/chart56.xml.rels><?xml version="1.0" encoding="UTF-8" standalone="yes"?>
<Relationships xmlns="http://schemas.openxmlformats.org/package/2006/relationships"><Relationship Id="rId3" Type="http://schemas.openxmlformats.org/officeDocument/2006/relationships/oleObject" Target="file:///\\10.0.41.2\uaesp%20areas\JUR&#205;DICA\CONCESIONARIOS\12.%20AVISOS%20DE%20INCUMPLIMIENTO\Hist&#243;rico%20Multas%20%20y%20PP.xlsx" TargetMode="External"/><Relationship Id="rId2" Type="http://schemas.microsoft.com/office/2011/relationships/chartColorStyle" Target="colors50.xml"/><Relationship Id="rId1" Type="http://schemas.microsoft.com/office/2011/relationships/chartStyle" Target="style50.xml"/></Relationships>
</file>

<file path=ppt/charts/_rels/chart57.xml.rels><?xml version="1.0" encoding="UTF-8" standalone="yes"?>
<Relationships xmlns="http://schemas.openxmlformats.org/package/2006/relationships"><Relationship Id="rId3" Type="http://schemas.openxmlformats.org/officeDocument/2006/relationships/oleObject" Target="file:///\\10.0.41.2\uaesp%20areas\JUR&#205;DICA\INTERV\INFORMES%20INTERVENTOR&#205;A\PRESENTACI&#211;N%20JURIDICA%20MENSUAL%20-%20INFORMES\2025\3.%20Marzo\Multas&amp;PP&amp;SAC%20-Marzo%202025.xlsx" TargetMode="External"/><Relationship Id="rId2" Type="http://schemas.microsoft.com/office/2011/relationships/chartColorStyle" Target="colors51.xml"/><Relationship Id="rId1" Type="http://schemas.microsoft.com/office/2011/relationships/chartStyle" Target="style51.xml"/><Relationship Id="rId4" Type="http://schemas.openxmlformats.org/officeDocument/2006/relationships/chartUserShapes" Target="../drawings/drawing6.xml"/></Relationships>
</file>

<file path=ppt/charts/_rels/chart58.xml.rels><?xml version="1.0" encoding="UTF-8" standalone="yes"?>
<Relationships xmlns="http://schemas.openxmlformats.org/package/2006/relationships"><Relationship Id="rId3" Type="http://schemas.openxmlformats.org/officeDocument/2006/relationships/oleObject" Target="file:///\\10.0.41.2\uaesp%20areas\JUR&#205;DICA\CONCESIONARIOS\12.%20AVISOS%20DE%20INCUMPLIMIENTO\Hist&#243;rico%20Multas%20%20y%20PP.xlsx" TargetMode="External"/><Relationship Id="rId2" Type="http://schemas.microsoft.com/office/2011/relationships/chartColorStyle" Target="colors52.xml"/><Relationship Id="rId1" Type="http://schemas.microsoft.com/office/2011/relationships/chartStyle" Target="style52.xml"/></Relationships>
</file>

<file path=ppt/charts/_rels/chart6.xml.rels><?xml version="1.0" encoding="UTF-8" standalone="yes"?>
<Relationships xmlns="http://schemas.openxmlformats.org/package/2006/relationships"><Relationship Id="rId1" Type="http://schemas.openxmlformats.org/officeDocument/2006/relationships/oleObject" Target="file:///C:\documentos\Documents\METODOLOGIAS\INFORMES%20MENSUALES\PRESENTACION\Tablas%20presentacion%20-%20abril%202025%20final.xlsx" TargetMode="External"/></Relationships>
</file>

<file path=ppt/charts/_rels/chart7.xml.rels><?xml version="1.0" encoding="UTF-8" standalone="yes"?>
<Relationships xmlns="http://schemas.openxmlformats.org/package/2006/relationships"><Relationship Id="rId1" Type="http://schemas.openxmlformats.org/officeDocument/2006/relationships/oleObject" Target="file:///C:\documentos\Documents\METODOLOGIAS\INFORMES%20MENSUALES\PRESENTACION\Tablas%20presentacion%20-%20abril%202025%20final.xlsx" TargetMode="External"/></Relationships>
</file>

<file path=ppt/charts/_rels/chart8.xml.rels><?xml version="1.0" encoding="UTF-8" standalone="yes"?>
<Relationships xmlns="http://schemas.openxmlformats.org/package/2006/relationships"><Relationship Id="rId3" Type="http://schemas.openxmlformats.org/officeDocument/2006/relationships/oleObject" Target="file:///C:\documentos\Documents\METODOLOGIAS\INFORMES%20MENSUALES\PRESENTACION\Tablas%20presentacion%20-%20abril%202025%20final.xlsx" TargetMode="External"/><Relationship Id="rId2" Type="http://schemas.microsoft.com/office/2011/relationships/chartColorStyle" Target="colors6.xml"/><Relationship Id="rId1" Type="http://schemas.microsoft.com/office/2011/relationships/chartStyle" Target="style6.xml"/></Relationships>
</file>

<file path=ppt/charts/_rels/chart9.xml.rels><?xml version="1.0" encoding="UTF-8" standalone="yes"?>
<Relationships xmlns="http://schemas.openxmlformats.org/package/2006/relationships"><Relationship Id="rId1" Type="http://schemas.openxmlformats.org/officeDocument/2006/relationships/oleObject" Target="file:///C:\documentos\Documents\METODOLOGIAS\INFORMES%20MENSUALES\PRESENTACION\Tablas%20presentacion%20-%20abril%202025%20final.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s-CO" sz="1800" b="0" i="0" u="none" strike="noStrike" cap="none" baseline="0">
                <a:effectLst/>
              </a:rPr>
              <a:t>TOTAL DE TONELADAS: 13.975.152,05</a:t>
            </a:r>
            <a:r>
              <a:rPr lang="es-CO" sz="1800" b="0" i="0" u="none" strike="noStrike" cap="none" baseline="0"/>
              <a:t>   </a:t>
            </a:r>
            <a:r>
              <a:rPr lang="en-US"/>
              <a:t>    </a:t>
            </a:r>
            <a:r>
              <a:rPr lang="es-CO" sz="1800" b="0" i="0" u="none" strike="noStrike" cap="none" baseline="0"/>
              <a:t> </a:t>
            </a:r>
            <a:r>
              <a:rPr lang="en-US"/>
              <a:t> </a:t>
            </a:r>
            <a:endParaRPr lang="es-ES"/>
          </a:p>
        </c:rich>
      </c:tx>
      <c:layout>
        <c:manualLayout>
          <c:xMode val="edge"/>
          <c:yMode val="edge"/>
          <c:x val="0.53958126208033186"/>
          <c:y val="0.14019515411657255"/>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'ORDINARIOS (2)'!$E$8:$I$8</c:f>
              <c:strCache>
                <c:ptCount val="5"/>
                <c:pt idx="0">
                  <c:v>PROMOAMBIENTAL SAS</c:v>
                </c:pt>
                <c:pt idx="1">
                  <c:v>LIME S.A. E.S.P.</c:v>
                </c:pt>
                <c:pt idx="2">
                  <c:v>CIUDAD LIMPIA</c:v>
                </c:pt>
                <c:pt idx="3">
                  <c:v>BOGOTÁ LIMPIA</c:v>
                </c:pt>
                <c:pt idx="4">
                  <c:v>ÁREA LIMPIA</c:v>
                </c:pt>
              </c:strCache>
            </c:strRef>
          </c:cat>
          <c:val>
            <c:numRef>
              <c:f>'ORDINARIOS (2)'!$E$103:$I$103</c:f>
              <c:numCache>
                <c:formatCode>#,##0.00</c:formatCode>
                <c:ptCount val="5"/>
                <c:pt idx="0">
                  <c:v>3026134.1609999998</c:v>
                </c:pt>
                <c:pt idx="1">
                  <c:v>4421848.8199999994</c:v>
                </c:pt>
                <c:pt idx="2">
                  <c:v>2731161.4717085105</c:v>
                </c:pt>
                <c:pt idx="3">
                  <c:v>1864676.0500000003</c:v>
                </c:pt>
                <c:pt idx="4">
                  <c:v>1931331.5459999999</c:v>
                </c:pt>
              </c:numCache>
            </c:numRef>
          </c:val>
          <c:extLst>
            <c:ext xmlns:c16="http://schemas.microsoft.com/office/drawing/2014/chart" uri="{C3380CC4-5D6E-409C-BE32-E72D297353CC}">
              <c16:uniqueId val="{00000000-4EEA-4D30-BC46-9CA86061F32B}"/>
            </c:ext>
          </c:extLst>
        </c:ser>
        <c:dLbls>
          <c:dLblPos val="outEnd"/>
          <c:showLegendKey val="0"/>
          <c:showVal val="1"/>
          <c:showCatName val="0"/>
          <c:showSerName val="0"/>
          <c:showPercent val="0"/>
          <c:showBubbleSize val="0"/>
        </c:dLbls>
        <c:gapWidth val="164"/>
        <c:overlap val="-35"/>
        <c:axId val="346253312"/>
        <c:axId val="348202688"/>
      </c:barChart>
      <c:catAx>
        <c:axId val="34625331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50000"/>
                    <a:lumOff val="50000"/>
                  </a:schemeClr>
                </a:solidFill>
                <a:latin typeface="+mn-lt"/>
                <a:ea typeface="+mn-ea"/>
                <a:cs typeface="+mn-cs"/>
              </a:defRPr>
            </a:pPr>
            <a:endParaRPr lang="es-CO"/>
          </a:p>
        </c:txPr>
        <c:crossAx val="348202688"/>
        <c:crosses val="autoZero"/>
        <c:auto val="1"/>
        <c:lblAlgn val="ctr"/>
        <c:lblOffset val="100"/>
        <c:noMultiLvlLbl val="0"/>
      </c:catAx>
      <c:valAx>
        <c:axId val="348202688"/>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CO"/>
          </a:p>
        </c:txPr>
        <c:crossAx val="3462533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CO"/>
    </a:p>
  </c:txPr>
  <c:externalData r:id="rId4">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General a Abr-25'!$A$3</c:f>
              <c:strCache>
                <c:ptCount val="1"/>
                <c:pt idx="0">
                  <c:v>Año 2018</c:v>
                </c:pt>
              </c:strCache>
            </c:strRef>
          </c:tx>
          <c:spPr>
            <a:solidFill>
              <a:schemeClr val="accent1"/>
            </a:solidFill>
            <a:ln>
              <a:noFill/>
            </a:ln>
            <a:effectLst/>
            <a:scene3d>
              <a:camera prst="orthographicFront"/>
              <a:lightRig rig="threePt" dir="t"/>
            </a:scene3d>
            <a:sp3d>
              <a:bevelT w="203200" h="38100"/>
            </a:sp3d>
          </c:spPr>
          <c:invertIfNegative val="0"/>
          <c:cat>
            <c:multiLvlStrRef>
              <c:f>'Recaudo General a Abr-25'!$B$1:$F$2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Abr-25'!$B$3:$F$3</c:f>
              <c:numCache>
                <c:formatCode>_("$"* #,##0_);_("$"* \(#,##0\);_("$"* "-"_);_(@_)</c:formatCode>
                <c:ptCount val="5"/>
                <c:pt idx="0">
                  <c:v>84423.296365999995</c:v>
                </c:pt>
                <c:pt idx="1">
                  <c:v>81396.150542000003</c:v>
                </c:pt>
                <c:pt idx="2">
                  <c:v>57670.055164999998</c:v>
                </c:pt>
                <c:pt idx="3">
                  <c:v>47267.641948000004</c:v>
                </c:pt>
                <c:pt idx="4">
                  <c:v>55438.952146999996</c:v>
                </c:pt>
              </c:numCache>
            </c:numRef>
          </c:val>
          <c:extLst>
            <c:ext xmlns:c16="http://schemas.microsoft.com/office/drawing/2014/chart" uri="{C3380CC4-5D6E-409C-BE32-E72D297353CC}">
              <c16:uniqueId val="{00000000-2BA3-4468-B006-A21742759394}"/>
            </c:ext>
          </c:extLst>
        </c:ser>
        <c:ser>
          <c:idx val="1"/>
          <c:order val="1"/>
          <c:tx>
            <c:strRef>
              <c:f>'Recaudo General a Abr-25'!$A$4</c:f>
              <c:strCache>
                <c:ptCount val="1"/>
                <c:pt idx="0">
                  <c:v>Año 2019</c:v>
                </c:pt>
              </c:strCache>
            </c:strRef>
          </c:tx>
          <c:spPr>
            <a:solidFill>
              <a:schemeClr val="accent2"/>
            </a:solidFill>
            <a:ln>
              <a:noFill/>
            </a:ln>
            <a:effectLst/>
            <a:scene3d>
              <a:camera prst="orthographicFront"/>
              <a:lightRig rig="threePt" dir="t"/>
            </a:scene3d>
            <a:sp3d>
              <a:bevelT w="203200" h="38100"/>
            </a:sp3d>
          </c:spPr>
          <c:invertIfNegative val="0"/>
          <c:cat>
            <c:multiLvlStrRef>
              <c:f>'Recaudo General a Abr-25'!$B$1:$F$2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Abr-25'!$B$4:$F$4</c:f>
              <c:numCache>
                <c:formatCode>_("$"* #,##0_);_("$"* \(#,##0\);_("$"* "-"_);_(@_)</c:formatCode>
                <c:ptCount val="5"/>
                <c:pt idx="0">
                  <c:v>165141.642334</c:v>
                </c:pt>
                <c:pt idx="1">
                  <c:v>170748.67301999999</c:v>
                </c:pt>
                <c:pt idx="2">
                  <c:v>113960.56041599999</c:v>
                </c:pt>
                <c:pt idx="3">
                  <c:v>91057.591573999991</c:v>
                </c:pt>
                <c:pt idx="4">
                  <c:v>114278.73838299999</c:v>
                </c:pt>
              </c:numCache>
            </c:numRef>
          </c:val>
          <c:extLst>
            <c:ext xmlns:c16="http://schemas.microsoft.com/office/drawing/2014/chart" uri="{C3380CC4-5D6E-409C-BE32-E72D297353CC}">
              <c16:uniqueId val="{00000001-2BA3-4468-B006-A21742759394}"/>
            </c:ext>
          </c:extLst>
        </c:ser>
        <c:ser>
          <c:idx val="2"/>
          <c:order val="2"/>
          <c:tx>
            <c:strRef>
              <c:f>'Recaudo General a Abr-25'!$A$5</c:f>
              <c:strCache>
                <c:ptCount val="1"/>
                <c:pt idx="0">
                  <c:v>Año 2020</c:v>
                </c:pt>
              </c:strCache>
            </c:strRef>
          </c:tx>
          <c:spPr>
            <a:solidFill>
              <a:schemeClr val="accent3"/>
            </a:solidFill>
            <a:ln>
              <a:noFill/>
            </a:ln>
            <a:effectLst/>
            <a:scene3d>
              <a:camera prst="orthographicFront"/>
              <a:lightRig rig="threePt" dir="t"/>
            </a:scene3d>
            <a:sp3d>
              <a:bevelT w="203200" h="38100"/>
            </a:sp3d>
          </c:spPr>
          <c:invertIfNegative val="0"/>
          <c:cat>
            <c:multiLvlStrRef>
              <c:f>'Recaudo General a Abr-25'!$B$1:$F$2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Abr-25'!$B$5:$F$5</c:f>
              <c:numCache>
                <c:formatCode>_("$"* #,##0_);_("$"* \(#,##0\);_("$"* "-"_);_(@_)</c:formatCode>
                <c:ptCount val="5"/>
                <c:pt idx="0">
                  <c:v>201425.285997</c:v>
                </c:pt>
                <c:pt idx="1">
                  <c:v>185954.22855699999</c:v>
                </c:pt>
                <c:pt idx="2">
                  <c:v>125633.004512</c:v>
                </c:pt>
                <c:pt idx="3">
                  <c:v>102774.35043999999</c:v>
                </c:pt>
                <c:pt idx="4">
                  <c:v>123177.33969200001</c:v>
                </c:pt>
              </c:numCache>
            </c:numRef>
          </c:val>
          <c:extLst>
            <c:ext xmlns:c16="http://schemas.microsoft.com/office/drawing/2014/chart" uri="{C3380CC4-5D6E-409C-BE32-E72D297353CC}">
              <c16:uniqueId val="{00000002-2BA3-4468-B006-A21742759394}"/>
            </c:ext>
          </c:extLst>
        </c:ser>
        <c:ser>
          <c:idx val="3"/>
          <c:order val="3"/>
          <c:tx>
            <c:strRef>
              <c:f>'Recaudo General a Abr-25'!$A$6</c:f>
              <c:strCache>
                <c:ptCount val="1"/>
                <c:pt idx="0">
                  <c:v>Año 2021</c:v>
                </c:pt>
              </c:strCache>
            </c:strRef>
          </c:tx>
          <c:spPr>
            <a:solidFill>
              <a:schemeClr val="accent4"/>
            </a:solidFill>
            <a:ln>
              <a:noFill/>
            </a:ln>
            <a:effectLst/>
            <a:scene3d>
              <a:camera prst="orthographicFront"/>
              <a:lightRig rig="threePt" dir="t"/>
            </a:scene3d>
            <a:sp3d>
              <a:bevelT w="203200" h="38100"/>
            </a:sp3d>
          </c:spPr>
          <c:invertIfNegative val="0"/>
          <c:cat>
            <c:multiLvlStrRef>
              <c:f>'Recaudo General a Abr-25'!$B$1:$F$2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Abr-25'!$B$6:$F$6</c:f>
              <c:numCache>
                <c:formatCode>_("$"* #,##0_);_("$"* \(#,##0\);_("$"* "-"_);_(@_)</c:formatCode>
                <c:ptCount val="5"/>
                <c:pt idx="0">
                  <c:v>219915.28757300001</c:v>
                </c:pt>
                <c:pt idx="1">
                  <c:v>207726.19084599998</c:v>
                </c:pt>
                <c:pt idx="2">
                  <c:v>153125.75121399999</c:v>
                </c:pt>
                <c:pt idx="3">
                  <c:v>110220.76501199999</c:v>
                </c:pt>
                <c:pt idx="4">
                  <c:v>135451.58504199999</c:v>
                </c:pt>
              </c:numCache>
            </c:numRef>
          </c:val>
          <c:extLst>
            <c:ext xmlns:c16="http://schemas.microsoft.com/office/drawing/2014/chart" uri="{C3380CC4-5D6E-409C-BE32-E72D297353CC}">
              <c16:uniqueId val="{00000003-2BA3-4468-B006-A21742759394}"/>
            </c:ext>
          </c:extLst>
        </c:ser>
        <c:ser>
          <c:idx val="4"/>
          <c:order val="4"/>
          <c:tx>
            <c:strRef>
              <c:f>'Recaudo General a Abr-25'!$A$7</c:f>
              <c:strCache>
                <c:ptCount val="1"/>
                <c:pt idx="0">
                  <c:v>Año 2022</c:v>
                </c:pt>
              </c:strCache>
            </c:strRef>
          </c:tx>
          <c:spPr>
            <a:solidFill>
              <a:schemeClr val="accent5"/>
            </a:solidFill>
            <a:ln>
              <a:noFill/>
            </a:ln>
            <a:effectLst/>
            <a:scene3d>
              <a:camera prst="orthographicFront"/>
              <a:lightRig rig="threePt" dir="t"/>
            </a:scene3d>
            <a:sp3d>
              <a:bevelT w="203200" h="38100"/>
            </a:sp3d>
          </c:spPr>
          <c:invertIfNegative val="0"/>
          <c:cat>
            <c:multiLvlStrRef>
              <c:f>'Recaudo General a Abr-25'!$B$1:$F$2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Abr-25'!$B$7:$F$7</c:f>
              <c:numCache>
                <c:formatCode>_("$"* #,##0_);_("$"* \(#,##0\);_("$"* "-"_);_(@_)</c:formatCode>
                <c:ptCount val="5"/>
                <c:pt idx="0">
                  <c:v>221587.25031100001</c:v>
                </c:pt>
                <c:pt idx="1">
                  <c:v>217588.94527499998</c:v>
                </c:pt>
                <c:pt idx="2">
                  <c:v>155744.52931799999</c:v>
                </c:pt>
                <c:pt idx="3">
                  <c:v>118712.409827</c:v>
                </c:pt>
                <c:pt idx="4">
                  <c:v>129658.031917</c:v>
                </c:pt>
              </c:numCache>
            </c:numRef>
          </c:val>
          <c:extLst>
            <c:ext xmlns:c16="http://schemas.microsoft.com/office/drawing/2014/chart" uri="{C3380CC4-5D6E-409C-BE32-E72D297353CC}">
              <c16:uniqueId val="{00000004-2BA3-4468-B006-A21742759394}"/>
            </c:ext>
          </c:extLst>
        </c:ser>
        <c:ser>
          <c:idx val="5"/>
          <c:order val="5"/>
          <c:tx>
            <c:strRef>
              <c:f>'Recaudo General a Abr-25'!$A$8</c:f>
              <c:strCache>
                <c:ptCount val="1"/>
                <c:pt idx="0">
                  <c:v>Año 2023</c:v>
                </c:pt>
              </c:strCache>
            </c:strRef>
          </c:tx>
          <c:spPr>
            <a:solidFill>
              <a:schemeClr val="accent6"/>
            </a:solidFill>
            <a:ln>
              <a:noFill/>
            </a:ln>
            <a:effectLst/>
            <a:scene3d>
              <a:camera prst="orthographicFront"/>
              <a:lightRig rig="threePt" dir="t"/>
            </a:scene3d>
            <a:sp3d>
              <a:bevelT w="165100"/>
            </a:sp3d>
          </c:spPr>
          <c:invertIfNegative val="0"/>
          <c:cat>
            <c:multiLvlStrRef>
              <c:f>'Recaudo General a Abr-25'!$B$1:$F$2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Abr-25'!$B$8:$F$8</c:f>
              <c:numCache>
                <c:formatCode>_("$"* #,##0_);_("$"* \(#,##0\);_("$"* "-"_);_(@_)</c:formatCode>
                <c:ptCount val="5"/>
                <c:pt idx="0">
                  <c:v>246324.37028</c:v>
                </c:pt>
                <c:pt idx="1">
                  <c:v>243305.65125900001</c:v>
                </c:pt>
                <c:pt idx="2">
                  <c:v>180788.52644799999</c:v>
                </c:pt>
                <c:pt idx="3">
                  <c:v>131726.57063500001</c:v>
                </c:pt>
                <c:pt idx="4">
                  <c:v>152270.47478799999</c:v>
                </c:pt>
              </c:numCache>
            </c:numRef>
          </c:val>
          <c:extLst>
            <c:ext xmlns:c16="http://schemas.microsoft.com/office/drawing/2014/chart" uri="{C3380CC4-5D6E-409C-BE32-E72D297353CC}">
              <c16:uniqueId val="{00000005-2BA3-4468-B006-A21742759394}"/>
            </c:ext>
          </c:extLst>
        </c:ser>
        <c:ser>
          <c:idx val="6"/>
          <c:order val="6"/>
          <c:tx>
            <c:strRef>
              <c:f>'Recaudo General a Abr-25'!$A$9</c:f>
              <c:strCache>
                <c:ptCount val="1"/>
                <c:pt idx="0">
                  <c:v>Año 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multiLvlStrRef>
              <c:f>'Recaudo General a Abr-25'!$B$1:$F$2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Abr-25'!$B$9:$F$9</c:f>
              <c:numCache>
                <c:formatCode>_("$"* #,##0_);_("$"* \(#,##0\);_("$"* "-"_);_(@_)</c:formatCode>
                <c:ptCount val="5"/>
                <c:pt idx="0">
                  <c:v>294591.197155</c:v>
                </c:pt>
                <c:pt idx="1">
                  <c:v>302460.85446499998</c:v>
                </c:pt>
                <c:pt idx="2">
                  <c:v>215288.81829600001</c:v>
                </c:pt>
                <c:pt idx="3">
                  <c:v>164535.06712299999</c:v>
                </c:pt>
                <c:pt idx="4">
                  <c:v>186010.38052100001</c:v>
                </c:pt>
              </c:numCache>
            </c:numRef>
          </c:val>
          <c:extLst>
            <c:ext xmlns:c16="http://schemas.microsoft.com/office/drawing/2014/chart" uri="{C3380CC4-5D6E-409C-BE32-E72D297353CC}">
              <c16:uniqueId val="{00000006-2BA3-4468-B006-A21742759394}"/>
            </c:ext>
          </c:extLst>
        </c:ser>
        <c:ser>
          <c:idx val="7"/>
          <c:order val="7"/>
          <c:tx>
            <c:strRef>
              <c:f>'Recaudo General a Abr-25'!$A$10</c:f>
              <c:strCache>
                <c:ptCount val="1"/>
                <c:pt idx="0">
                  <c:v>Año 2025</c:v>
                </c:pt>
              </c:strCache>
            </c:strRef>
          </c:tx>
          <c:spPr>
            <a:solidFill>
              <a:schemeClr val="accent2">
                <a:lumMod val="60000"/>
              </a:schemeClr>
            </a:solidFill>
            <a:ln>
              <a:noFill/>
            </a:ln>
            <a:effectLst/>
            <a:scene3d>
              <a:camera prst="orthographicFront"/>
              <a:lightRig rig="threePt" dir="t"/>
            </a:scene3d>
            <a:sp3d>
              <a:bevelT w="190500" h="38100"/>
            </a:sp3d>
          </c:spPr>
          <c:invertIfNegative val="0"/>
          <c:cat>
            <c:multiLvlStrRef>
              <c:f>'Recaudo General a Abr-25'!$B$1:$F$2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Abr-25'!$B$10:$F$10</c:f>
              <c:numCache>
                <c:formatCode>_("$"* #,##0_);_("$"* \(#,##0\);_("$"* "-"_);_(@_)</c:formatCode>
                <c:ptCount val="5"/>
                <c:pt idx="0">
                  <c:v>108653.219543</c:v>
                </c:pt>
                <c:pt idx="1">
                  <c:v>107319.60634499999</c:v>
                </c:pt>
                <c:pt idx="2">
                  <c:v>75706.182889000003</c:v>
                </c:pt>
                <c:pt idx="3">
                  <c:v>57346.220353999997</c:v>
                </c:pt>
                <c:pt idx="4">
                  <c:v>64682.507587</c:v>
                </c:pt>
              </c:numCache>
            </c:numRef>
          </c:val>
          <c:extLst>
            <c:ext xmlns:c16="http://schemas.microsoft.com/office/drawing/2014/chart" uri="{C3380CC4-5D6E-409C-BE32-E72D297353CC}">
              <c16:uniqueId val="{00000007-2BA3-4468-B006-A21742759394}"/>
            </c:ext>
          </c:extLst>
        </c:ser>
        <c:dLbls>
          <c:showLegendKey val="0"/>
          <c:showVal val="0"/>
          <c:showCatName val="0"/>
          <c:showSerName val="0"/>
          <c:showPercent val="0"/>
          <c:showBubbleSize val="0"/>
        </c:dLbls>
        <c:gapWidth val="219"/>
        <c:overlap val="-27"/>
        <c:axId val="1438034383"/>
        <c:axId val="1840720639"/>
      </c:barChart>
      <c:catAx>
        <c:axId val="143803438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1840720639"/>
        <c:crosses val="autoZero"/>
        <c:auto val="1"/>
        <c:lblAlgn val="ctr"/>
        <c:lblOffset val="100"/>
        <c:noMultiLvlLbl val="0"/>
      </c:catAx>
      <c:valAx>
        <c:axId val="1840720639"/>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_);_(&quot;$&quot;* \(#,##0\);_(&quot;$&quot;* &quot;-&quot;_);_(@_)"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1438034383"/>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CO"/>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x localidad  Abr-25'!$LY$8</c:f>
              <c:strCache>
                <c:ptCount val="1"/>
                <c:pt idx="0">
                  <c:v>NOVIEMBRE 2024</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cat>
            <c:strRef>
              <c:f>'Recaudo x localidad  Abr-25'!$A$9:$A$15</c:f>
              <c:strCache>
                <c:ptCount val="7"/>
                <c:pt idx="0">
                  <c:v>USAQUEN</c:v>
                </c:pt>
                <c:pt idx="1">
                  <c:v>CHAPINERO</c:v>
                </c:pt>
                <c:pt idx="2">
                  <c:v>SANTA FÉ</c:v>
                </c:pt>
                <c:pt idx="3">
                  <c:v>SAN CRISTOBAL</c:v>
                </c:pt>
                <c:pt idx="4">
                  <c:v>USME</c:v>
                </c:pt>
                <c:pt idx="5">
                  <c:v>CANDELARIA</c:v>
                </c:pt>
                <c:pt idx="6">
                  <c:v>SUMAPAZ</c:v>
                </c:pt>
              </c:strCache>
            </c:strRef>
          </c:cat>
          <c:val>
            <c:numRef>
              <c:f>'Recaudo x localidad  Abr-25'!$LY$9:$LY$15</c:f>
              <c:numCache>
                <c:formatCode>"$"\ #,##0</c:formatCode>
                <c:ptCount val="7"/>
                <c:pt idx="0">
                  <c:v>10064.690194999997</c:v>
                </c:pt>
                <c:pt idx="1">
                  <c:v>5409.4615839999997</c:v>
                </c:pt>
                <c:pt idx="2">
                  <c:v>2110.2872980000002</c:v>
                </c:pt>
                <c:pt idx="3">
                  <c:v>3202.1989429999999</c:v>
                </c:pt>
                <c:pt idx="4">
                  <c:v>2488.405389</c:v>
                </c:pt>
                <c:pt idx="5">
                  <c:v>526.34565299999997</c:v>
                </c:pt>
                <c:pt idx="6">
                  <c:v>0.78712000000000004</c:v>
                </c:pt>
              </c:numCache>
            </c:numRef>
          </c:val>
          <c:extLst xmlns:c15="http://schemas.microsoft.com/office/drawing/2012/chart">
            <c:ext xmlns:c16="http://schemas.microsoft.com/office/drawing/2014/chart" uri="{C3380CC4-5D6E-409C-BE32-E72D297353CC}">
              <c16:uniqueId val="{00000000-A806-42D6-A575-A8D256FB5B11}"/>
            </c:ext>
          </c:extLst>
        </c:ser>
        <c:ser>
          <c:idx val="1"/>
          <c:order val="1"/>
          <c:tx>
            <c:strRef>
              <c:f>'Recaudo x localidad  Abr-25'!$LZ$8</c:f>
              <c:strCache>
                <c:ptCount val="1"/>
                <c:pt idx="0">
                  <c:v>DICIEMBRE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Abr-25'!$A$9:$A$15</c:f>
              <c:strCache>
                <c:ptCount val="7"/>
                <c:pt idx="0">
                  <c:v>USAQUEN</c:v>
                </c:pt>
                <c:pt idx="1">
                  <c:v>CHAPINERO</c:v>
                </c:pt>
                <c:pt idx="2">
                  <c:v>SANTA FÉ</c:v>
                </c:pt>
                <c:pt idx="3">
                  <c:v>SAN CRISTOBAL</c:v>
                </c:pt>
                <c:pt idx="4">
                  <c:v>USME</c:v>
                </c:pt>
                <c:pt idx="5">
                  <c:v>CANDELARIA</c:v>
                </c:pt>
                <c:pt idx="6">
                  <c:v>SUMAPAZ</c:v>
                </c:pt>
              </c:strCache>
            </c:strRef>
          </c:cat>
          <c:val>
            <c:numRef>
              <c:f>'Recaudo x localidad  Abr-25'!$LZ$9:$LZ$15</c:f>
              <c:numCache>
                <c:formatCode>"$"\ #,##0</c:formatCode>
                <c:ptCount val="7"/>
                <c:pt idx="0">
                  <c:v>10972.623075</c:v>
                </c:pt>
                <c:pt idx="1">
                  <c:v>5660.331529</c:v>
                </c:pt>
                <c:pt idx="2">
                  <c:v>2220.2161460000002</c:v>
                </c:pt>
                <c:pt idx="3">
                  <c:v>3425.2785349999999</c:v>
                </c:pt>
                <c:pt idx="4">
                  <c:v>2640.9449239999999</c:v>
                </c:pt>
                <c:pt idx="5">
                  <c:v>477.31095499999998</c:v>
                </c:pt>
                <c:pt idx="6">
                  <c:v>1.2149970000000001</c:v>
                </c:pt>
              </c:numCache>
            </c:numRef>
          </c:val>
          <c:extLst>
            <c:ext xmlns:c16="http://schemas.microsoft.com/office/drawing/2014/chart" uri="{C3380CC4-5D6E-409C-BE32-E72D297353CC}">
              <c16:uniqueId val="{00000001-A806-42D6-A575-A8D256FB5B11}"/>
            </c:ext>
          </c:extLst>
        </c:ser>
        <c:ser>
          <c:idx val="2"/>
          <c:order val="2"/>
          <c:tx>
            <c:strRef>
              <c:f>'Recaudo x localidad  Abr-25'!$MA$8</c:f>
              <c:strCache>
                <c:ptCount val="1"/>
                <c:pt idx="0">
                  <c:v>ENERO 2025</c:v>
                </c:pt>
              </c:strCache>
            </c:strRef>
          </c:tx>
          <c:spPr>
            <a:solidFill>
              <a:schemeClr val="accent3"/>
            </a:solidFill>
            <a:ln>
              <a:noFill/>
            </a:ln>
            <a:effectLst/>
            <a:scene3d>
              <a:camera prst="orthographicFront"/>
              <a:lightRig rig="threePt" dir="t"/>
            </a:scene3d>
            <a:sp3d>
              <a:bevelT w="190500" h="38100"/>
            </a:sp3d>
          </c:spPr>
          <c:invertIfNegative val="0"/>
          <c:cat>
            <c:strRef>
              <c:f>'Recaudo x localidad  Abr-25'!$A$9:$A$15</c:f>
              <c:strCache>
                <c:ptCount val="7"/>
                <c:pt idx="0">
                  <c:v>USAQUEN</c:v>
                </c:pt>
                <c:pt idx="1">
                  <c:v>CHAPINERO</c:v>
                </c:pt>
                <c:pt idx="2">
                  <c:v>SANTA FÉ</c:v>
                </c:pt>
                <c:pt idx="3">
                  <c:v>SAN CRISTOBAL</c:v>
                </c:pt>
                <c:pt idx="4">
                  <c:v>USME</c:v>
                </c:pt>
                <c:pt idx="5">
                  <c:v>CANDELARIA</c:v>
                </c:pt>
                <c:pt idx="6">
                  <c:v>SUMAPAZ</c:v>
                </c:pt>
              </c:strCache>
            </c:strRef>
          </c:cat>
          <c:val>
            <c:numRef>
              <c:f>'Recaudo x localidad  Abr-25'!$MA$9:$MA$15</c:f>
              <c:numCache>
                <c:formatCode>"$"\ #,##0</c:formatCode>
                <c:ptCount val="7"/>
                <c:pt idx="0">
                  <c:v>11360.426266</c:v>
                </c:pt>
                <c:pt idx="1">
                  <c:v>6261.9984020000002</c:v>
                </c:pt>
                <c:pt idx="2">
                  <c:v>2311.2051280000001</c:v>
                </c:pt>
                <c:pt idx="3">
                  <c:v>3515.1491900000001</c:v>
                </c:pt>
                <c:pt idx="4">
                  <c:v>2645.8727650000001</c:v>
                </c:pt>
                <c:pt idx="5">
                  <c:v>534.69657500000005</c:v>
                </c:pt>
                <c:pt idx="6">
                  <c:v>0.76058000000000003</c:v>
                </c:pt>
              </c:numCache>
            </c:numRef>
          </c:val>
          <c:extLst>
            <c:ext xmlns:c16="http://schemas.microsoft.com/office/drawing/2014/chart" uri="{C3380CC4-5D6E-409C-BE32-E72D297353CC}">
              <c16:uniqueId val="{00000002-A806-42D6-A575-A8D256FB5B11}"/>
            </c:ext>
          </c:extLst>
        </c:ser>
        <c:ser>
          <c:idx val="3"/>
          <c:order val="3"/>
          <c:tx>
            <c:strRef>
              <c:f>'Recaudo x localidad  Abr-25'!$MB$8</c:f>
              <c:strCache>
                <c:ptCount val="1"/>
                <c:pt idx="0">
                  <c:v>FEBRERO 2025</c:v>
                </c:pt>
              </c:strCache>
            </c:strRef>
          </c:tx>
          <c:spPr>
            <a:solidFill>
              <a:schemeClr val="accent4"/>
            </a:solidFill>
            <a:ln>
              <a:noFill/>
            </a:ln>
            <a:effectLst/>
            <a:scene3d>
              <a:camera prst="orthographicFront"/>
              <a:lightRig rig="balanced" dir="t">
                <a:rot lat="0" lon="0" rev="8700000"/>
              </a:lightRig>
            </a:scene3d>
            <a:sp3d>
              <a:bevelT w="190500" h="38100"/>
            </a:sp3d>
          </c:spPr>
          <c:invertIfNegative val="0"/>
          <c:cat>
            <c:strRef>
              <c:f>'Recaudo x localidad  Abr-25'!$A$9:$A$15</c:f>
              <c:strCache>
                <c:ptCount val="7"/>
                <c:pt idx="0">
                  <c:v>USAQUEN</c:v>
                </c:pt>
                <c:pt idx="1">
                  <c:v>CHAPINERO</c:v>
                </c:pt>
                <c:pt idx="2">
                  <c:v>SANTA FÉ</c:v>
                </c:pt>
                <c:pt idx="3">
                  <c:v>SAN CRISTOBAL</c:v>
                </c:pt>
                <c:pt idx="4">
                  <c:v>USME</c:v>
                </c:pt>
                <c:pt idx="5">
                  <c:v>CANDELARIA</c:v>
                </c:pt>
                <c:pt idx="6">
                  <c:v>SUMAPAZ</c:v>
                </c:pt>
              </c:strCache>
            </c:strRef>
          </c:cat>
          <c:val>
            <c:numRef>
              <c:f>'Recaudo x localidad  Abr-25'!$MB$9:$MB$15</c:f>
              <c:numCache>
                <c:formatCode>"$"\ #,##0</c:formatCode>
                <c:ptCount val="7"/>
                <c:pt idx="0">
                  <c:v>10841.557749</c:v>
                </c:pt>
                <c:pt idx="1">
                  <c:v>6147.7193109999998</c:v>
                </c:pt>
                <c:pt idx="2">
                  <c:v>2248.723203</c:v>
                </c:pt>
                <c:pt idx="3">
                  <c:v>3546.9023860000002</c:v>
                </c:pt>
                <c:pt idx="4">
                  <c:v>2582.681583</c:v>
                </c:pt>
                <c:pt idx="5">
                  <c:v>571.86695099999997</c:v>
                </c:pt>
                <c:pt idx="6">
                  <c:v>0.54788000000000003</c:v>
                </c:pt>
              </c:numCache>
            </c:numRef>
          </c:val>
          <c:extLst>
            <c:ext xmlns:c16="http://schemas.microsoft.com/office/drawing/2014/chart" uri="{C3380CC4-5D6E-409C-BE32-E72D297353CC}">
              <c16:uniqueId val="{00000003-A806-42D6-A575-A8D256FB5B11}"/>
            </c:ext>
          </c:extLst>
        </c:ser>
        <c:ser>
          <c:idx val="4"/>
          <c:order val="4"/>
          <c:tx>
            <c:strRef>
              <c:f>'Recaudo x localidad  Abr-25'!$MC$8</c:f>
              <c:strCache>
                <c:ptCount val="1"/>
                <c:pt idx="0">
                  <c:v>MARZO 2025</c:v>
                </c:pt>
              </c:strCache>
            </c:strRef>
          </c:tx>
          <c:spPr>
            <a:solidFill>
              <a:schemeClr val="accent5"/>
            </a:solidFill>
            <a:ln>
              <a:noFill/>
            </a:ln>
            <a:effectLst/>
            <a:scene3d>
              <a:camera prst="orthographicFront"/>
              <a:lightRig rig="threePt" dir="t"/>
            </a:scene3d>
            <a:sp3d>
              <a:bevelT w="190500" h="38100"/>
            </a:sp3d>
          </c:spPr>
          <c:invertIfNegative val="0"/>
          <c:cat>
            <c:strRef>
              <c:f>'Recaudo x localidad  Abr-25'!$A$9:$A$15</c:f>
              <c:strCache>
                <c:ptCount val="7"/>
                <c:pt idx="0">
                  <c:v>USAQUEN</c:v>
                </c:pt>
                <c:pt idx="1">
                  <c:v>CHAPINERO</c:v>
                </c:pt>
                <c:pt idx="2">
                  <c:v>SANTA FÉ</c:v>
                </c:pt>
                <c:pt idx="3">
                  <c:v>SAN CRISTOBAL</c:v>
                </c:pt>
                <c:pt idx="4">
                  <c:v>USME</c:v>
                </c:pt>
                <c:pt idx="5">
                  <c:v>CANDELARIA</c:v>
                </c:pt>
                <c:pt idx="6">
                  <c:v>SUMAPAZ</c:v>
                </c:pt>
              </c:strCache>
            </c:strRef>
          </c:cat>
          <c:val>
            <c:numRef>
              <c:f>'Recaudo x localidad  Abr-25'!$MC$9:$MC$15</c:f>
              <c:numCache>
                <c:formatCode>"$"\ #,##0</c:formatCode>
                <c:ptCount val="7"/>
                <c:pt idx="0">
                  <c:v>12435.354810999999</c:v>
                </c:pt>
                <c:pt idx="1">
                  <c:v>6401.5566879999997</c:v>
                </c:pt>
                <c:pt idx="2">
                  <c:v>2511.6870180000001</c:v>
                </c:pt>
                <c:pt idx="3">
                  <c:v>3749.476979</c:v>
                </c:pt>
                <c:pt idx="4">
                  <c:v>3145.9118159999998</c:v>
                </c:pt>
                <c:pt idx="5">
                  <c:v>566.13114599999994</c:v>
                </c:pt>
                <c:pt idx="6">
                  <c:v>0.66193000000000002</c:v>
                </c:pt>
              </c:numCache>
            </c:numRef>
          </c:val>
          <c:extLst>
            <c:ext xmlns:c16="http://schemas.microsoft.com/office/drawing/2014/chart" uri="{C3380CC4-5D6E-409C-BE32-E72D297353CC}">
              <c16:uniqueId val="{00000004-A806-42D6-A575-A8D256FB5B11}"/>
            </c:ext>
          </c:extLst>
        </c:ser>
        <c:ser>
          <c:idx val="5"/>
          <c:order val="5"/>
          <c:tx>
            <c:strRef>
              <c:f>'Recaudo x localidad  Abr-25'!$MD$8</c:f>
              <c:strCache>
                <c:ptCount val="1"/>
                <c:pt idx="0">
                  <c:v>ABRIL 2025</c:v>
                </c:pt>
              </c:strCache>
            </c:strRef>
          </c:tx>
          <c:spPr>
            <a:solidFill>
              <a:schemeClr val="accent6"/>
            </a:solidFill>
            <a:ln>
              <a:noFill/>
            </a:ln>
            <a:effectLst/>
            <a:scene3d>
              <a:camera prst="orthographicFront"/>
              <a:lightRig rig="threePt" dir="t"/>
            </a:scene3d>
            <a:sp3d>
              <a:bevelT w="190500" h="38100"/>
            </a:sp3d>
          </c:spPr>
          <c:invertIfNegative val="0"/>
          <c:cat>
            <c:strRef>
              <c:f>'Recaudo x localidad  Abr-25'!$A$9:$A$15</c:f>
              <c:strCache>
                <c:ptCount val="7"/>
                <c:pt idx="0">
                  <c:v>USAQUEN</c:v>
                </c:pt>
                <c:pt idx="1">
                  <c:v>CHAPINERO</c:v>
                </c:pt>
                <c:pt idx="2">
                  <c:v>SANTA FÉ</c:v>
                </c:pt>
                <c:pt idx="3">
                  <c:v>SAN CRISTOBAL</c:v>
                </c:pt>
                <c:pt idx="4">
                  <c:v>USME</c:v>
                </c:pt>
                <c:pt idx="5">
                  <c:v>CANDELARIA</c:v>
                </c:pt>
                <c:pt idx="6">
                  <c:v>SUMAPAZ</c:v>
                </c:pt>
              </c:strCache>
            </c:strRef>
          </c:cat>
          <c:val>
            <c:numRef>
              <c:f>'Recaudo x localidad  Abr-25'!$MD$9:$MD$15</c:f>
              <c:numCache>
                <c:formatCode>"$"\ #,##0</c:formatCode>
                <c:ptCount val="7"/>
                <c:pt idx="0">
                  <c:v>11547.823063</c:v>
                </c:pt>
                <c:pt idx="1">
                  <c:v>6208.2181760000003</c:v>
                </c:pt>
                <c:pt idx="2">
                  <c:v>2404.889271</c:v>
                </c:pt>
                <c:pt idx="3">
                  <c:v>3826.2264580000001</c:v>
                </c:pt>
                <c:pt idx="4">
                  <c:v>2718.545181</c:v>
                </c:pt>
                <c:pt idx="5">
                  <c:v>565.98403699999994</c:v>
                </c:pt>
                <c:pt idx="6">
                  <c:v>0.64500000000000002</c:v>
                </c:pt>
              </c:numCache>
            </c:numRef>
          </c:val>
          <c:extLst>
            <c:ext xmlns:c16="http://schemas.microsoft.com/office/drawing/2014/chart" uri="{C3380CC4-5D6E-409C-BE32-E72D297353CC}">
              <c16:uniqueId val="{00000005-A806-42D6-A575-A8D256FB5B11}"/>
            </c:ext>
          </c:extLst>
        </c:ser>
        <c:dLbls>
          <c:showLegendKey val="0"/>
          <c:showVal val="0"/>
          <c:showCatName val="0"/>
          <c:showSerName val="0"/>
          <c:showPercent val="0"/>
          <c:showBubbleSize val="0"/>
        </c:dLbls>
        <c:gapWidth val="219"/>
        <c:overlap val="-27"/>
        <c:axId val="2114220928"/>
        <c:axId val="16316032"/>
        <c:extLst/>
      </c:barChart>
      <c:catAx>
        <c:axId val="211422092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16316032"/>
        <c:crosses val="autoZero"/>
        <c:auto val="1"/>
        <c:lblAlgn val="ctr"/>
        <c:lblOffset val="100"/>
        <c:noMultiLvlLbl val="0"/>
      </c:catAx>
      <c:valAx>
        <c:axId val="16316032"/>
        <c:scaling>
          <c:orientation val="minMax"/>
          <c:max val="14000"/>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2114220928"/>
        <c:crosses val="autoZero"/>
        <c:crossBetween val="between"/>
        <c:majorUnit val="2000"/>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CO"/>
    </a:p>
  </c:txPr>
  <c:externalData r:id="rId4">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1608308192193154"/>
          <c:y val="1.6240811502745957E-2"/>
          <c:w val="0.87191924424181155"/>
          <c:h val="0.57357710886165481"/>
        </c:manualLayout>
      </c:layout>
      <c:barChart>
        <c:barDir val="col"/>
        <c:grouping val="clustered"/>
        <c:varyColors val="0"/>
        <c:ser>
          <c:idx val="0"/>
          <c:order val="0"/>
          <c:tx>
            <c:strRef>
              <c:f>'Recaudo x localidad  Abr-25'!$LY$29</c:f>
              <c:strCache>
                <c:ptCount val="1"/>
                <c:pt idx="0">
                  <c:v>NOVIEMBRE 2024</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cat>
            <c:strRef>
              <c:f>'Recaudo x localidad  Abr-25'!$A$30:$A$37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Abr-25'!$LY$30:$LY$37</c:f>
              <c:numCache>
                <c:formatCode>"$"\ #,##0</c:formatCode>
                <c:ptCount val="8"/>
                <c:pt idx="0">
                  <c:v>1621.658557</c:v>
                </c:pt>
                <c:pt idx="1">
                  <c:v>3763.2781399999981</c:v>
                </c:pt>
                <c:pt idx="2">
                  <c:v>1311.3006370000001</c:v>
                </c:pt>
                <c:pt idx="3">
                  <c:v>1132.1933329999997</c:v>
                </c:pt>
                <c:pt idx="4">
                  <c:v>1462.4361060000003</c:v>
                </c:pt>
                <c:pt idx="5">
                  <c:v>5170.2442799999999</c:v>
                </c:pt>
                <c:pt idx="6">
                  <c:v>3159.752829999999</c:v>
                </c:pt>
                <c:pt idx="7">
                  <c:v>2145.8764780000001</c:v>
                </c:pt>
              </c:numCache>
            </c:numRef>
          </c:val>
          <c:extLst>
            <c:ext xmlns:c16="http://schemas.microsoft.com/office/drawing/2014/chart" uri="{C3380CC4-5D6E-409C-BE32-E72D297353CC}">
              <c16:uniqueId val="{00000000-5394-4D46-8F1A-088004F4536D}"/>
            </c:ext>
          </c:extLst>
        </c:ser>
        <c:ser>
          <c:idx val="1"/>
          <c:order val="1"/>
          <c:tx>
            <c:strRef>
              <c:f>'Recaudo x localidad  Abr-25'!$LZ$29</c:f>
              <c:strCache>
                <c:ptCount val="1"/>
                <c:pt idx="0">
                  <c:v>DICIEMBRE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Abr-25'!$A$30:$A$37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Abr-25'!$LZ$30:$LZ$37</c:f>
              <c:numCache>
                <c:formatCode>"$"\ #,##0</c:formatCode>
                <c:ptCount val="8"/>
                <c:pt idx="0">
                  <c:v>2134.595139</c:v>
                </c:pt>
                <c:pt idx="1">
                  <c:v>7215.2472939999998</c:v>
                </c:pt>
                <c:pt idx="2">
                  <c:v>5292.9893609999999</c:v>
                </c:pt>
                <c:pt idx="3">
                  <c:v>3111.0236380000001</c:v>
                </c:pt>
                <c:pt idx="4">
                  <c:v>1620.392163</c:v>
                </c:pt>
                <c:pt idx="5">
                  <c:v>3210.798061</c:v>
                </c:pt>
                <c:pt idx="6">
                  <c:v>4050.4576969999998</c:v>
                </c:pt>
                <c:pt idx="7">
                  <c:v>5120.5067660000004</c:v>
                </c:pt>
              </c:numCache>
            </c:numRef>
          </c:val>
          <c:extLst>
            <c:ext xmlns:c16="http://schemas.microsoft.com/office/drawing/2014/chart" uri="{C3380CC4-5D6E-409C-BE32-E72D297353CC}">
              <c16:uniqueId val="{00000001-5394-4D46-8F1A-088004F4536D}"/>
            </c:ext>
          </c:extLst>
        </c:ser>
        <c:ser>
          <c:idx val="2"/>
          <c:order val="2"/>
          <c:tx>
            <c:strRef>
              <c:f>'Recaudo x localidad  Abr-25'!$MA$29</c:f>
              <c:strCache>
                <c:ptCount val="1"/>
                <c:pt idx="0">
                  <c:v>ENERO 2025</c:v>
                </c:pt>
              </c:strCache>
            </c:strRef>
          </c:tx>
          <c:spPr>
            <a:solidFill>
              <a:schemeClr val="accent3"/>
            </a:solidFill>
            <a:ln>
              <a:noFill/>
            </a:ln>
            <a:effectLst/>
            <a:scene3d>
              <a:camera prst="orthographicFront"/>
              <a:lightRig rig="threePt" dir="t"/>
            </a:scene3d>
            <a:sp3d>
              <a:bevelT w="190500" h="38100"/>
            </a:sp3d>
          </c:spPr>
          <c:invertIfNegative val="0"/>
          <c:cat>
            <c:strRef>
              <c:f>'Recaudo x localidad  Abr-25'!$A$30:$A$37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Abr-25'!$MA$30:$MA$37</c:f>
              <c:numCache>
                <c:formatCode>"$"\ #,##0</c:formatCode>
                <c:ptCount val="8"/>
                <c:pt idx="0">
                  <c:v>2447.8619399999998</c:v>
                </c:pt>
                <c:pt idx="1">
                  <c:v>3878.6453659999997</c:v>
                </c:pt>
                <c:pt idx="2">
                  <c:v>1763.754207</c:v>
                </c:pt>
                <c:pt idx="3">
                  <c:v>1716.4441899999997</c:v>
                </c:pt>
                <c:pt idx="4">
                  <c:v>1595.4404550000002</c:v>
                </c:pt>
                <c:pt idx="5">
                  <c:v>6183.3570699999991</c:v>
                </c:pt>
                <c:pt idx="6">
                  <c:v>3606.2248999999997</c:v>
                </c:pt>
                <c:pt idx="7">
                  <c:v>2514.6548600000006</c:v>
                </c:pt>
              </c:numCache>
            </c:numRef>
          </c:val>
          <c:extLst>
            <c:ext xmlns:c16="http://schemas.microsoft.com/office/drawing/2014/chart" uri="{C3380CC4-5D6E-409C-BE32-E72D297353CC}">
              <c16:uniqueId val="{00000002-5394-4D46-8F1A-088004F4536D}"/>
            </c:ext>
          </c:extLst>
        </c:ser>
        <c:ser>
          <c:idx val="3"/>
          <c:order val="3"/>
          <c:tx>
            <c:strRef>
              <c:f>'Recaudo x localidad  Abr-25'!$MB$29</c:f>
              <c:strCache>
                <c:ptCount val="1"/>
                <c:pt idx="0">
                  <c:v>FEBRERO 2025</c:v>
                </c:pt>
              </c:strCache>
            </c:strRef>
          </c:tx>
          <c:spPr>
            <a:solidFill>
              <a:schemeClr val="accent4"/>
            </a:solidFill>
            <a:ln>
              <a:noFill/>
            </a:ln>
            <a:effectLst/>
            <a:scene3d>
              <a:camera prst="orthographicFront"/>
              <a:lightRig rig="balanced" dir="t">
                <a:rot lat="0" lon="0" rev="8700000"/>
              </a:lightRig>
            </a:scene3d>
            <a:sp3d>
              <a:bevelT w="190500" h="38100"/>
            </a:sp3d>
          </c:spPr>
          <c:invertIfNegative val="0"/>
          <c:cat>
            <c:strRef>
              <c:f>'Recaudo x localidad  Abr-25'!$A$30:$A$37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Abr-25'!$MB$30:$MB$37</c:f>
              <c:numCache>
                <c:formatCode>"$"\ #,##0</c:formatCode>
                <c:ptCount val="8"/>
                <c:pt idx="0">
                  <c:v>1360.947919</c:v>
                </c:pt>
                <c:pt idx="1">
                  <c:v>7220.661486</c:v>
                </c:pt>
                <c:pt idx="2">
                  <c:v>5358.0581689999999</c:v>
                </c:pt>
                <c:pt idx="3">
                  <c:v>2777.6506250000002</c:v>
                </c:pt>
                <c:pt idx="4">
                  <c:v>1604.06215</c:v>
                </c:pt>
                <c:pt idx="5">
                  <c:v>2152.049516</c:v>
                </c:pt>
                <c:pt idx="6">
                  <c:v>4157.1258630000002</c:v>
                </c:pt>
                <c:pt idx="7">
                  <c:v>5292.5077350000001</c:v>
                </c:pt>
              </c:numCache>
            </c:numRef>
          </c:val>
          <c:extLst>
            <c:ext xmlns:c16="http://schemas.microsoft.com/office/drawing/2014/chart" uri="{C3380CC4-5D6E-409C-BE32-E72D297353CC}">
              <c16:uniqueId val="{00000003-5394-4D46-8F1A-088004F4536D}"/>
            </c:ext>
          </c:extLst>
        </c:ser>
        <c:ser>
          <c:idx val="4"/>
          <c:order val="4"/>
          <c:tx>
            <c:strRef>
              <c:f>'Recaudo x localidad  Abr-25'!$MC$29</c:f>
              <c:strCache>
                <c:ptCount val="1"/>
                <c:pt idx="0">
                  <c:v>MARZO 2025</c:v>
                </c:pt>
              </c:strCache>
            </c:strRef>
          </c:tx>
          <c:spPr>
            <a:solidFill>
              <a:schemeClr val="accent5"/>
            </a:solidFill>
            <a:ln>
              <a:noFill/>
            </a:ln>
            <a:effectLst/>
            <a:scene3d>
              <a:camera prst="orthographicFront"/>
              <a:lightRig rig="threePt" dir="t"/>
            </a:scene3d>
            <a:sp3d>
              <a:bevelT w="190500" h="38100"/>
            </a:sp3d>
          </c:spPr>
          <c:invertIfNegative val="0"/>
          <c:cat>
            <c:strRef>
              <c:f>'Recaudo x localidad  Abr-25'!$A$30:$A$37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Abr-25'!$MC$30:$MC$37</c:f>
              <c:numCache>
                <c:formatCode>"$"\ #,##0</c:formatCode>
                <c:ptCount val="8"/>
                <c:pt idx="0">
                  <c:v>2707.7262040000001</c:v>
                </c:pt>
                <c:pt idx="1">
                  <c:v>5492.265273</c:v>
                </c:pt>
                <c:pt idx="2">
                  <c:v>1725.0935159999999</c:v>
                </c:pt>
                <c:pt idx="3">
                  <c:v>1787.876315</c:v>
                </c:pt>
                <c:pt idx="4">
                  <c:v>1814.963794</c:v>
                </c:pt>
                <c:pt idx="5">
                  <c:v>6499.2747449999997</c:v>
                </c:pt>
                <c:pt idx="6">
                  <c:v>4075.1121760000001</c:v>
                </c:pt>
                <c:pt idx="7">
                  <c:v>2749.5340930000002</c:v>
                </c:pt>
              </c:numCache>
            </c:numRef>
          </c:val>
          <c:extLst>
            <c:ext xmlns:c16="http://schemas.microsoft.com/office/drawing/2014/chart" uri="{C3380CC4-5D6E-409C-BE32-E72D297353CC}">
              <c16:uniqueId val="{00000004-5394-4D46-8F1A-088004F4536D}"/>
            </c:ext>
          </c:extLst>
        </c:ser>
        <c:ser>
          <c:idx val="5"/>
          <c:order val="5"/>
          <c:tx>
            <c:strRef>
              <c:f>'Recaudo x localidad  Abr-25'!$MD$29</c:f>
              <c:strCache>
                <c:ptCount val="1"/>
                <c:pt idx="0">
                  <c:v>ABRIL 2025</c:v>
                </c:pt>
              </c:strCache>
            </c:strRef>
          </c:tx>
          <c:spPr>
            <a:solidFill>
              <a:schemeClr val="accent6"/>
            </a:solidFill>
            <a:ln>
              <a:noFill/>
            </a:ln>
            <a:effectLst/>
            <a:scene3d>
              <a:camera prst="orthographicFront"/>
              <a:lightRig rig="threePt" dir="t"/>
            </a:scene3d>
            <a:sp3d>
              <a:bevelT w="190500" h="38100"/>
            </a:sp3d>
          </c:spPr>
          <c:invertIfNegative val="0"/>
          <c:cat>
            <c:strRef>
              <c:f>'Recaudo x localidad  Abr-25'!$A$30:$A$37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Abr-25'!$MD$30:$MD$37</c:f>
              <c:numCache>
                <c:formatCode>"$"\ #,##0</c:formatCode>
                <c:ptCount val="8"/>
                <c:pt idx="0">
                  <c:v>1179.87445</c:v>
                </c:pt>
                <c:pt idx="1">
                  <c:v>6741.2177349999993</c:v>
                </c:pt>
                <c:pt idx="2">
                  <c:v>5137.5642630000002</c:v>
                </c:pt>
                <c:pt idx="3">
                  <c:v>2711.4199640000006</c:v>
                </c:pt>
                <c:pt idx="4">
                  <c:v>1403.311246</c:v>
                </c:pt>
                <c:pt idx="5">
                  <c:v>1831.8119000000002</c:v>
                </c:pt>
                <c:pt idx="6">
                  <c:v>3168.9609529999993</c:v>
                </c:pt>
                <c:pt idx="7">
                  <c:v>4664.1532670000006</c:v>
                </c:pt>
              </c:numCache>
            </c:numRef>
          </c:val>
          <c:extLst>
            <c:ext xmlns:c16="http://schemas.microsoft.com/office/drawing/2014/chart" uri="{C3380CC4-5D6E-409C-BE32-E72D297353CC}">
              <c16:uniqueId val="{00000005-5394-4D46-8F1A-088004F4536D}"/>
            </c:ext>
          </c:extLst>
        </c:ser>
        <c:dLbls>
          <c:showLegendKey val="0"/>
          <c:showVal val="0"/>
          <c:showCatName val="0"/>
          <c:showSerName val="0"/>
          <c:showPercent val="0"/>
          <c:showBubbleSize val="0"/>
        </c:dLbls>
        <c:gapWidth val="219"/>
        <c:overlap val="-27"/>
        <c:axId val="64065136"/>
        <c:axId val="1550180816"/>
        <c:extLst/>
      </c:barChart>
      <c:catAx>
        <c:axId val="64065136"/>
        <c:scaling>
          <c:orientation val="minMax"/>
        </c:scaling>
        <c:delete val="0"/>
        <c:axPos val="b"/>
        <c:numFmt formatCode="#,##0.00" sourceLinked="0"/>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900" b="0" i="0" u="none" strike="noStrike" kern="1200" baseline="0">
                <a:solidFill>
                  <a:schemeClr val="accent1">
                    <a:lumMod val="50000"/>
                  </a:schemeClr>
                </a:solidFill>
                <a:latin typeface="+mn-lt"/>
                <a:ea typeface="+mn-ea"/>
                <a:cs typeface="+mn-cs"/>
              </a:defRPr>
            </a:pPr>
            <a:endParaRPr lang="es-CO"/>
          </a:p>
        </c:txPr>
        <c:crossAx val="1550180816"/>
        <c:crosses val="autoZero"/>
        <c:auto val="1"/>
        <c:lblAlgn val="ctr"/>
        <c:lblOffset val="100"/>
        <c:noMultiLvlLbl val="0"/>
      </c:catAx>
      <c:valAx>
        <c:axId val="1550180816"/>
        <c:scaling>
          <c:orientation val="minMax"/>
          <c:max val="7500"/>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solidFill>
              <a:srgbClr val="E7E6E6">
                <a:lumMod val="90000"/>
              </a:srgbClr>
            </a:solidFill>
          </a:ln>
          <a:effectLst/>
        </c:spPr>
        <c:txPr>
          <a:bodyPr rot="-60000000" spcFirstLastPara="1" vertOverflow="ellipsis" vert="horz" wrap="square" anchor="ctr" anchorCtr="1"/>
          <a:lstStyle/>
          <a:p>
            <a:pPr>
              <a:defRPr lang="en-US" sz="900" b="0" i="0" u="none" strike="noStrike" kern="1200" baseline="0">
                <a:solidFill>
                  <a:schemeClr val="accent1">
                    <a:lumMod val="50000"/>
                  </a:schemeClr>
                </a:solidFill>
                <a:latin typeface="+mn-lt"/>
                <a:ea typeface="+mn-ea"/>
                <a:cs typeface="+mn-cs"/>
              </a:defRPr>
            </a:pPr>
            <a:endParaRPr lang="es-CO"/>
          </a:p>
        </c:txPr>
        <c:crossAx val="64065136"/>
        <c:crosses val="autoZero"/>
        <c:crossBetween val="between"/>
        <c:majorUnit val="1000"/>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9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layout>
        <c:manualLayout>
          <c:xMode val="edge"/>
          <c:yMode val="edge"/>
          <c:x val="0.15493942536714944"/>
          <c:y val="0.94859342454905649"/>
          <c:w val="0.57880605017767406"/>
          <c:h val="3.5607400472352904E-2"/>
        </c:manualLayout>
      </c:layout>
      <c:overlay val="0"/>
      <c:spPr>
        <a:noFill/>
        <a:ln>
          <a:noFill/>
        </a:ln>
        <a:effectLst/>
      </c:spPr>
      <c:txPr>
        <a:bodyPr rot="0" spcFirstLastPara="1" vertOverflow="ellipsis" vert="horz" wrap="square" anchor="ctr" anchorCtr="1"/>
        <a:lstStyle/>
        <a:p>
          <a:pPr>
            <a:defRPr lang="en-US"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solidFill>
        <a:sysClr val="window" lastClr="FFFFFF">
          <a:alpha val="98000"/>
        </a:sysClr>
      </a:solidFill>
      <a:round/>
    </a:ln>
    <a:effectLst/>
  </c:spPr>
  <c:txPr>
    <a:bodyPr/>
    <a:lstStyle/>
    <a:p>
      <a:pPr>
        <a:defRPr lang="en-US" sz="900" b="0" i="0" u="none" strike="noStrike" kern="1200" baseline="0">
          <a:solidFill>
            <a:schemeClr val="accent1">
              <a:lumMod val="50000"/>
            </a:schemeClr>
          </a:solidFill>
          <a:latin typeface="+mn-lt"/>
          <a:ea typeface="+mn-ea"/>
          <a:cs typeface="+mn-cs"/>
        </a:defRPr>
      </a:pPr>
      <a:endParaRPr lang="es-CO"/>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x localidad  Abr-25'!$LY$59</c:f>
              <c:strCache>
                <c:ptCount val="1"/>
                <c:pt idx="0">
                  <c:v>NOVIEMBRE 2024</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cat>
            <c:strRef>
              <c:f>'Recaudo x localidad  Abr-25'!$A$60:$A$61</c:f>
              <c:strCache>
                <c:ptCount val="2"/>
                <c:pt idx="0">
                  <c:v>KENNEDY</c:v>
                </c:pt>
                <c:pt idx="1">
                  <c:v>FONTIBON</c:v>
                </c:pt>
              </c:strCache>
            </c:strRef>
          </c:cat>
          <c:val>
            <c:numRef>
              <c:f>'Recaudo x localidad  Abr-25'!$LY$60:$LY$61</c:f>
              <c:numCache>
                <c:formatCode>"$"\ #,##0</c:formatCode>
                <c:ptCount val="2"/>
                <c:pt idx="0">
                  <c:v>11540.675037000001</c:v>
                </c:pt>
                <c:pt idx="1">
                  <c:v>6084.2493420000001</c:v>
                </c:pt>
              </c:numCache>
            </c:numRef>
          </c:val>
          <c:extLst>
            <c:ext xmlns:c16="http://schemas.microsoft.com/office/drawing/2014/chart" uri="{C3380CC4-5D6E-409C-BE32-E72D297353CC}">
              <c16:uniqueId val="{00000000-764A-4C49-B769-92AC211BAEDD}"/>
            </c:ext>
          </c:extLst>
        </c:ser>
        <c:ser>
          <c:idx val="2"/>
          <c:order val="1"/>
          <c:tx>
            <c:strRef>
              <c:f>'Recaudo x localidad  Abr-25'!$LZ$59</c:f>
              <c:strCache>
                <c:ptCount val="1"/>
                <c:pt idx="0">
                  <c:v>DICIEMBRE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Abr-25'!$A$60:$A$61</c:f>
              <c:strCache>
                <c:ptCount val="2"/>
                <c:pt idx="0">
                  <c:v>KENNEDY</c:v>
                </c:pt>
                <c:pt idx="1">
                  <c:v>FONTIBON</c:v>
                </c:pt>
              </c:strCache>
            </c:strRef>
          </c:cat>
          <c:val>
            <c:numRef>
              <c:f>'Recaudo x localidad  Abr-25'!$LZ$60:$LZ$61</c:f>
              <c:numCache>
                <c:formatCode>"$"\ #,##0</c:formatCode>
                <c:ptCount val="2"/>
                <c:pt idx="0">
                  <c:v>11634.720073</c:v>
                </c:pt>
                <c:pt idx="1">
                  <c:v>6986.5632610000002</c:v>
                </c:pt>
              </c:numCache>
            </c:numRef>
          </c:val>
          <c:extLst>
            <c:ext xmlns:c16="http://schemas.microsoft.com/office/drawing/2014/chart" uri="{C3380CC4-5D6E-409C-BE32-E72D297353CC}">
              <c16:uniqueId val="{00000001-764A-4C49-B769-92AC211BAEDD}"/>
            </c:ext>
          </c:extLst>
        </c:ser>
        <c:ser>
          <c:idx val="3"/>
          <c:order val="2"/>
          <c:tx>
            <c:strRef>
              <c:f>'Recaudo x localidad  Abr-25'!$MA$59</c:f>
              <c:strCache>
                <c:ptCount val="1"/>
                <c:pt idx="0">
                  <c:v>ENERO 2025</c:v>
                </c:pt>
              </c:strCache>
            </c:strRef>
          </c:tx>
          <c:spPr>
            <a:solidFill>
              <a:schemeClr val="accent4"/>
            </a:solidFill>
            <a:ln>
              <a:noFill/>
            </a:ln>
            <a:effectLst/>
            <a:scene3d>
              <a:camera prst="orthographicFront"/>
              <a:lightRig rig="threePt" dir="t"/>
            </a:scene3d>
            <a:sp3d>
              <a:bevelT w="190500" h="38100"/>
            </a:sp3d>
          </c:spPr>
          <c:invertIfNegative val="0"/>
          <c:cat>
            <c:strRef>
              <c:f>'Recaudo x localidad  Abr-25'!$A$60:$A$61</c:f>
              <c:strCache>
                <c:ptCount val="2"/>
                <c:pt idx="0">
                  <c:v>KENNEDY</c:v>
                </c:pt>
                <c:pt idx="1">
                  <c:v>FONTIBON</c:v>
                </c:pt>
              </c:strCache>
            </c:strRef>
          </c:cat>
          <c:val>
            <c:numRef>
              <c:f>'Recaudo x localidad  Abr-25'!$MA$60:$MA$61</c:f>
              <c:numCache>
                <c:formatCode>"$"\ #,##0</c:formatCode>
                <c:ptCount val="2"/>
                <c:pt idx="0">
                  <c:v>11892.863778000003</c:v>
                </c:pt>
                <c:pt idx="1">
                  <c:v>6657.5722050000013</c:v>
                </c:pt>
              </c:numCache>
            </c:numRef>
          </c:val>
          <c:extLst>
            <c:ext xmlns:c16="http://schemas.microsoft.com/office/drawing/2014/chart" uri="{C3380CC4-5D6E-409C-BE32-E72D297353CC}">
              <c16:uniqueId val="{00000002-764A-4C49-B769-92AC211BAEDD}"/>
            </c:ext>
          </c:extLst>
        </c:ser>
        <c:ser>
          <c:idx val="4"/>
          <c:order val="3"/>
          <c:tx>
            <c:strRef>
              <c:f>'Recaudo x localidad  Abr-25'!$MB$59</c:f>
              <c:strCache>
                <c:ptCount val="1"/>
                <c:pt idx="0">
                  <c:v>FEBRERO 2025</c:v>
                </c:pt>
              </c:strCache>
            </c:strRef>
          </c:tx>
          <c:spPr>
            <a:solidFill>
              <a:schemeClr val="accent5"/>
            </a:solidFill>
            <a:ln>
              <a:noFill/>
            </a:ln>
            <a:effectLst/>
            <a:scene3d>
              <a:camera prst="orthographicFront"/>
              <a:lightRig rig="balanced" dir="t">
                <a:rot lat="0" lon="0" rev="8700000"/>
              </a:lightRig>
            </a:scene3d>
            <a:sp3d>
              <a:bevelT w="190500" h="38100"/>
            </a:sp3d>
          </c:spPr>
          <c:invertIfNegative val="0"/>
          <c:cat>
            <c:strRef>
              <c:f>'Recaudo x localidad  Abr-25'!$A$60:$A$61</c:f>
              <c:strCache>
                <c:ptCount val="2"/>
                <c:pt idx="0">
                  <c:v>KENNEDY</c:v>
                </c:pt>
                <c:pt idx="1">
                  <c:v>FONTIBON</c:v>
                </c:pt>
              </c:strCache>
            </c:strRef>
          </c:cat>
          <c:val>
            <c:numRef>
              <c:f>'Recaudo x localidad  Abr-25'!$MB$60:$MB$61</c:f>
              <c:numCache>
                <c:formatCode>"$"\ #,##0</c:formatCode>
                <c:ptCount val="2"/>
                <c:pt idx="0">
                  <c:v>11841.346024</c:v>
                </c:pt>
                <c:pt idx="1">
                  <c:v>6539.8469919999998</c:v>
                </c:pt>
              </c:numCache>
            </c:numRef>
          </c:val>
          <c:extLst>
            <c:ext xmlns:c16="http://schemas.microsoft.com/office/drawing/2014/chart" uri="{C3380CC4-5D6E-409C-BE32-E72D297353CC}">
              <c16:uniqueId val="{00000003-764A-4C49-B769-92AC211BAEDD}"/>
            </c:ext>
          </c:extLst>
        </c:ser>
        <c:ser>
          <c:idx val="5"/>
          <c:order val="4"/>
          <c:tx>
            <c:strRef>
              <c:f>'Recaudo x localidad  Abr-25'!$MC$59</c:f>
              <c:strCache>
                <c:ptCount val="1"/>
                <c:pt idx="0">
                  <c:v>MARZO 2025</c:v>
                </c:pt>
              </c:strCache>
            </c:strRef>
          </c:tx>
          <c:spPr>
            <a:solidFill>
              <a:schemeClr val="accent6"/>
            </a:solidFill>
            <a:ln>
              <a:noFill/>
            </a:ln>
            <a:effectLst/>
            <a:scene3d>
              <a:camera prst="orthographicFront"/>
              <a:lightRig rig="threePt" dir="t"/>
            </a:scene3d>
            <a:sp3d>
              <a:bevelT w="190500" h="38100"/>
            </a:sp3d>
          </c:spPr>
          <c:invertIfNegative val="0"/>
          <c:cat>
            <c:strRef>
              <c:f>'Recaudo x localidad  Abr-25'!$A$60:$A$61</c:f>
              <c:strCache>
                <c:ptCount val="2"/>
                <c:pt idx="0">
                  <c:v>KENNEDY</c:v>
                </c:pt>
                <c:pt idx="1">
                  <c:v>FONTIBON</c:v>
                </c:pt>
              </c:strCache>
            </c:strRef>
          </c:cat>
          <c:val>
            <c:numRef>
              <c:f>'Recaudo x localidad  Abr-25'!$MC$60:$MC$61</c:f>
              <c:numCache>
                <c:formatCode>"$"\ #,##0</c:formatCode>
                <c:ptCount val="2"/>
                <c:pt idx="0">
                  <c:v>13244.915194000005</c:v>
                </c:pt>
                <c:pt idx="1">
                  <c:v>7049.7692889999998</c:v>
                </c:pt>
              </c:numCache>
            </c:numRef>
          </c:val>
          <c:extLst>
            <c:ext xmlns:c16="http://schemas.microsoft.com/office/drawing/2014/chart" uri="{C3380CC4-5D6E-409C-BE32-E72D297353CC}">
              <c16:uniqueId val="{00000004-764A-4C49-B769-92AC211BAEDD}"/>
            </c:ext>
          </c:extLst>
        </c:ser>
        <c:ser>
          <c:idx val="1"/>
          <c:order val="5"/>
          <c:tx>
            <c:strRef>
              <c:f>'Recaudo x localidad  Abr-25'!$MD$59</c:f>
              <c:strCache>
                <c:ptCount val="1"/>
                <c:pt idx="0">
                  <c:v>ABRIL 2025</c:v>
                </c:pt>
              </c:strCache>
            </c:strRef>
          </c:tx>
          <c:spPr>
            <a:solidFill>
              <a:schemeClr val="accent2"/>
            </a:solidFill>
            <a:ln>
              <a:noFill/>
            </a:ln>
            <a:effectLst/>
            <a:scene3d>
              <a:camera prst="orthographicFront"/>
              <a:lightRig rig="threePt" dir="t"/>
            </a:scene3d>
            <a:sp3d>
              <a:bevelT w="190500" h="38100"/>
            </a:sp3d>
          </c:spPr>
          <c:invertIfNegative val="0"/>
          <c:cat>
            <c:strRef>
              <c:f>'Recaudo x localidad  Abr-25'!$A$60:$A$61</c:f>
              <c:strCache>
                <c:ptCount val="2"/>
                <c:pt idx="0">
                  <c:v>KENNEDY</c:v>
                </c:pt>
                <c:pt idx="1">
                  <c:v>FONTIBON</c:v>
                </c:pt>
              </c:strCache>
            </c:strRef>
          </c:cat>
          <c:val>
            <c:numRef>
              <c:f>'Recaudo x localidad  Abr-25'!$MD$60:$MD$61</c:f>
              <c:numCache>
                <c:formatCode>"$"\ #,##0</c:formatCode>
                <c:ptCount val="2"/>
                <c:pt idx="0">
                  <c:v>11844.205645000002</c:v>
                </c:pt>
                <c:pt idx="1">
                  <c:v>6635.6637620000001</c:v>
                </c:pt>
              </c:numCache>
            </c:numRef>
          </c:val>
          <c:extLst>
            <c:ext xmlns:c16="http://schemas.microsoft.com/office/drawing/2014/chart" uri="{C3380CC4-5D6E-409C-BE32-E72D297353CC}">
              <c16:uniqueId val="{00000005-764A-4C49-B769-92AC211BAEDD}"/>
            </c:ext>
          </c:extLst>
        </c:ser>
        <c:dLbls>
          <c:showLegendKey val="0"/>
          <c:showVal val="0"/>
          <c:showCatName val="0"/>
          <c:showSerName val="0"/>
          <c:showPercent val="0"/>
          <c:showBubbleSize val="0"/>
        </c:dLbls>
        <c:gapWidth val="219"/>
        <c:overlap val="-27"/>
        <c:axId val="125604768"/>
        <c:axId val="16313536"/>
      </c:barChart>
      <c:catAx>
        <c:axId val="1256047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6313536"/>
        <c:crosses val="autoZero"/>
        <c:auto val="1"/>
        <c:lblAlgn val="ctr"/>
        <c:lblOffset val="100"/>
        <c:noMultiLvlLbl val="0"/>
      </c:catAx>
      <c:valAx>
        <c:axId val="16313536"/>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25604768"/>
        <c:crossesAt val="1"/>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CO"/>
    </a:p>
  </c:txPr>
  <c:externalData r:id="rId4">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1"/>
          <c:order val="0"/>
          <c:tx>
            <c:strRef>
              <c:f>'Recaudo x localidad  Abr-25'!$LY$86</c:f>
              <c:strCache>
                <c:ptCount val="1"/>
                <c:pt idx="0">
                  <c:v>NOVIEMBRE 2024</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cat>
            <c:strRef>
              <c:f>'Recaudo x localidad  Abr-25'!$A$87:$A$88</c:f>
              <c:strCache>
                <c:ptCount val="2"/>
                <c:pt idx="0">
                  <c:v>ENGATIVÁ</c:v>
                </c:pt>
                <c:pt idx="1">
                  <c:v>BARRIOS UNIDOS</c:v>
                </c:pt>
              </c:strCache>
            </c:strRef>
          </c:cat>
          <c:val>
            <c:numRef>
              <c:f>'Recaudo x localidad  Abr-25'!$LY$87:$LY$88</c:f>
              <c:numCache>
                <c:formatCode>"$"\ #,##0</c:formatCode>
                <c:ptCount val="2"/>
                <c:pt idx="0">
                  <c:v>11463.735723000002</c:v>
                </c:pt>
                <c:pt idx="1">
                  <c:v>839.88718700000004</c:v>
                </c:pt>
              </c:numCache>
            </c:numRef>
          </c:val>
          <c:extLst>
            <c:ext xmlns:c16="http://schemas.microsoft.com/office/drawing/2014/chart" uri="{C3380CC4-5D6E-409C-BE32-E72D297353CC}">
              <c16:uniqueId val="{00000000-1AA5-4FAB-9BF4-89AA5E31D81D}"/>
            </c:ext>
          </c:extLst>
        </c:ser>
        <c:ser>
          <c:idx val="2"/>
          <c:order val="1"/>
          <c:tx>
            <c:strRef>
              <c:f>'Recaudo x localidad  Abr-25'!$LZ$86</c:f>
              <c:strCache>
                <c:ptCount val="1"/>
                <c:pt idx="0">
                  <c:v>DICIEMBRE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Abr-25'!$A$87:$A$88</c:f>
              <c:strCache>
                <c:ptCount val="2"/>
                <c:pt idx="0">
                  <c:v>ENGATIVÁ</c:v>
                </c:pt>
                <c:pt idx="1">
                  <c:v>BARRIOS UNIDOS</c:v>
                </c:pt>
              </c:strCache>
            </c:strRef>
          </c:cat>
          <c:val>
            <c:numRef>
              <c:f>'Recaudo x localidad  Abr-25'!$LZ$87:$LZ$88</c:f>
              <c:numCache>
                <c:formatCode>"$"\ #,##0</c:formatCode>
                <c:ptCount val="2"/>
                <c:pt idx="0">
                  <c:v>9179.0874289999992</c:v>
                </c:pt>
                <c:pt idx="1">
                  <c:v>6202.4035610000001</c:v>
                </c:pt>
              </c:numCache>
            </c:numRef>
          </c:val>
          <c:extLst>
            <c:ext xmlns:c16="http://schemas.microsoft.com/office/drawing/2014/chart" uri="{C3380CC4-5D6E-409C-BE32-E72D297353CC}">
              <c16:uniqueId val="{00000001-1AA5-4FAB-9BF4-89AA5E31D81D}"/>
            </c:ext>
          </c:extLst>
        </c:ser>
        <c:ser>
          <c:idx val="3"/>
          <c:order val="2"/>
          <c:tx>
            <c:strRef>
              <c:f>'Recaudo x localidad  Abr-25'!$MA$86</c:f>
              <c:strCache>
                <c:ptCount val="1"/>
                <c:pt idx="0">
                  <c:v>ENERO 2025</c:v>
                </c:pt>
              </c:strCache>
            </c:strRef>
          </c:tx>
          <c:spPr>
            <a:solidFill>
              <a:schemeClr val="accent4"/>
            </a:solidFill>
            <a:ln>
              <a:noFill/>
            </a:ln>
            <a:effectLst/>
            <a:scene3d>
              <a:camera prst="orthographicFront"/>
              <a:lightRig rig="threePt" dir="t"/>
            </a:scene3d>
            <a:sp3d>
              <a:bevelT w="190500" h="38100"/>
            </a:sp3d>
          </c:spPr>
          <c:invertIfNegative val="0"/>
          <c:cat>
            <c:strRef>
              <c:f>'Recaudo x localidad  Abr-25'!$A$87:$A$88</c:f>
              <c:strCache>
                <c:ptCount val="2"/>
                <c:pt idx="0">
                  <c:v>ENGATIVÁ</c:v>
                </c:pt>
                <c:pt idx="1">
                  <c:v>BARRIOS UNIDOS</c:v>
                </c:pt>
              </c:strCache>
            </c:strRef>
          </c:cat>
          <c:val>
            <c:numRef>
              <c:f>'Recaudo x localidad  Abr-25'!$MA$87:$MA$88</c:f>
              <c:numCache>
                <c:formatCode>"$"\ #,##0</c:formatCode>
                <c:ptCount val="2"/>
                <c:pt idx="0">
                  <c:v>13763.794489</c:v>
                </c:pt>
                <c:pt idx="1">
                  <c:v>927.61784</c:v>
                </c:pt>
              </c:numCache>
            </c:numRef>
          </c:val>
          <c:extLst>
            <c:ext xmlns:c16="http://schemas.microsoft.com/office/drawing/2014/chart" uri="{C3380CC4-5D6E-409C-BE32-E72D297353CC}">
              <c16:uniqueId val="{00000002-1AA5-4FAB-9BF4-89AA5E31D81D}"/>
            </c:ext>
          </c:extLst>
        </c:ser>
        <c:ser>
          <c:idx val="4"/>
          <c:order val="3"/>
          <c:tx>
            <c:strRef>
              <c:f>'Recaudo x localidad  Abr-25'!$MB$86</c:f>
              <c:strCache>
                <c:ptCount val="1"/>
                <c:pt idx="0">
                  <c:v>FEBRERO 2025</c:v>
                </c:pt>
              </c:strCache>
            </c:strRef>
          </c:tx>
          <c:spPr>
            <a:solidFill>
              <a:schemeClr val="accent5"/>
            </a:solidFill>
            <a:ln>
              <a:noFill/>
            </a:ln>
            <a:effectLst/>
            <a:scene3d>
              <a:camera prst="orthographicFront"/>
              <a:lightRig rig="threePt" dir="t"/>
            </a:scene3d>
            <a:sp3d>
              <a:bevelT w="190500" h="38100"/>
            </a:sp3d>
          </c:spPr>
          <c:invertIfNegative val="0"/>
          <c:cat>
            <c:strRef>
              <c:f>'Recaudo x localidad  Abr-25'!$A$87:$A$88</c:f>
              <c:strCache>
                <c:ptCount val="2"/>
                <c:pt idx="0">
                  <c:v>ENGATIVÁ</c:v>
                </c:pt>
                <c:pt idx="1">
                  <c:v>BARRIOS UNIDOS</c:v>
                </c:pt>
              </c:strCache>
            </c:strRef>
          </c:cat>
          <c:val>
            <c:numRef>
              <c:f>'Recaudo x localidad  Abr-25'!$MB$87:$MB$88</c:f>
              <c:numCache>
                <c:formatCode>"$"\ #,##0</c:formatCode>
                <c:ptCount val="2"/>
                <c:pt idx="0">
                  <c:v>7073.9232519999996</c:v>
                </c:pt>
                <c:pt idx="1">
                  <c:v>6441.8978930000003</c:v>
                </c:pt>
              </c:numCache>
            </c:numRef>
          </c:val>
          <c:extLst>
            <c:ext xmlns:c16="http://schemas.microsoft.com/office/drawing/2014/chart" uri="{C3380CC4-5D6E-409C-BE32-E72D297353CC}">
              <c16:uniqueId val="{00000003-1AA5-4FAB-9BF4-89AA5E31D81D}"/>
            </c:ext>
          </c:extLst>
        </c:ser>
        <c:ser>
          <c:idx val="5"/>
          <c:order val="4"/>
          <c:tx>
            <c:strRef>
              <c:f>'Recaudo x localidad  Abr-25'!$MC$86</c:f>
              <c:strCache>
                <c:ptCount val="1"/>
                <c:pt idx="0">
                  <c:v>MARZO 2025</c:v>
                </c:pt>
              </c:strCache>
            </c:strRef>
          </c:tx>
          <c:spPr>
            <a:solidFill>
              <a:schemeClr val="accent6"/>
            </a:solidFill>
            <a:ln>
              <a:noFill/>
            </a:ln>
            <a:effectLst/>
            <a:scene3d>
              <a:camera prst="orthographicFront"/>
              <a:lightRig rig="threePt" dir="t"/>
            </a:scene3d>
            <a:sp3d>
              <a:bevelT w="190500" h="38100"/>
            </a:sp3d>
          </c:spPr>
          <c:invertIfNegative val="0"/>
          <c:cat>
            <c:strRef>
              <c:f>'Recaudo x localidad  Abr-25'!$A$87:$A$88</c:f>
              <c:strCache>
                <c:ptCount val="2"/>
                <c:pt idx="0">
                  <c:v>ENGATIVÁ</c:v>
                </c:pt>
                <c:pt idx="1">
                  <c:v>BARRIOS UNIDOS</c:v>
                </c:pt>
              </c:strCache>
            </c:strRef>
          </c:cat>
          <c:val>
            <c:numRef>
              <c:f>'Recaudo x localidad  Abr-25'!$MC$87:$MC$88</c:f>
              <c:numCache>
                <c:formatCode>"$"\ #,##0</c:formatCode>
                <c:ptCount val="2"/>
                <c:pt idx="0">
                  <c:v>15637.288831999998</c:v>
                </c:pt>
                <c:pt idx="1">
                  <c:v>815.97337500000015</c:v>
                </c:pt>
              </c:numCache>
            </c:numRef>
          </c:val>
          <c:extLst>
            <c:ext xmlns:c16="http://schemas.microsoft.com/office/drawing/2014/chart" uri="{C3380CC4-5D6E-409C-BE32-E72D297353CC}">
              <c16:uniqueId val="{00000004-1AA5-4FAB-9BF4-89AA5E31D81D}"/>
            </c:ext>
          </c:extLst>
        </c:ser>
        <c:ser>
          <c:idx val="0"/>
          <c:order val="5"/>
          <c:tx>
            <c:strRef>
              <c:f>'Recaudo x localidad  Abr-25'!$MD$86</c:f>
              <c:strCache>
                <c:ptCount val="1"/>
                <c:pt idx="0">
                  <c:v>ABRIL 2025</c:v>
                </c:pt>
              </c:strCache>
            </c:strRef>
          </c:tx>
          <c:spPr>
            <a:solidFill>
              <a:schemeClr val="accent1"/>
            </a:solidFill>
            <a:ln>
              <a:noFill/>
            </a:ln>
            <a:effectLst/>
            <a:scene3d>
              <a:camera prst="orthographicFront"/>
              <a:lightRig rig="threePt" dir="t"/>
            </a:scene3d>
            <a:sp3d>
              <a:bevelT w="190500" h="38100"/>
            </a:sp3d>
          </c:spPr>
          <c:invertIfNegative val="0"/>
          <c:cat>
            <c:strRef>
              <c:f>'Recaudo x localidad  Abr-25'!$A$87:$A$88</c:f>
              <c:strCache>
                <c:ptCount val="2"/>
                <c:pt idx="0">
                  <c:v>ENGATIVÁ</c:v>
                </c:pt>
                <c:pt idx="1">
                  <c:v>BARRIOS UNIDOS</c:v>
                </c:pt>
              </c:strCache>
            </c:strRef>
          </c:cat>
          <c:val>
            <c:numRef>
              <c:f>'Recaudo x localidad  Abr-25'!$MD$87:$MD$88</c:f>
              <c:numCache>
                <c:formatCode>"$"\ #,##0</c:formatCode>
                <c:ptCount val="2"/>
                <c:pt idx="0">
                  <c:v>5922.5336420000003</c:v>
                </c:pt>
                <c:pt idx="1">
                  <c:v>6763.1910310000003</c:v>
                </c:pt>
              </c:numCache>
            </c:numRef>
          </c:val>
          <c:extLst>
            <c:ext xmlns:c16="http://schemas.microsoft.com/office/drawing/2014/chart" uri="{C3380CC4-5D6E-409C-BE32-E72D297353CC}">
              <c16:uniqueId val="{00000005-1AA5-4FAB-9BF4-89AA5E31D81D}"/>
            </c:ext>
          </c:extLst>
        </c:ser>
        <c:dLbls>
          <c:showLegendKey val="0"/>
          <c:showVal val="0"/>
          <c:showCatName val="0"/>
          <c:showSerName val="0"/>
          <c:showPercent val="0"/>
          <c:showBubbleSize val="0"/>
        </c:dLbls>
        <c:gapWidth val="219"/>
        <c:overlap val="-27"/>
        <c:axId val="64098736"/>
        <c:axId val="1550171248"/>
      </c:barChart>
      <c:catAx>
        <c:axId val="640987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550171248"/>
        <c:crosses val="autoZero"/>
        <c:auto val="1"/>
        <c:lblAlgn val="ctr"/>
        <c:lblOffset val="100"/>
        <c:noMultiLvlLbl val="0"/>
      </c:catAx>
      <c:valAx>
        <c:axId val="1550171248"/>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6409873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CO"/>
    </a:p>
  </c:txPr>
  <c:externalData r:id="rId4">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1"/>
          <c:order val="0"/>
          <c:tx>
            <c:strRef>
              <c:f>'Recaudo x localidad  Abr-25'!$LY$112</c:f>
              <c:strCache>
                <c:ptCount val="1"/>
                <c:pt idx="0">
                  <c:v>NOVIEMBRE 2024</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cat>
            <c:strRef>
              <c:f>'Recaudo x localidad  Abr-25'!$A$113</c:f>
              <c:strCache>
                <c:ptCount val="1"/>
                <c:pt idx="0">
                  <c:v>SUBA</c:v>
                </c:pt>
              </c:strCache>
            </c:strRef>
          </c:cat>
          <c:val>
            <c:numRef>
              <c:f>'Recaudo x localidad  Abr-25'!$LY$113</c:f>
              <c:numCache>
                <c:formatCode>"$"\ #,##0</c:formatCode>
                <c:ptCount val="1"/>
                <c:pt idx="0">
                  <c:v>15648.981750000001</c:v>
                </c:pt>
              </c:numCache>
            </c:numRef>
          </c:val>
          <c:extLst>
            <c:ext xmlns:c16="http://schemas.microsoft.com/office/drawing/2014/chart" uri="{C3380CC4-5D6E-409C-BE32-E72D297353CC}">
              <c16:uniqueId val="{00000000-BD57-44FA-BF6D-C6745C5FD915}"/>
            </c:ext>
          </c:extLst>
        </c:ser>
        <c:ser>
          <c:idx val="2"/>
          <c:order val="1"/>
          <c:tx>
            <c:strRef>
              <c:f>'Recaudo x localidad  Abr-25'!$LZ$112</c:f>
              <c:strCache>
                <c:ptCount val="1"/>
                <c:pt idx="0">
                  <c:v>DICIEMBRE 2024</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cat>
            <c:strRef>
              <c:f>'Recaudo x localidad  Abr-25'!$A$113</c:f>
              <c:strCache>
                <c:ptCount val="1"/>
                <c:pt idx="0">
                  <c:v>SUBA</c:v>
                </c:pt>
              </c:strCache>
            </c:strRef>
          </c:cat>
          <c:val>
            <c:numRef>
              <c:f>'Recaudo x localidad  Abr-25'!$LZ$113</c:f>
              <c:numCache>
                <c:formatCode>"$"\ #,##0</c:formatCode>
                <c:ptCount val="1"/>
                <c:pt idx="0">
                  <c:v>15988.936749000002</c:v>
                </c:pt>
              </c:numCache>
            </c:numRef>
          </c:val>
          <c:extLst>
            <c:ext xmlns:c16="http://schemas.microsoft.com/office/drawing/2014/chart" uri="{C3380CC4-5D6E-409C-BE32-E72D297353CC}">
              <c16:uniqueId val="{00000001-BD57-44FA-BF6D-C6745C5FD915}"/>
            </c:ext>
          </c:extLst>
        </c:ser>
        <c:ser>
          <c:idx val="3"/>
          <c:order val="2"/>
          <c:tx>
            <c:strRef>
              <c:f>'Recaudo x localidad  Abr-25'!$MA$112</c:f>
              <c:strCache>
                <c:ptCount val="1"/>
                <c:pt idx="0">
                  <c:v>ENERO 2025</c:v>
                </c:pt>
              </c:strCache>
            </c:strRef>
          </c:tx>
          <c:spPr>
            <a:solidFill>
              <a:schemeClr val="accent4"/>
            </a:solidFill>
            <a:ln>
              <a:noFill/>
            </a:ln>
            <a:effectLst/>
            <a:scene3d>
              <a:camera prst="orthographicFront"/>
              <a:lightRig rig="threePt" dir="t"/>
            </a:scene3d>
            <a:sp3d>
              <a:bevelT w="190500" h="38100"/>
            </a:sp3d>
          </c:spPr>
          <c:invertIfNegative val="0"/>
          <c:cat>
            <c:strRef>
              <c:f>'Recaudo x localidad  Abr-25'!$A$113</c:f>
              <c:strCache>
                <c:ptCount val="1"/>
                <c:pt idx="0">
                  <c:v>SUBA</c:v>
                </c:pt>
              </c:strCache>
            </c:strRef>
          </c:cat>
          <c:val>
            <c:numRef>
              <c:f>'Recaudo x localidad  Abr-25'!$MA$113</c:f>
              <c:numCache>
                <c:formatCode>"$"\ #,##0</c:formatCode>
                <c:ptCount val="1"/>
                <c:pt idx="0">
                  <c:v>16064.781461999995</c:v>
                </c:pt>
              </c:numCache>
            </c:numRef>
          </c:val>
          <c:extLst>
            <c:ext xmlns:c16="http://schemas.microsoft.com/office/drawing/2014/chart" uri="{C3380CC4-5D6E-409C-BE32-E72D297353CC}">
              <c16:uniqueId val="{00000002-BD57-44FA-BF6D-C6745C5FD915}"/>
            </c:ext>
          </c:extLst>
        </c:ser>
        <c:ser>
          <c:idx val="4"/>
          <c:order val="3"/>
          <c:tx>
            <c:strRef>
              <c:f>'Recaudo x localidad  Abr-25'!$MB$112</c:f>
              <c:strCache>
                <c:ptCount val="1"/>
                <c:pt idx="0">
                  <c:v>FEBRERO 2025</c:v>
                </c:pt>
              </c:strCache>
            </c:strRef>
          </c:tx>
          <c:spPr>
            <a:solidFill>
              <a:schemeClr val="accent5"/>
            </a:solidFill>
            <a:ln>
              <a:noFill/>
            </a:ln>
            <a:effectLst/>
            <a:scene3d>
              <a:camera prst="orthographicFront"/>
              <a:lightRig rig="threePt" dir="t"/>
            </a:scene3d>
            <a:sp3d>
              <a:bevelT w="190500" h="38100"/>
            </a:sp3d>
          </c:spPr>
          <c:invertIfNegative val="0"/>
          <c:cat>
            <c:strRef>
              <c:f>'Recaudo x localidad  Abr-25'!$A$113</c:f>
              <c:strCache>
                <c:ptCount val="1"/>
                <c:pt idx="0">
                  <c:v>SUBA</c:v>
                </c:pt>
              </c:strCache>
            </c:strRef>
          </c:cat>
          <c:val>
            <c:numRef>
              <c:f>'Recaudo x localidad  Abr-25'!$MB$113</c:f>
              <c:numCache>
                <c:formatCode>"$"\ #,##0</c:formatCode>
                <c:ptCount val="1"/>
                <c:pt idx="0">
                  <c:v>15642.743715000001</c:v>
                </c:pt>
              </c:numCache>
            </c:numRef>
          </c:val>
          <c:extLst>
            <c:ext xmlns:c16="http://schemas.microsoft.com/office/drawing/2014/chart" uri="{C3380CC4-5D6E-409C-BE32-E72D297353CC}">
              <c16:uniqueId val="{00000003-BD57-44FA-BF6D-C6745C5FD915}"/>
            </c:ext>
          </c:extLst>
        </c:ser>
        <c:ser>
          <c:idx val="5"/>
          <c:order val="4"/>
          <c:tx>
            <c:strRef>
              <c:f>'Recaudo x localidad  Abr-25'!$MC$112</c:f>
              <c:strCache>
                <c:ptCount val="1"/>
                <c:pt idx="0">
                  <c:v>MARZO 2025</c:v>
                </c:pt>
              </c:strCache>
            </c:strRef>
          </c:tx>
          <c:spPr>
            <a:solidFill>
              <a:schemeClr val="accent6"/>
            </a:solidFill>
            <a:ln>
              <a:noFill/>
            </a:ln>
            <a:effectLst/>
            <a:scene3d>
              <a:camera prst="orthographicFront"/>
              <a:lightRig rig="threePt" dir="t"/>
            </a:scene3d>
            <a:sp3d>
              <a:bevelT w="190500" h="38100"/>
            </a:sp3d>
          </c:spPr>
          <c:invertIfNegative val="0"/>
          <c:cat>
            <c:strRef>
              <c:f>'Recaudo x localidad  Abr-25'!$A$113</c:f>
              <c:strCache>
                <c:ptCount val="1"/>
                <c:pt idx="0">
                  <c:v>SUBA</c:v>
                </c:pt>
              </c:strCache>
            </c:strRef>
          </c:cat>
          <c:val>
            <c:numRef>
              <c:f>'Recaudo x localidad  Abr-25'!$MC$113</c:f>
              <c:numCache>
                <c:formatCode>"$"\ #,##0</c:formatCode>
                <c:ptCount val="1"/>
                <c:pt idx="0">
                  <c:v>17155.155354999999</c:v>
                </c:pt>
              </c:numCache>
            </c:numRef>
          </c:val>
          <c:extLst>
            <c:ext xmlns:c16="http://schemas.microsoft.com/office/drawing/2014/chart" uri="{C3380CC4-5D6E-409C-BE32-E72D297353CC}">
              <c16:uniqueId val="{00000004-BD57-44FA-BF6D-C6745C5FD915}"/>
            </c:ext>
          </c:extLst>
        </c:ser>
        <c:ser>
          <c:idx val="0"/>
          <c:order val="5"/>
          <c:tx>
            <c:strRef>
              <c:f>'Recaudo x localidad  Abr-25'!$MD$112</c:f>
              <c:strCache>
                <c:ptCount val="1"/>
                <c:pt idx="0">
                  <c:v>ABRIL 2025</c:v>
                </c:pt>
              </c:strCache>
            </c:strRef>
          </c:tx>
          <c:spPr>
            <a:solidFill>
              <a:schemeClr val="accent1"/>
            </a:solidFill>
            <a:ln>
              <a:noFill/>
            </a:ln>
            <a:effectLst/>
            <a:scene3d>
              <a:camera prst="orthographicFront"/>
              <a:lightRig rig="threePt" dir="t"/>
            </a:scene3d>
            <a:sp3d>
              <a:bevelT w="190500" h="38100"/>
            </a:sp3d>
          </c:spPr>
          <c:invertIfNegative val="0"/>
          <c:cat>
            <c:strRef>
              <c:f>'Recaudo x localidad  Abr-25'!$A$113</c:f>
              <c:strCache>
                <c:ptCount val="1"/>
                <c:pt idx="0">
                  <c:v>SUBA</c:v>
                </c:pt>
              </c:strCache>
            </c:strRef>
          </c:cat>
          <c:val>
            <c:numRef>
              <c:f>'Recaudo x localidad  Abr-25'!$MD$113</c:f>
              <c:numCache>
                <c:formatCode>"$"\ #,##0</c:formatCode>
                <c:ptCount val="1"/>
                <c:pt idx="0">
                  <c:v>15819.827055000002</c:v>
                </c:pt>
              </c:numCache>
            </c:numRef>
          </c:val>
          <c:extLst>
            <c:ext xmlns:c16="http://schemas.microsoft.com/office/drawing/2014/chart" uri="{C3380CC4-5D6E-409C-BE32-E72D297353CC}">
              <c16:uniqueId val="{00000005-BD57-44FA-BF6D-C6745C5FD915}"/>
            </c:ext>
          </c:extLst>
        </c:ser>
        <c:dLbls>
          <c:showLegendKey val="0"/>
          <c:showVal val="0"/>
          <c:showCatName val="0"/>
          <c:showSerName val="0"/>
          <c:showPercent val="0"/>
          <c:showBubbleSize val="0"/>
        </c:dLbls>
        <c:gapWidth val="219"/>
        <c:overlap val="-27"/>
        <c:axId val="63976336"/>
        <c:axId val="1550178736"/>
      </c:barChart>
      <c:catAx>
        <c:axId val="639763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550178736"/>
        <c:crosses val="autoZero"/>
        <c:auto val="1"/>
        <c:lblAlgn val="ctr"/>
        <c:lblOffset val="100"/>
        <c:noMultiLvlLbl val="0"/>
      </c:catAx>
      <c:valAx>
        <c:axId val="1550178736"/>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6397633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CO"/>
    </a:p>
  </c:txPr>
  <c:externalData r:id="rId4">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4.4529203080384182E-2"/>
          <c:y val="0.1455618425911587"/>
          <c:w val="0.95535262002139365"/>
          <c:h val="0.85443819051786518"/>
        </c:manualLayout>
      </c:layout>
      <c:pie3DChart>
        <c:varyColors val="1"/>
        <c:ser>
          <c:idx val="0"/>
          <c:order val="0"/>
          <c:tx>
            <c:strRef>
              <c:f>'TABLA PLANO CARTERA TOTAL'!$AT$15</c:f>
              <c:strCache>
                <c:ptCount val="1"/>
                <c:pt idx="0">
                  <c:v> Cartera ($)</c:v>
                </c:pt>
              </c:strCache>
            </c:strRef>
          </c:tx>
          <c:spPr>
            <a:scene3d>
              <a:camera prst="orthographicFront"/>
              <a:lightRig rig="threePt" dir="t"/>
            </a:scene3d>
            <a:sp3d>
              <a:bevelT/>
            </a:sp3d>
          </c:spPr>
          <c:explosion val="3"/>
          <c:dPt>
            <c:idx val="0"/>
            <c:bubble3D val="0"/>
            <c:spPr>
              <a:solidFill>
                <a:schemeClr val="accent1"/>
              </a:solidFill>
              <a:ln>
                <a:noFill/>
              </a:ln>
              <a:effectLst/>
              <a:scene3d>
                <a:camera prst="orthographicFront"/>
                <a:lightRig rig="threePt" dir="t"/>
              </a:scene3d>
              <a:sp3d>
                <a:bevelT/>
              </a:sp3d>
            </c:spPr>
            <c:extLst>
              <c:ext xmlns:c16="http://schemas.microsoft.com/office/drawing/2014/chart" uri="{C3380CC4-5D6E-409C-BE32-E72D297353CC}">
                <c16:uniqueId val="{00000001-04B7-4191-B839-E9F43E314545}"/>
              </c:ext>
            </c:extLst>
          </c:dPt>
          <c:dPt>
            <c:idx val="1"/>
            <c:bubble3D val="0"/>
            <c:spPr>
              <a:solidFill>
                <a:schemeClr val="accent2"/>
              </a:solidFill>
              <a:ln>
                <a:noFill/>
              </a:ln>
              <a:effectLst/>
              <a:scene3d>
                <a:camera prst="orthographicFront"/>
                <a:lightRig rig="threePt" dir="t"/>
              </a:scene3d>
              <a:sp3d/>
            </c:spPr>
            <c:extLst>
              <c:ext xmlns:c16="http://schemas.microsoft.com/office/drawing/2014/chart" uri="{C3380CC4-5D6E-409C-BE32-E72D297353CC}">
                <c16:uniqueId val="{00000003-04B7-4191-B839-E9F43E314545}"/>
              </c:ext>
            </c:extLst>
          </c:dPt>
          <c:dPt>
            <c:idx val="2"/>
            <c:bubble3D val="0"/>
            <c:spPr>
              <a:solidFill>
                <a:schemeClr val="accent3"/>
              </a:solidFill>
              <a:ln>
                <a:noFill/>
              </a:ln>
              <a:effectLst/>
              <a:scene3d>
                <a:camera prst="orthographicFront"/>
                <a:lightRig rig="threePt" dir="t"/>
              </a:scene3d>
              <a:sp3d>
                <a:bevelT/>
              </a:sp3d>
            </c:spPr>
            <c:extLst>
              <c:ext xmlns:c16="http://schemas.microsoft.com/office/drawing/2014/chart" uri="{C3380CC4-5D6E-409C-BE32-E72D297353CC}">
                <c16:uniqueId val="{00000005-04B7-4191-B839-E9F43E314545}"/>
              </c:ext>
            </c:extLst>
          </c:dPt>
          <c:dPt>
            <c:idx val="3"/>
            <c:bubble3D val="0"/>
            <c:spPr>
              <a:solidFill>
                <a:schemeClr val="accent4"/>
              </a:solidFill>
              <a:ln>
                <a:noFill/>
              </a:ln>
              <a:effectLst/>
              <a:scene3d>
                <a:camera prst="orthographicFront"/>
                <a:lightRig rig="threePt" dir="t"/>
              </a:scene3d>
              <a:sp3d>
                <a:bevelT/>
              </a:sp3d>
            </c:spPr>
            <c:extLst>
              <c:ext xmlns:c16="http://schemas.microsoft.com/office/drawing/2014/chart" uri="{C3380CC4-5D6E-409C-BE32-E72D297353CC}">
                <c16:uniqueId val="{00000007-04B7-4191-B839-E9F43E314545}"/>
              </c:ext>
            </c:extLst>
          </c:dPt>
          <c:dPt>
            <c:idx val="4"/>
            <c:bubble3D val="0"/>
            <c:spPr>
              <a:solidFill>
                <a:schemeClr val="accent5"/>
              </a:solidFill>
              <a:ln>
                <a:noFill/>
              </a:ln>
              <a:effectLst/>
              <a:scene3d>
                <a:camera prst="orthographicFront"/>
                <a:lightRig rig="threePt" dir="t"/>
              </a:scene3d>
              <a:sp3d>
                <a:bevelT/>
              </a:sp3d>
            </c:spPr>
            <c:extLst>
              <c:ext xmlns:c16="http://schemas.microsoft.com/office/drawing/2014/chart" uri="{C3380CC4-5D6E-409C-BE32-E72D297353CC}">
                <c16:uniqueId val="{00000009-04B7-4191-B839-E9F43E314545}"/>
              </c:ext>
            </c:extLst>
          </c:dPt>
          <c:dPt>
            <c:idx val="5"/>
            <c:bubble3D val="0"/>
            <c:spPr>
              <a:solidFill>
                <a:schemeClr val="accent6"/>
              </a:solidFill>
              <a:ln>
                <a:noFill/>
              </a:ln>
              <a:effectLst/>
              <a:scene3d>
                <a:camera prst="orthographicFront"/>
                <a:lightRig rig="threePt" dir="t"/>
              </a:scene3d>
              <a:sp3d>
                <a:bevelT/>
              </a:sp3d>
            </c:spPr>
            <c:extLst>
              <c:ext xmlns:c16="http://schemas.microsoft.com/office/drawing/2014/chart" uri="{C3380CC4-5D6E-409C-BE32-E72D297353CC}">
                <c16:uniqueId val="{0000000B-04B7-4191-B839-E9F43E314545}"/>
              </c:ext>
            </c:extLst>
          </c:dPt>
          <c:dPt>
            <c:idx val="6"/>
            <c:bubble3D val="0"/>
            <c:spPr>
              <a:solidFill>
                <a:schemeClr val="accent1">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D-04B7-4191-B839-E9F43E314545}"/>
              </c:ext>
            </c:extLst>
          </c:dPt>
          <c:dLbls>
            <c:dLbl>
              <c:idx val="0"/>
              <c:layout>
                <c:manualLayout>
                  <c:x val="-5.669239326818136E-2"/>
                  <c:y val="-0.10065190164928757"/>
                </c:manualLayout>
              </c:layout>
              <c:tx>
                <c:rich>
                  <a:bodyPr/>
                  <a:lstStyle/>
                  <a:p>
                    <a:fld id="{EC4D186A-5131-417C-A433-9AF77EA2E5F6}" type="CATEGORYNAME">
                      <a:rPr lang="en-US"/>
                      <a:pPr/>
                      <a:t>[NOMBRE DE CATEGORÍA]</a:t>
                    </a:fld>
                    <a:r>
                      <a:rPr lang="en-US" baseline="0"/>
                      <a:t>;</a:t>
                    </a:r>
                    <a:br>
                      <a:rPr lang="en-US" baseline="0"/>
                    </a:br>
                    <a:r>
                      <a:rPr lang="en-US" baseline="0"/>
                      <a:t> </a:t>
                    </a:r>
                    <a:fld id="{2957E979-8B61-4CB6-A205-ACFEF5AED26B}" type="VALUE">
                      <a:rPr lang="en-US" baseline="0"/>
                      <a:pPr/>
                      <a:t>[VALOR]</a:t>
                    </a:fld>
                    <a:r>
                      <a:rPr lang="en-US" baseline="0"/>
                      <a:t>; </a:t>
                    </a:r>
                    <a:br>
                      <a:rPr lang="en-US" baseline="0"/>
                    </a:br>
                    <a:fld id="{05E54C41-8FB4-48D4-AF20-18658508CADF}"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04B7-4191-B839-E9F43E314545}"/>
                </c:ext>
              </c:extLst>
            </c:dLbl>
            <c:dLbl>
              <c:idx val="1"/>
              <c:layout>
                <c:manualLayout>
                  <c:x val="5.4998132946879309E-2"/>
                  <c:y val="-3.1820409358213897E-2"/>
                </c:manualLayout>
              </c:layout>
              <c:tx>
                <c:rich>
                  <a:bodyPr/>
                  <a:lstStyle/>
                  <a:p>
                    <a:fld id="{0C518BE0-4D58-4B30-AA26-FA5FF89694B1}" type="CATEGORYNAME">
                      <a:rPr lang="en-US"/>
                      <a:pPr/>
                      <a:t>[NOMBRE DE CATEGORÍA]</a:t>
                    </a:fld>
                    <a:r>
                      <a:rPr lang="en-US" baseline="0"/>
                      <a:t>;</a:t>
                    </a:r>
                    <a:br>
                      <a:rPr lang="en-US" baseline="0"/>
                    </a:br>
                    <a:r>
                      <a:rPr lang="en-US" baseline="0"/>
                      <a:t> </a:t>
                    </a:r>
                    <a:fld id="{2B52C7BD-B504-4122-A9EE-56B295765692}" type="VALUE">
                      <a:rPr lang="en-US" baseline="0"/>
                      <a:pPr/>
                      <a:t>[VALOR]</a:t>
                    </a:fld>
                    <a:r>
                      <a:rPr lang="en-US" baseline="0"/>
                      <a:t>; </a:t>
                    </a:r>
                    <a:br>
                      <a:rPr lang="en-US" baseline="0"/>
                    </a:br>
                    <a:fld id="{C29B83C0-A4B3-4C26-8EC7-180F3144DE32}"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04B7-4191-B839-E9F43E314545}"/>
                </c:ext>
              </c:extLst>
            </c:dLbl>
            <c:dLbl>
              <c:idx val="2"/>
              <c:layout>
                <c:manualLayout>
                  <c:x val="-3.609012602847135E-2"/>
                  <c:y val="5.0459232767954684E-3"/>
                </c:manualLayout>
              </c:layout>
              <c:tx>
                <c:rich>
                  <a:bodyPr/>
                  <a:lstStyle/>
                  <a:p>
                    <a:fld id="{994393EC-F997-4B09-AD1F-E4E68DECC3D8}" type="CATEGORYNAME">
                      <a:rPr lang="en-US"/>
                      <a:pPr/>
                      <a:t>[NOMBRE DE CATEGORÍA]</a:t>
                    </a:fld>
                    <a:r>
                      <a:rPr lang="en-US" baseline="0"/>
                      <a:t>; </a:t>
                    </a:r>
                    <a:br>
                      <a:rPr lang="en-US" baseline="0"/>
                    </a:br>
                    <a:fld id="{8D9B7787-BB33-43D5-AE72-50A14071E052}" type="VALUE">
                      <a:rPr lang="en-US" baseline="0"/>
                      <a:pPr/>
                      <a:t>[VALOR]</a:t>
                    </a:fld>
                    <a:r>
                      <a:rPr lang="en-US" baseline="0"/>
                      <a:t>; </a:t>
                    </a:r>
                    <a:br>
                      <a:rPr lang="en-US" baseline="0"/>
                    </a:br>
                    <a:fld id="{E6A16076-B1BF-441B-A1ED-AFED89E1AB3D}"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04B7-4191-B839-E9F43E314545}"/>
                </c:ext>
              </c:extLst>
            </c:dLbl>
            <c:dLbl>
              <c:idx val="3"/>
              <c:layout>
                <c:manualLayout>
                  <c:x val="1.7729250237099171E-3"/>
                  <c:y val="-0.23393041115360222"/>
                </c:manualLayout>
              </c:layout>
              <c:tx>
                <c:rich>
                  <a:bodyPr/>
                  <a:lstStyle/>
                  <a:p>
                    <a:fld id="{C9260B86-64CA-4466-BD5C-29A87666B605}" type="CATEGORYNAME">
                      <a:rPr lang="en-US"/>
                      <a:pPr/>
                      <a:t>[NOMBRE DE CATEGORÍA]</a:t>
                    </a:fld>
                    <a:r>
                      <a:rPr lang="en-US" baseline="0"/>
                      <a:t>;</a:t>
                    </a:r>
                    <a:br>
                      <a:rPr lang="en-US" baseline="0"/>
                    </a:br>
                    <a:r>
                      <a:rPr lang="en-US" baseline="0"/>
                      <a:t> </a:t>
                    </a:r>
                    <a:fld id="{540EF9FC-9BDA-487A-8038-950599C87D11}" type="VALUE">
                      <a:rPr lang="en-US" baseline="0"/>
                      <a:pPr/>
                      <a:t>[VALOR]</a:t>
                    </a:fld>
                    <a:r>
                      <a:rPr lang="en-US" baseline="0"/>
                      <a:t>; </a:t>
                    </a:r>
                    <a:br>
                      <a:rPr lang="en-US" baseline="0"/>
                    </a:br>
                    <a:fld id="{7EC9AE0C-3B52-4AB7-9921-B61B0784940D}"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04B7-4191-B839-E9F43E314545}"/>
                </c:ext>
              </c:extLst>
            </c:dLbl>
            <c:dLbl>
              <c:idx val="4"/>
              <c:layout>
                <c:manualLayout>
                  <c:x val="2.6115693816801504E-3"/>
                  <c:y val="-5.7516620913815965E-2"/>
                </c:manualLayout>
              </c:layout>
              <c:tx>
                <c:rich>
                  <a:bodyPr/>
                  <a:lstStyle/>
                  <a:p>
                    <a:fld id="{23419E90-8C99-457E-A42E-E1AF6F194394}" type="CATEGORYNAME">
                      <a:rPr lang="en-US"/>
                      <a:pPr/>
                      <a:t>[NOMBRE DE CATEGORÍA]</a:t>
                    </a:fld>
                    <a:r>
                      <a:rPr lang="en-US" baseline="0"/>
                      <a:t>; </a:t>
                    </a:r>
                    <a:br>
                      <a:rPr lang="en-US" baseline="0"/>
                    </a:br>
                    <a:fld id="{8FC70306-A9DF-471B-82DE-6450CE5CC1EA}" type="VALUE">
                      <a:rPr lang="en-US" baseline="0"/>
                      <a:pPr/>
                      <a:t>[VALOR]</a:t>
                    </a:fld>
                    <a:r>
                      <a:rPr lang="en-US" baseline="0"/>
                      <a:t>; </a:t>
                    </a:r>
                    <a:br>
                      <a:rPr lang="en-US" baseline="0"/>
                    </a:br>
                    <a:fld id="{E3C88DFF-F22A-46B9-BEF1-91A8806B5348}"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04B7-4191-B839-E9F43E314545}"/>
                </c:ext>
              </c:extLst>
            </c:dLbl>
            <c:dLbl>
              <c:idx val="5"/>
              <c:layout>
                <c:manualLayout>
                  <c:x val="-1.5258402096606286E-2"/>
                  <c:y val="-1.8668102615734612E-2"/>
                </c:manualLayout>
              </c:layout>
              <c:tx>
                <c:rich>
                  <a:bodyPr/>
                  <a:lstStyle/>
                  <a:p>
                    <a:fld id="{9B35D073-8F7A-44D1-A3F9-E92F2EF82429}" type="CATEGORYNAME">
                      <a:rPr lang="en-US"/>
                      <a:pPr/>
                      <a:t>[NOMBRE DE CATEGORÍA]</a:t>
                    </a:fld>
                    <a:r>
                      <a:rPr lang="en-US" baseline="0"/>
                      <a:t>;</a:t>
                    </a:r>
                    <a:br>
                      <a:rPr lang="en-US" baseline="0"/>
                    </a:br>
                    <a:fld id="{A242CC43-E59A-4662-B9A8-C82220827FC5}" type="VALUE">
                      <a:rPr lang="en-US" baseline="0"/>
                      <a:pPr/>
                      <a:t>[VALOR]</a:t>
                    </a:fld>
                    <a:r>
                      <a:rPr lang="en-US" baseline="0"/>
                      <a:t>;</a:t>
                    </a:r>
                    <a:br>
                      <a:rPr lang="en-US" baseline="0"/>
                    </a:br>
                    <a:r>
                      <a:rPr lang="en-US" baseline="0"/>
                      <a:t> </a:t>
                    </a:r>
                    <a:fld id="{F7CE677B-DD53-493C-9191-7375937FB487}"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13681369834031273"/>
                      <c:h val="0.10883095426720854"/>
                    </c:manualLayout>
                  </c15:layout>
                  <c15:dlblFieldTable/>
                  <c15:showDataLabelsRange val="0"/>
                </c:ext>
                <c:ext xmlns:c16="http://schemas.microsoft.com/office/drawing/2014/chart" uri="{C3380CC4-5D6E-409C-BE32-E72D297353CC}">
                  <c16:uniqueId val="{0000000B-04B7-4191-B839-E9F43E314545}"/>
                </c:ext>
              </c:extLst>
            </c:dLbl>
            <c:dLbl>
              <c:idx val="6"/>
              <c:layout>
                <c:manualLayout>
                  <c:x val="3.8371590862297737E-2"/>
                  <c:y val="-1.4633483395691803E-2"/>
                </c:manualLayout>
              </c:layout>
              <c:tx>
                <c:rich>
                  <a:bodyPr/>
                  <a:lstStyle/>
                  <a:p>
                    <a:fld id="{FC2B6BE6-AF1E-4B0B-A0E7-060137C6FA37}" type="CATEGORYNAME">
                      <a:rPr lang="en-US"/>
                      <a:pPr/>
                      <a:t>[NOMBRE DE CATEGORÍA]</a:t>
                    </a:fld>
                    <a:r>
                      <a:rPr lang="en-US" baseline="0"/>
                      <a:t>;</a:t>
                    </a:r>
                    <a:br>
                      <a:rPr lang="en-US" baseline="0"/>
                    </a:br>
                    <a:r>
                      <a:rPr lang="en-US" baseline="0"/>
                      <a:t> </a:t>
                    </a:r>
                    <a:fld id="{EB8A7D67-4231-48DB-9391-BD5EF102CBFB}" type="VALUE">
                      <a:rPr lang="en-US" baseline="0"/>
                      <a:pPr/>
                      <a:t>[VALOR]</a:t>
                    </a:fld>
                    <a:r>
                      <a:rPr lang="en-US" baseline="0"/>
                      <a:t>; </a:t>
                    </a:r>
                    <a:br>
                      <a:rPr lang="en-US" baseline="0"/>
                    </a:br>
                    <a:r>
                      <a:rPr lang="en-US" baseline="0"/>
                      <a:t>0,01%</a:t>
                    </a:r>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04B7-4191-B839-E9F43E314545}"/>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1"/>
            <c:showSerName val="0"/>
            <c:showPercent val="1"/>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'TABLA PLANO CARTERA TOTAL'!$AS$16:$AS$22</c:f>
              <c:strCache>
                <c:ptCount val="7"/>
                <c:pt idx="0">
                  <c:v>Usaquén</c:v>
                </c:pt>
                <c:pt idx="1">
                  <c:v>Chapinero</c:v>
                </c:pt>
                <c:pt idx="2">
                  <c:v>Santa Fé</c:v>
                </c:pt>
                <c:pt idx="3">
                  <c:v>San Cristóbal</c:v>
                </c:pt>
                <c:pt idx="4">
                  <c:v>Usme</c:v>
                </c:pt>
                <c:pt idx="5">
                  <c:v>Candelaria</c:v>
                </c:pt>
                <c:pt idx="6">
                  <c:v>Sumapaz</c:v>
                </c:pt>
              </c:strCache>
            </c:strRef>
          </c:cat>
          <c:val>
            <c:numRef>
              <c:f>'TABLA PLANO CARTERA TOTAL'!$AT$16:$AT$22</c:f>
              <c:numCache>
                <c:formatCode>#,##0</c:formatCode>
                <c:ptCount val="7"/>
                <c:pt idx="0">
                  <c:v>9919.7268344934528</c:v>
                </c:pt>
                <c:pt idx="1">
                  <c:v>4200.9408795002746</c:v>
                </c:pt>
                <c:pt idx="2">
                  <c:v>5038.3500212597255</c:v>
                </c:pt>
                <c:pt idx="3">
                  <c:v>4108.9523065907251</c:v>
                </c:pt>
                <c:pt idx="4">
                  <c:v>3899.8747082175687</c:v>
                </c:pt>
                <c:pt idx="5">
                  <c:v>1077.3953088499925</c:v>
                </c:pt>
                <c:pt idx="6">
                  <c:v>5.5872751500000026</c:v>
                </c:pt>
              </c:numCache>
            </c:numRef>
          </c:val>
          <c:extLst>
            <c:ext xmlns:c16="http://schemas.microsoft.com/office/drawing/2014/chart" uri="{C3380CC4-5D6E-409C-BE32-E72D297353CC}">
              <c16:uniqueId val="{0000000E-04B7-4191-B839-E9F43E314545}"/>
            </c:ext>
          </c:extLst>
        </c:ser>
        <c:ser>
          <c:idx val="1"/>
          <c:order val="1"/>
          <c:tx>
            <c:strRef>
              <c:f>'TABLA PLANO CARTERA TOTAL'!$AU$15</c:f>
              <c:strCache>
                <c:ptCount val="1"/>
                <c:pt idx="0">
                  <c:v>Part. Total Cartera (%)</c:v>
                </c:pt>
              </c:strCache>
            </c:strRef>
          </c:tx>
          <c:dPt>
            <c:idx val="0"/>
            <c:bubble3D val="0"/>
            <c:spPr>
              <a:solidFill>
                <a:schemeClr val="accent1"/>
              </a:solidFill>
              <a:ln>
                <a:noFill/>
              </a:ln>
              <a:effectLst/>
              <a:sp3d/>
            </c:spPr>
            <c:extLst>
              <c:ext xmlns:c16="http://schemas.microsoft.com/office/drawing/2014/chart" uri="{C3380CC4-5D6E-409C-BE32-E72D297353CC}">
                <c16:uniqueId val="{00000010-04B7-4191-B839-E9F43E314545}"/>
              </c:ext>
            </c:extLst>
          </c:dPt>
          <c:dPt>
            <c:idx val="1"/>
            <c:bubble3D val="0"/>
            <c:spPr>
              <a:solidFill>
                <a:schemeClr val="accent2"/>
              </a:solidFill>
              <a:ln>
                <a:noFill/>
              </a:ln>
              <a:effectLst/>
              <a:sp3d/>
            </c:spPr>
            <c:extLst>
              <c:ext xmlns:c16="http://schemas.microsoft.com/office/drawing/2014/chart" uri="{C3380CC4-5D6E-409C-BE32-E72D297353CC}">
                <c16:uniqueId val="{00000012-04B7-4191-B839-E9F43E314545}"/>
              </c:ext>
            </c:extLst>
          </c:dPt>
          <c:dPt>
            <c:idx val="2"/>
            <c:bubble3D val="0"/>
            <c:spPr>
              <a:solidFill>
                <a:schemeClr val="accent3"/>
              </a:solidFill>
              <a:ln>
                <a:noFill/>
              </a:ln>
              <a:effectLst/>
              <a:sp3d/>
            </c:spPr>
            <c:extLst>
              <c:ext xmlns:c16="http://schemas.microsoft.com/office/drawing/2014/chart" uri="{C3380CC4-5D6E-409C-BE32-E72D297353CC}">
                <c16:uniqueId val="{00000014-04B7-4191-B839-E9F43E314545}"/>
              </c:ext>
            </c:extLst>
          </c:dPt>
          <c:dPt>
            <c:idx val="3"/>
            <c:bubble3D val="0"/>
            <c:spPr>
              <a:solidFill>
                <a:schemeClr val="accent4"/>
              </a:solidFill>
              <a:ln>
                <a:noFill/>
              </a:ln>
              <a:effectLst/>
              <a:sp3d/>
            </c:spPr>
            <c:extLst>
              <c:ext xmlns:c16="http://schemas.microsoft.com/office/drawing/2014/chart" uri="{C3380CC4-5D6E-409C-BE32-E72D297353CC}">
                <c16:uniqueId val="{00000016-04B7-4191-B839-E9F43E314545}"/>
              </c:ext>
            </c:extLst>
          </c:dPt>
          <c:dPt>
            <c:idx val="4"/>
            <c:bubble3D val="0"/>
            <c:spPr>
              <a:solidFill>
                <a:schemeClr val="accent5"/>
              </a:solidFill>
              <a:ln>
                <a:noFill/>
              </a:ln>
              <a:effectLst/>
              <a:sp3d/>
            </c:spPr>
            <c:extLst>
              <c:ext xmlns:c16="http://schemas.microsoft.com/office/drawing/2014/chart" uri="{C3380CC4-5D6E-409C-BE32-E72D297353CC}">
                <c16:uniqueId val="{00000018-04B7-4191-B839-E9F43E314545}"/>
              </c:ext>
            </c:extLst>
          </c:dPt>
          <c:dPt>
            <c:idx val="5"/>
            <c:bubble3D val="0"/>
            <c:spPr>
              <a:solidFill>
                <a:schemeClr val="accent6"/>
              </a:solidFill>
              <a:ln>
                <a:noFill/>
              </a:ln>
              <a:effectLst/>
              <a:sp3d/>
            </c:spPr>
            <c:extLst>
              <c:ext xmlns:c16="http://schemas.microsoft.com/office/drawing/2014/chart" uri="{C3380CC4-5D6E-409C-BE32-E72D297353CC}">
                <c16:uniqueId val="{0000001A-04B7-4191-B839-E9F43E314545}"/>
              </c:ext>
            </c:extLst>
          </c:dPt>
          <c:dPt>
            <c:idx val="6"/>
            <c:bubble3D val="0"/>
            <c:spPr>
              <a:solidFill>
                <a:schemeClr val="accent1">
                  <a:lumMod val="60000"/>
                </a:schemeClr>
              </a:solidFill>
              <a:ln>
                <a:noFill/>
              </a:ln>
              <a:effectLst/>
              <a:sp3d/>
            </c:spPr>
            <c:extLst>
              <c:ext xmlns:c16="http://schemas.microsoft.com/office/drawing/2014/chart" uri="{C3380CC4-5D6E-409C-BE32-E72D297353CC}">
                <c16:uniqueId val="{0000001C-04B7-4191-B839-E9F43E314545}"/>
              </c:ext>
            </c:extLst>
          </c:dPt>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1"/>
            <c:leaderLines>
              <c:spPr>
                <a:ln w="12700" cap="flat" cmpd="sng" algn="ctr">
                  <a:solidFill>
                    <a:schemeClr val="tx1"/>
                  </a:solidFill>
                  <a:prstDash val="solid"/>
                  <a:round/>
                </a:ln>
                <a:effectLst/>
              </c:spPr>
            </c:leaderLines>
            <c:extLst>
              <c:ext xmlns:c15="http://schemas.microsoft.com/office/drawing/2012/chart" uri="{CE6537A1-D6FC-4f65-9D91-7224C49458BB}"/>
            </c:extLst>
          </c:dLbls>
          <c:cat>
            <c:strRef>
              <c:f>'TABLA PLANO CARTERA TOTAL'!$AS$16:$AS$22</c:f>
              <c:strCache>
                <c:ptCount val="7"/>
                <c:pt idx="0">
                  <c:v>Usaquén</c:v>
                </c:pt>
                <c:pt idx="1">
                  <c:v>Chapinero</c:v>
                </c:pt>
                <c:pt idx="2">
                  <c:v>Santa Fé</c:v>
                </c:pt>
                <c:pt idx="3">
                  <c:v>San Cristóbal</c:v>
                </c:pt>
                <c:pt idx="4">
                  <c:v>Usme</c:v>
                </c:pt>
                <c:pt idx="5">
                  <c:v>Candelaria</c:v>
                </c:pt>
                <c:pt idx="6">
                  <c:v>Sumapaz</c:v>
                </c:pt>
              </c:strCache>
            </c:strRef>
          </c:cat>
          <c:val>
            <c:numRef>
              <c:f>'TABLA PLANO CARTERA TOTAL'!$AU$16:$AU$22</c:f>
              <c:numCache>
                <c:formatCode>0.00%</c:formatCode>
                <c:ptCount val="7"/>
                <c:pt idx="0">
                  <c:v>0.35113048963820387</c:v>
                </c:pt>
                <c:pt idx="1">
                  <c:v>0.14870151694408051</c:v>
                </c:pt>
                <c:pt idx="2">
                  <c:v>0.17834345032384372</c:v>
                </c:pt>
                <c:pt idx="3">
                  <c:v>0.14544537963447898</c:v>
                </c:pt>
                <c:pt idx="4">
                  <c:v>0.13804461944077401</c:v>
                </c:pt>
                <c:pt idx="5">
                  <c:v>3.8136770159328676E-2</c:v>
                </c:pt>
                <c:pt idx="6">
                  <c:v>1.9777385929025453E-4</c:v>
                </c:pt>
              </c:numCache>
            </c:numRef>
          </c:val>
          <c:extLst>
            <c:ext xmlns:c16="http://schemas.microsoft.com/office/drawing/2014/chart" uri="{C3380CC4-5D6E-409C-BE32-E72D297353CC}">
              <c16:uniqueId val="{0000001D-04B7-4191-B839-E9F43E314545}"/>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lt1"/>
    </a:solidFill>
    <a:ln w="12700" cap="flat" cmpd="sng" algn="ctr">
      <a:noFill/>
      <a:prstDash val="solid"/>
      <a:miter lim="800000"/>
    </a:ln>
    <a:effectLst/>
  </c:spPr>
  <c:txPr>
    <a:bodyPr/>
    <a:lstStyle/>
    <a:p>
      <a:pPr>
        <a:defRPr>
          <a:solidFill>
            <a:schemeClr val="accent1">
              <a:lumMod val="50000"/>
            </a:schemeClr>
          </a:solidFill>
          <a:latin typeface="+mn-lt"/>
          <a:ea typeface="+mn-ea"/>
          <a:cs typeface="+mn-cs"/>
        </a:defRPr>
      </a:pPr>
      <a:endParaRPr lang="es-CO"/>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4.4529073849010739E-2"/>
          <c:y val="8.7233189996798091E-2"/>
          <c:w val="0.92703339505993154"/>
          <c:h val="0.91276681000320192"/>
        </c:manualLayout>
      </c:layout>
      <c:pie3DChart>
        <c:varyColors val="1"/>
        <c:ser>
          <c:idx val="0"/>
          <c:order val="0"/>
          <c:tx>
            <c:strRef>
              <c:f>'TABLA PLANO CARTERA TOTAL'!$AT$17</c:f>
              <c:strCache>
                <c:ptCount val="1"/>
                <c:pt idx="0">
                  <c:v>Total Cartera ($)</c:v>
                </c:pt>
              </c:strCache>
            </c:strRef>
          </c:tx>
          <c:spPr>
            <a:scene3d>
              <a:camera prst="orthographicFront"/>
              <a:lightRig rig="threePt" dir="t"/>
            </a:scene3d>
            <a:sp3d>
              <a:bevelT/>
            </a:sp3d>
          </c:spPr>
          <c:explosion val="14"/>
          <c:dPt>
            <c:idx val="0"/>
            <c:bubble3D val="0"/>
            <c:spPr>
              <a:solidFill>
                <a:schemeClr val="accent1"/>
              </a:solidFill>
              <a:ln>
                <a:noFill/>
              </a:ln>
              <a:effectLst/>
              <a:scene3d>
                <a:camera prst="orthographicFront"/>
                <a:lightRig rig="threePt" dir="t"/>
              </a:scene3d>
              <a:sp3d>
                <a:bevelT/>
                <a:contourClr>
                  <a:schemeClr val="bg1"/>
                </a:contourClr>
              </a:sp3d>
            </c:spPr>
            <c:extLst>
              <c:ext xmlns:c16="http://schemas.microsoft.com/office/drawing/2014/chart" uri="{C3380CC4-5D6E-409C-BE32-E72D297353CC}">
                <c16:uniqueId val="{00000001-4029-4ACB-9667-A28330277330}"/>
              </c:ext>
            </c:extLst>
          </c:dPt>
          <c:dPt>
            <c:idx val="1"/>
            <c:bubble3D val="0"/>
            <c:spPr>
              <a:solidFill>
                <a:schemeClr val="accent2"/>
              </a:solidFill>
              <a:ln>
                <a:noFill/>
              </a:ln>
              <a:effectLst/>
              <a:scene3d>
                <a:camera prst="orthographicFront"/>
                <a:lightRig rig="threePt" dir="t"/>
              </a:scene3d>
              <a:sp3d>
                <a:bevelT/>
                <a:contourClr>
                  <a:schemeClr val="bg1"/>
                </a:contourClr>
              </a:sp3d>
            </c:spPr>
            <c:extLst>
              <c:ext xmlns:c16="http://schemas.microsoft.com/office/drawing/2014/chart" uri="{C3380CC4-5D6E-409C-BE32-E72D297353CC}">
                <c16:uniqueId val="{00000003-4029-4ACB-9667-A28330277330}"/>
              </c:ext>
            </c:extLst>
          </c:dPt>
          <c:dPt>
            <c:idx val="2"/>
            <c:bubble3D val="0"/>
            <c:spPr>
              <a:solidFill>
                <a:schemeClr val="accent3"/>
              </a:solidFill>
              <a:ln>
                <a:noFill/>
              </a:ln>
              <a:effectLst/>
              <a:scene3d>
                <a:camera prst="orthographicFront"/>
                <a:lightRig rig="threePt" dir="t"/>
              </a:scene3d>
              <a:sp3d>
                <a:bevelT/>
                <a:contourClr>
                  <a:schemeClr val="bg1"/>
                </a:contourClr>
              </a:sp3d>
            </c:spPr>
            <c:extLst>
              <c:ext xmlns:c16="http://schemas.microsoft.com/office/drawing/2014/chart" uri="{C3380CC4-5D6E-409C-BE32-E72D297353CC}">
                <c16:uniqueId val="{00000005-4029-4ACB-9667-A28330277330}"/>
              </c:ext>
            </c:extLst>
          </c:dPt>
          <c:dPt>
            <c:idx val="3"/>
            <c:bubble3D val="0"/>
            <c:spPr>
              <a:solidFill>
                <a:schemeClr val="accent4"/>
              </a:solidFill>
              <a:ln>
                <a:noFill/>
              </a:ln>
              <a:effectLst/>
              <a:scene3d>
                <a:camera prst="orthographicFront"/>
                <a:lightRig rig="threePt" dir="t"/>
              </a:scene3d>
              <a:sp3d>
                <a:bevelT/>
                <a:contourClr>
                  <a:schemeClr val="bg1"/>
                </a:contourClr>
              </a:sp3d>
            </c:spPr>
            <c:extLst>
              <c:ext xmlns:c16="http://schemas.microsoft.com/office/drawing/2014/chart" uri="{C3380CC4-5D6E-409C-BE32-E72D297353CC}">
                <c16:uniqueId val="{00000007-4029-4ACB-9667-A28330277330}"/>
              </c:ext>
            </c:extLst>
          </c:dPt>
          <c:dPt>
            <c:idx val="4"/>
            <c:bubble3D val="0"/>
            <c:spPr>
              <a:solidFill>
                <a:schemeClr val="accent5"/>
              </a:solidFill>
              <a:ln>
                <a:noFill/>
              </a:ln>
              <a:effectLst/>
              <a:scene3d>
                <a:camera prst="orthographicFront"/>
                <a:lightRig rig="threePt" dir="t"/>
              </a:scene3d>
              <a:sp3d>
                <a:bevelT/>
                <a:contourClr>
                  <a:schemeClr val="bg1"/>
                </a:contourClr>
              </a:sp3d>
            </c:spPr>
            <c:extLst>
              <c:ext xmlns:c16="http://schemas.microsoft.com/office/drawing/2014/chart" uri="{C3380CC4-5D6E-409C-BE32-E72D297353CC}">
                <c16:uniqueId val="{00000009-4029-4ACB-9667-A28330277330}"/>
              </c:ext>
            </c:extLst>
          </c:dPt>
          <c:dPt>
            <c:idx val="5"/>
            <c:bubble3D val="0"/>
            <c:spPr>
              <a:solidFill>
                <a:schemeClr val="accent6"/>
              </a:solidFill>
              <a:ln>
                <a:noFill/>
              </a:ln>
              <a:effectLst/>
              <a:scene3d>
                <a:camera prst="orthographicFront"/>
                <a:lightRig rig="threePt" dir="t"/>
              </a:scene3d>
              <a:sp3d>
                <a:bevelT/>
                <a:contourClr>
                  <a:schemeClr val="bg1"/>
                </a:contourClr>
              </a:sp3d>
            </c:spPr>
            <c:extLst>
              <c:ext xmlns:c16="http://schemas.microsoft.com/office/drawing/2014/chart" uri="{C3380CC4-5D6E-409C-BE32-E72D297353CC}">
                <c16:uniqueId val="{0000000B-4029-4ACB-9667-A28330277330}"/>
              </c:ext>
            </c:extLst>
          </c:dPt>
          <c:dPt>
            <c:idx val="6"/>
            <c:bubble3D val="0"/>
            <c:spPr>
              <a:solidFill>
                <a:schemeClr val="accent1">
                  <a:lumMod val="60000"/>
                </a:schemeClr>
              </a:solidFill>
              <a:ln>
                <a:noFill/>
              </a:ln>
              <a:effectLst/>
              <a:scene3d>
                <a:camera prst="orthographicFront"/>
                <a:lightRig rig="threePt" dir="t"/>
              </a:scene3d>
              <a:sp3d>
                <a:bevelT/>
                <a:contourClr>
                  <a:schemeClr val="bg1"/>
                </a:contourClr>
              </a:sp3d>
            </c:spPr>
            <c:extLst>
              <c:ext xmlns:c16="http://schemas.microsoft.com/office/drawing/2014/chart" uri="{C3380CC4-5D6E-409C-BE32-E72D297353CC}">
                <c16:uniqueId val="{0000000D-4029-4ACB-9667-A28330277330}"/>
              </c:ext>
            </c:extLst>
          </c:dPt>
          <c:dPt>
            <c:idx val="7"/>
            <c:bubble3D val="0"/>
            <c:spPr>
              <a:solidFill>
                <a:schemeClr val="accent2">
                  <a:lumMod val="60000"/>
                </a:schemeClr>
              </a:solidFill>
              <a:ln>
                <a:noFill/>
              </a:ln>
              <a:effectLst/>
              <a:scene3d>
                <a:camera prst="orthographicFront"/>
                <a:lightRig rig="threePt" dir="t"/>
              </a:scene3d>
              <a:sp3d>
                <a:bevelT/>
                <a:contourClr>
                  <a:schemeClr val="bg1"/>
                </a:contourClr>
              </a:sp3d>
            </c:spPr>
            <c:extLst>
              <c:ext xmlns:c16="http://schemas.microsoft.com/office/drawing/2014/chart" uri="{C3380CC4-5D6E-409C-BE32-E72D297353CC}">
                <c16:uniqueId val="{0000000F-4029-4ACB-9667-A28330277330}"/>
              </c:ext>
            </c:extLst>
          </c:dPt>
          <c:dLbls>
            <c:dLbl>
              <c:idx val="0"/>
              <c:layout>
                <c:manualLayout>
                  <c:x val="-5.669239326818136E-2"/>
                  <c:y val="-0.10065190164928757"/>
                </c:manualLayout>
              </c:layout>
              <c:tx>
                <c:rich>
                  <a:bodyPr/>
                  <a:lstStyle/>
                  <a:p>
                    <a:fld id="{EC4D186A-5131-417C-A433-9AF77EA2E5F6}" type="CATEGORYNAME">
                      <a:rPr lang="en-US" smtClean="0"/>
                      <a:pPr/>
                      <a:t>[NOMBRE DE CATEGORÍA]</a:t>
                    </a:fld>
                    <a:br>
                      <a:rPr lang="en-US" baseline="0" dirty="0"/>
                    </a:br>
                    <a:r>
                      <a:rPr lang="en-US" baseline="0" dirty="0"/>
                      <a:t> </a:t>
                    </a:r>
                    <a:fld id="{2957E979-8B61-4CB6-A205-ACFEF5AED26B}" type="VALUE">
                      <a:rPr lang="en-US" baseline="0" smtClean="0"/>
                      <a:pPr/>
                      <a:t>[VALOR]</a:t>
                    </a:fld>
                    <a:r>
                      <a:rPr lang="en-US" baseline="0" dirty="0"/>
                      <a:t> </a:t>
                    </a:r>
                    <a:br>
                      <a:rPr lang="en-US" baseline="0" dirty="0"/>
                    </a:br>
                    <a:fld id="{05E54C41-8FB4-48D4-AF20-18658508CADF}" type="PERCENTAGE">
                      <a:rPr lang="en-US" baseline="0"/>
                      <a:pPr/>
                      <a:t>[PORCENTAJE]</a:t>
                    </a:fld>
                    <a:endParaRPr lang="en-US" baseline="0" dirty="0"/>
                  </a:p>
                </c:rich>
              </c:tx>
              <c:dLblPos val="bestFit"/>
              <c:showLegendKey val="0"/>
              <c:showVal val="1"/>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1-4029-4ACB-9667-A28330277330}"/>
                </c:ext>
              </c:extLst>
            </c:dLbl>
            <c:dLbl>
              <c:idx val="1"/>
              <c:layout>
                <c:manualLayout>
                  <c:x val="-3.6765693199452248E-2"/>
                  <c:y val="-3.7222482145887276E-2"/>
                </c:manualLayout>
              </c:layout>
              <c:tx>
                <c:rich>
                  <a:bodyPr/>
                  <a:lstStyle/>
                  <a:p>
                    <a:fld id="{0C518BE0-4D58-4B30-AA26-FA5FF89694B1}" type="CATEGORYNAME">
                      <a:rPr lang="en-US" smtClean="0"/>
                      <a:pPr/>
                      <a:t>[NOMBRE DE CATEGORÍA]</a:t>
                    </a:fld>
                    <a:br>
                      <a:rPr lang="en-US" baseline="0" dirty="0"/>
                    </a:br>
                    <a:r>
                      <a:rPr lang="en-US" baseline="0" dirty="0"/>
                      <a:t> </a:t>
                    </a:r>
                    <a:fld id="{2B52C7BD-B504-4122-A9EE-56B295765692}" type="VALUE">
                      <a:rPr lang="en-US" baseline="0" smtClean="0"/>
                      <a:pPr/>
                      <a:t>[VALOR]</a:t>
                    </a:fld>
                    <a:r>
                      <a:rPr lang="en-US" baseline="0" dirty="0"/>
                      <a:t> </a:t>
                    </a:r>
                    <a:br>
                      <a:rPr lang="en-US" baseline="0" dirty="0"/>
                    </a:br>
                    <a:fld id="{C29B83C0-A4B3-4C26-8EC7-180F3144DE32}" type="PERCENTAGE">
                      <a:rPr lang="en-US" baseline="0"/>
                      <a:pPr/>
                      <a:t>[PORCENTAJE]</a:t>
                    </a:fld>
                    <a:endParaRPr lang="en-US" baseline="0" dirty="0"/>
                  </a:p>
                </c:rich>
              </c:tx>
              <c:dLblPos val="bestFit"/>
              <c:showLegendKey val="0"/>
              <c:showVal val="1"/>
              <c:showCatName val="1"/>
              <c:showSerName val="0"/>
              <c:showPercent val="1"/>
              <c:showBubbleSize val="0"/>
              <c:separator> </c:separator>
              <c:extLst>
                <c:ext xmlns:c15="http://schemas.microsoft.com/office/drawing/2012/chart" uri="{CE6537A1-D6FC-4f65-9D91-7224C49458BB}">
                  <c15:layout>
                    <c:manualLayout>
                      <c:w val="0.1066441137816818"/>
                      <c:h val="0.11741581006707591"/>
                    </c:manualLayout>
                  </c15:layout>
                  <c15:dlblFieldTable/>
                  <c15:showDataLabelsRange val="0"/>
                </c:ext>
                <c:ext xmlns:c16="http://schemas.microsoft.com/office/drawing/2014/chart" uri="{C3380CC4-5D6E-409C-BE32-E72D297353CC}">
                  <c16:uniqueId val="{00000003-4029-4ACB-9667-A28330277330}"/>
                </c:ext>
              </c:extLst>
            </c:dLbl>
            <c:dLbl>
              <c:idx val="2"/>
              <c:layout>
                <c:manualLayout>
                  <c:x val="-7.962927094692613E-3"/>
                  <c:y val="-7.5570537533572839E-3"/>
                </c:manualLayout>
              </c:layout>
              <c:tx>
                <c:rich>
                  <a:bodyPr/>
                  <a:lstStyle/>
                  <a:p>
                    <a:fld id="{994393EC-F997-4B09-AD1F-E4E68DECC3D8}" type="CATEGORYNAME">
                      <a:rPr lang="en-US" smtClean="0"/>
                      <a:pPr/>
                      <a:t>[NOMBRE DE CATEGORÍA]</a:t>
                    </a:fld>
                    <a:r>
                      <a:rPr lang="en-US" baseline="0" dirty="0"/>
                      <a:t> </a:t>
                    </a:r>
                    <a:br>
                      <a:rPr lang="en-US" baseline="0" dirty="0"/>
                    </a:br>
                    <a:fld id="{8D9B7787-BB33-43D5-AE72-50A14071E052}" type="VALUE">
                      <a:rPr lang="en-US" baseline="0" smtClean="0"/>
                      <a:pPr/>
                      <a:t>[VALOR]</a:t>
                    </a:fld>
                    <a:r>
                      <a:rPr lang="en-US" baseline="0" dirty="0"/>
                      <a:t> </a:t>
                    </a:r>
                    <a:br>
                      <a:rPr lang="en-US" baseline="0" dirty="0"/>
                    </a:br>
                    <a:fld id="{E6A16076-B1BF-441B-A1ED-AFED89E1AB3D}" type="PERCENTAGE">
                      <a:rPr lang="en-US" baseline="0"/>
                      <a:pPr/>
                      <a:t>[PORCENTAJE]</a:t>
                    </a:fld>
                    <a:endParaRPr lang="en-US" baseline="0" dirty="0"/>
                  </a:p>
                </c:rich>
              </c:tx>
              <c:dLblPos val="bestFit"/>
              <c:showLegendKey val="0"/>
              <c:showVal val="1"/>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5-4029-4ACB-9667-A28330277330}"/>
                </c:ext>
              </c:extLst>
            </c:dLbl>
            <c:dLbl>
              <c:idx val="3"/>
              <c:layout>
                <c:manualLayout>
                  <c:x val="-1.5185806763652811E-2"/>
                  <c:y val="5.6007842330221991E-2"/>
                </c:manualLayout>
              </c:layout>
              <c:tx>
                <c:rich>
                  <a:bodyPr/>
                  <a:lstStyle/>
                  <a:p>
                    <a:fld id="{C9260B86-64CA-4466-BD5C-29A87666B605}" type="CATEGORYNAME">
                      <a:rPr lang="en-US" smtClean="0"/>
                      <a:pPr/>
                      <a:t>[NOMBRE DE CATEGORÍA]</a:t>
                    </a:fld>
                    <a:br>
                      <a:rPr lang="en-US" baseline="0" dirty="0"/>
                    </a:br>
                    <a:r>
                      <a:rPr lang="en-US" baseline="0" dirty="0"/>
                      <a:t> </a:t>
                    </a:r>
                    <a:fld id="{540EF9FC-9BDA-487A-8038-950599C87D11}" type="VALUE">
                      <a:rPr lang="en-US" baseline="0" smtClean="0"/>
                      <a:pPr/>
                      <a:t>[VALOR]</a:t>
                    </a:fld>
                    <a:r>
                      <a:rPr lang="en-US" baseline="0" dirty="0"/>
                      <a:t> </a:t>
                    </a:r>
                    <a:br>
                      <a:rPr lang="en-US" baseline="0" dirty="0"/>
                    </a:br>
                    <a:fld id="{7EC9AE0C-3B52-4AB7-9921-B61B0784940D}" type="PERCENTAGE">
                      <a:rPr lang="en-US" baseline="0"/>
                      <a:pPr/>
                      <a:t>[PORCENTAJE]</a:t>
                    </a:fld>
                    <a:endParaRPr lang="en-US" baseline="0" dirty="0"/>
                  </a:p>
                </c:rich>
              </c:tx>
              <c:dLblPos val="bestFit"/>
              <c:showLegendKey val="0"/>
              <c:showVal val="1"/>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7-4029-4ACB-9667-A28330277330}"/>
                </c:ext>
              </c:extLst>
            </c:dLbl>
            <c:dLbl>
              <c:idx val="4"/>
              <c:layout>
                <c:manualLayout>
                  <c:x val="6.2837275774586698E-2"/>
                  <c:y val="-5.5260660333898752E-2"/>
                </c:manualLayout>
              </c:layout>
              <c:tx>
                <c:rich>
                  <a:bodyPr/>
                  <a:lstStyle/>
                  <a:p>
                    <a:fld id="{23419E90-8C99-457E-A42E-E1AF6F194394}" type="CATEGORYNAME">
                      <a:rPr lang="en-US" smtClean="0"/>
                      <a:pPr/>
                      <a:t>[NOMBRE DE CATEGORÍA]</a:t>
                    </a:fld>
                    <a:r>
                      <a:rPr lang="en-US" baseline="0" dirty="0"/>
                      <a:t> </a:t>
                    </a:r>
                    <a:br>
                      <a:rPr lang="en-US" baseline="0" dirty="0"/>
                    </a:br>
                    <a:fld id="{8FC70306-A9DF-471B-82DE-6450CE5CC1EA}" type="VALUE">
                      <a:rPr lang="en-US" baseline="0" smtClean="0"/>
                      <a:pPr/>
                      <a:t>[VALOR]</a:t>
                    </a:fld>
                    <a:r>
                      <a:rPr lang="en-US" baseline="0" dirty="0"/>
                      <a:t> </a:t>
                    </a:r>
                    <a:br>
                      <a:rPr lang="en-US" baseline="0" dirty="0"/>
                    </a:br>
                    <a:fld id="{E3C88DFF-F22A-46B9-BEF1-91A8806B5348}" type="PERCENTAGE">
                      <a:rPr lang="en-US" baseline="0"/>
                      <a:pPr/>
                      <a:t>[PORCENTAJE]</a:t>
                    </a:fld>
                    <a:endParaRPr lang="en-US" baseline="0" dirty="0"/>
                  </a:p>
                </c:rich>
              </c:tx>
              <c:dLblPos val="bestFit"/>
              <c:showLegendKey val="0"/>
              <c:showVal val="1"/>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9-4029-4ACB-9667-A28330277330}"/>
                </c:ext>
              </c:extLst>
            </c:dLbl>
            <c:dLbl>
              <c:idx val="5"/>
              <c:layout>
                <c:manualLayout>
                  <c:x val="-5.6376695335574017E-2"/>
                  <c:y val="-3.9125493098014136E-2"/>
                </c:manualLayout>
              </c:layout>
              <c:tx>
                <c:rich>
                  <a:bodyPr/>
                  <a:lstStyle/>
                  <a:p>
                    <a:fld id="{9B35D073-8F7A-44D1-A3F9-E92F2EF82429}" type="CATEGORYNAME">
                      <a:rPr lang="en-US" smtClean="0"/>
                      <a:pPr/>
                      <a:t>[NOMBRE DE CATEGORÍA]</a:t>
                    </a:fld>
                    <a:br>
                      <a:rPr lang="en-US" baseline="0" dirty="0"/>
                    </a:br>
                    <a:fld id="{A242CC43-E59A-4662-B9A8-C82220827FC5}" type="VALUE">
                      <a:rPr lang="en-US" baseline="0" smtClean="0"/>
                      <a:pPr/>
                      <a:t>[VALOR]</a:t>
                    </a:fld>
                    <a:br>
                      <a:rPr lang="en-US" baseline="0" dirty="0"/>
                    </a:br>
                    <a:r>
                      <a:rPr lang="en-US" baseline="0" dirty="0"/>
                      <a:t> </a:t>
                    </a:r>
                    <a:fld id="{F7CE677B-DD53-493C-9191-7375937FB487}" type="PERCENTAGE">
                      <a:rPr lang="en-US" baseline="0"/>
                      <a:pPr/>
                      <a:t>[PORCENTAJE]</a:t>
                    </a:fld>
                    <a:endParaRPr lang="en-US" baseline="0" dirty="0"/>
                  </a:p>
                </c:rich>
              </c:tx>
              <c:dLblPos val="bestFit"/>
              <c:showLegendKey val="0"/>
              <c:showVal val="1"/>
              <c:showCatName val="1"/>
              <c:showSerName val="0"/>
              <c:showPercent val="1"/>
              <c:showBubbleSize val="0"/>
              <c:separator> </c:separator>
              <c:extLst>
                <c:ext xmlns:c15="http://schemas.microsoft.com/office/drawing/2012/chart" uri="{CE6537A1-D6FC-4f65-9D91-7224C49458BB}">
                  <c15:layout>
                    <c:manualLayout>
                      <c:w val="0.18687393528236834"/>
                      <c:h val="0.12958032946040748"/>
                    </c:manualLayout>
                  </c15:layout>
                  <c15:dlblFieldTable/>
                  <c15:showDataLabelsRange val="0"/>
                </c:ext>
                <c:ext xmlns:c16="http://schemas.microsoft.com/office/drawing/2014/chart" uri="{C3380CC4-5D6E-409C-BE32-E72D297353CC}">
                  <c16:uniqueId val="{0000000B-4029-4ACB-9667-A28330277330}"/>
                </c:ext>
              </c:extLst>
            </c:dLbl>
            <c:dLbl>
              <c:idx val="6"/>
              <c:layout>
                <c:manualLayout>
                  <c:x val="6.1666886852234587E-3"/>
                  <c:y val="-0.29265258029382452"/>
                </c:manualLayout>
              </c:layout>
              <c:tx>
                <c:rich>
                  <a:bodyPr/>
                  <a:lstStyle/>
                  <a:p>
                    <a:fld id="{FC2B6BE6-AF1E-4B0B-A0E7-060137C6FA37}" type="CATEGORYNAME">
                      <a:rPr lang="en-US" smtClean="0"/>
                      <a:pPr/>
                      <a:t>[NOMBRE DE CATEGORÍA]</a:t>
                    </a:fld>
                    <a:br>
                      <a:rPr lang="en-US" baseline="0" dirty="0"/>
                    </a:br>
                    <a:r>
                      <a:rPr lang="en-US" baseline="0" dirty="0"/>
                      <a:t> </a:t>
                    </a:r>
                    <a:fld id="{EB8A7D67-4231-48DB-9391-BD5EF102CBFB}" type="VALUE">
                      <a:rPr lang="en-US" baseline="0" smtClean="0"/>
                      <a:pPr/>
                      <a:t>[VALOR]</a:t>
                    </a:fld>
                    <a:r>
                      <a:rPr lang="en-US" baseline="0" dirty="0"/>
                      <a:t> </a:t>
                    </a:r>
                    <a:br>
                      <a:rPr lang="en-US" baseline="0" dirty="0"/>
                    </a:br>
                    <a:r>
                      <a:rPr lang="en-US" baseline="0" dirty="0"/>
                      <a:t>0,01%</a:t>
                    </a:r>
                  </a:p>
                </c:rich>
              </c:tx>
              <c:dLblPos val="bestFit"/>
              <c:showLegendKey val="0"/>
              <c:showVal val="1"/>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D-4029-4ACB-9667-A28330277330}"/>
                </c:ext>
              </c:extLst>
            </c:dLbl>
            <c:dLbl>
              <c:idx val="7"/>
              <c:layout>
                <c:manualLayout>
                  <c:x val="8.2812494905727424E-2"/>
                  <c:y val="-1.8443944658726251E-2"/>
                </c:manualLayout>
              </c:layout>
              <c:dLblPos val="bestFit"/>
              <c:showLegendKey val="0"/>
              <c:showVal val="1"/>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F-4029-4ACB-9667-A28330277330}"/>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outEnd"/>
            <c:showLegendKey val="0"/>
            <c:showVal val="1"/>
            <c:showCatName val="1"/>
            <c:showSerName val="0"/>
            <c:showPercent val="1"/>
            <c:showBubbleSize val="0"/>
            <c:separator> </c:separator>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'TABLA PLANO CARTERA TOTAL'!$AS$18:$AS$25</c:f>
              <c:strCache>
                <c:ptCount val="8"/>
                <c:pt idx="0">
                  <c:v>Tunjuelito</c:v>
                </c:pt>
                <c:pt idx="1">
                  <c:v>Bosa</c:v>
                </c:pt>
                <c:pt idx="2">
                  <c:v>Teusaquillo</c:v>
                </c:pt>
                <c:pt idx="3">
                  <c:v>Mártires</c:v>
                </c:pt>
                <c:pt idx="4">
                  <c:v>Antonio Nariño</c:v>
                </c:pt>
                <c:pt idx="5">
                  <c:v>Puente Aranda</c:v>
                </c:pt>
                <c:pt idx="6">
                  <c:v>Rafael Uribe </c:v>
                </c:pt>
                <c:pt idx="7">
                  <c:v>Ciudad Bolívar</c:v>
                </c:pt>
              </c:strCache>
            </c:strRef>
          </c:cat>
          <c:val>
            <c:numRef>
              <c:f>'TABLA PLANO CARTERA TOTAL'!$AT$18:$AT$25</c:f>
              <c:numCache>
                <c:formatCode>#,##0</c:formatCode>
                <c:ptCount val="8"/>
                <c:pt idx="0">
                  <c:v>2123.0825142800677</c:v>
                </c:pt>
                <c:pt idx="1">
                  <c:v>4426.2680075493363</c:v>
                </c:pt>
                <c:pt idx="2">
                  <c:v>2949.8297734901039</c:v>
                </c:pt>
                <c:pt idx="3">
                  <c:v>5759.7913944701313</c:v>
                </c:pt>
                <c:pt idx="4">
                  <c:v>3643.4219552701566</c:v>
                </c:pt>
                <c:pt idx="5">
                  <c:v>6668.6209143999004</c:v>
                </c:pt>
                <c:pt idx="6">
                  <c:v>7810.3511213600768</c:v>
                </c:pt>
                <c:pt idx="7">
                  <c:v>6843.6615874701001</c:v>
                </c:pt>
              </c:numCache>
            </c:numRef>
          </c:val>
          <c:extLst>
            <c:ext xmlns:c16="http://schemas.microsoft.com/office/drawing/2014/chart" uri="{C3380CC4-5D6E-409C-BE32-E72D297353CC}">
              <c16:uniqueId val="{00000010-4029-4ACB-9667-A28330277330}"/>
            </c:ext>
          </c:extLst>
        </c:ser>
        <c:ser>
          <c:idx val="1"/>
          <c:order val="1"/>
          <c:tx>
            <c:strRef>
              <c:f>'TABLA PLANO CARTERA TOTAL'!$AU$17</c:f>
              <c:strCache>
                <c:ptCount val="1"/>
                <c:pt idx="0">
                  <c:v>Part. Total Cartera (%)</c:v>
                </c:pt>
              </c:strCache>
            </c:strRef>
          </c:tx>
          <c:dPt>
            <c:idx val="0"/>
            <c:bubble3D val="0"/>
            <c:spPr>
              <a:solidFill>
                <a:schemeClr val="accent1"/>
              </a:solidFill>
              <a:ln>
                <a:noFill/>
              </a:ln>
              <a:effectLst/>
              <a:sp3d/>
            </c:spPr>
            <c:extLst>
              <c:ext xmlns:c16="http://schemas.microsoft.com/office/drawing/2014/chart" uri="{C3380CC4-5D6E-409C-BE32-E72D297353CC}">
                <c16:uniqueId val="{00000012-4029-4ACB-9667-A28330277330}"/>
              </c:ext>
            </c:extLst>
          </c:dPt>
          <c:dPt>
            <c:idx val="1"/>
            <c:bubble3D val="0"/>
            <c:spPr>
              <a:solidFill>
                <a:schemeClr val="accent2"/>
              </a:solidFill>
              <a:ln>
                <a:noFill/>
              </a:ln>
              <a:effectLst/>
              <a:sp3d/>
            </c:spPr>
            <c:extLst>
              <c:ext xmlns:c16="http://schemas.microsoft.com/office/drawing/2014/chart" uri="{C3380CC4-5D6E-409C-BE32-E72D297353CC}">
                <c16:uniqueId val="{00000014-4029-4ACB-9667-A28330277330}"/>
              </c:ext>
            </c:extLst>
          </c:dPt>
          <c:dPt>
            <c:idx val="2"/>
            <c:bubble3D val="0"/>
            <c:spPr>
              <a:solidFill>
                <a:schemeClr val="accent3"/>
              </a:solidFill>
              <a:ln>
                <a:noFill/>
              </a:ln>
              <a:effectLst/>
              <a:sp3d/>
            </c:spPr>
            <c:extLst>
              <c:ext xmlns:c16="http://schemas.microsoft.com/office/drawing/2014/chart" uri="{C3380CC4-5D6E-409C-BE32-E72D297353CC}">
                <c16:uniqueId val="{00000016-4029-4ACB-9667-A28330277330}"/>
              </c:ext>
            </c:extLst>
          </c:dPt>
          <c:dPt>
            <c:idx val="3"/>
            <c:bubble3D val="0"/>
            <c:spPr>
              <a:solidFill>
                <a:schemeClr val="accent4"/>
              </a:solidFill>
              <a:ln>
                <a:noFill/>
              </a:ln>
              <a:effectLst/>
              <a:sp3d/>
            </c:spPr>
            <c:extLst>
              <c:ext xmlns:c16="http://schemas.microsoft.com/office/drawing/2014/chart" uri="{C3380CC4-5D6E-409C-BE32-E72D297353CC}">
                <c16:uniqueId val="{00000018-4029-4ACB-9667-A28330277330}"/>
              </c:ext>
            </c:extLst>
          </c:dPt>
          <c:dPt>
            <c:idx val="4"/>
            <c:bubble3D val="0"/>
            <c:spPr>
              <a:solidFill>
                <a:schemeClr val="accent5"/>
              </a:solidFill>
              <a:ln>
                <a:noFill/>
              </a:ln>
              <a:effectLst/>
              <a:sp3d/>
            </c:spPr>
            <c:extLst>
              <c:ext xmlns:c16="http://schemas.microsoft.com/office/drawing/2014/chart" uri="{C3380CC4-5D6E-409C-BE32-E72D297353CC}">
                <c16:uniqueId val="{0000001A-4029-4ACB-9667-A28330277330}"/>
              </c:ext>
            </c:extLst>
          </c:dPt>
          <c:dPt>
            <c:idx val="5"/>
            <c:bubble3D val="0"/>
            <c:spPr>
              <a:solidFill>
                <a:schemeClr val="accent6"/>
              </a:solidFill>
              <a:ln>
                <a:noFill/>
              </a:ln>
              <a:effectLst/>
              <a:sp3d/>
            </c:spPr>
            <c:extLst>
              <c:ext xmlns:c16="http://schemas.microsoft.com/office/drawing/2014/chart" uri="{C3380CC4-5D6E-409C-BE32-E72D297353CC}">
                <c16:uniqueId val="{0000001C-4029-4ACB-9667-A28330277330}"/>
              </c:ext>
            </c:extLst>
          </c:dPt>
          <c:dPt>
            <c:idx val="6"/>
            <c:bubble3D val="0"/>
            <c:spPr>
              <a:solidFill>
                <a:schemeClr val="accent1">
                  <a:lumMod val="60000"/>
                </a:schemeClr>
              </a:solidFill>
              <a:ln>
                <a:noFill/>
              </a:ln>
              <a:effectLst/>
              <a:sp3d/>
            </c:spPr>
            <c:extLst>
              <c:ext xmlns:c16="http://schemas.microsoft.com/office/drawing/2014/chart" uri="{C3380CC4-5D6E-409C-BE32-E72D297353CC}">
                <c16:uniqueId val="{0000001E-4029-4ACB-9667-A28330277330}"/>
              </c:ext>
            </c:extLst>
          </c:dPt>
          <c:dPt>
            <c:idx val="7"/>
            <c:bubble3D val="0"/>
            <c:spPr>
              <a:solidFill>
                <a:schemeClr val="accent2">
                  <a:lumMod val="60000"/>
                </a:schemeClr>
              </a:solidFill>
              <a:ln>
                <a:noFill/>
              </a:ln>
              <a:effectLst/>
              <a:sp3d/>
            </c:spPr>
            <c:extLst>
              <c:ext xmlns:c16="http://schemas.microsoft.com/office/drawing/2014/chart" uri="{C3380CC4-5D6E-409C-BE32-E72D297353CC}">
                <c16:uniqueId val="{00000020-4029-4ACB-9667-A28330277330}"/>
              </c:ext>
            </c:extLst>
          </c:dPt>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dLblPos val="outEnd"/>
            <c:showLegendKey val="0"/>
            <c:showVal val="1"/>
            <c:showCatName val="0"/>
            <c:showSerName val="0"/>
            <c:showPercent val="0"/>
            <c:showBubbleSize val="0"/>
            <c:showLeaderLines val="1"/>
            <c:leaderLines>
              <c:spPr>
                <a:ln w="12700" cap="flat" cmpd="sng" algn="ctr">
                  <a:solidFill>
                    <a:schemeClr val="tx1"/>
                  </a:solidFill>
                  <a:prstDash val="solid"/>
                  <a:round/>
                </a:ln>
                <a:effectLst/>
              </c:spPr>
            </c:leaderLines>
            <c:extLst>
              <c:ext xmlns:c15="http://schemas.microsoft.com/office/drawing/2012/chart" uri="{CE6537A1-D6FC-4f65-9D91-7224C49458BB}"/>
            </c:extLst>
          </c:dLbls>
          <c:cat>
            <c:strRef>
              <c:f>'TABLA PLANO CARTERA TOTAL'!$AS$18:$AS$25</c:f>
              <c:strCache>
                <c:ptCount val="8"/>
                <c:pt idx="0">
                  <c:v>Tunjuelito</c:v>
                </c:pt>
                <c:pt idx="1">
                  <c:v>Bosa</c:v>
                </c:pt>
                <c:pt idx="2">
                  <c:v>Teusaquillo</c:v>
                </c:pt>
                <c:pt idx="3">
                  <c:v>Mártires</c:v>
                </c:pt>
                <c:pt idx="4">
                  <c:v>Antonio Nariño</c:v>
                </c:pt>
                <c:pt idx="5">
                  <c:v>Puente Aranda</c:v>
                </c:pt>
                <c:pt idx="6">
                  <c:v>Rafael Uribe </c:v>
                </c:pt>
                <c:pt idx="7">
                  <c:v>Ciudad Bolívar</c:v>
                </c:pt>
              </c:strCache>
            </c:strRef>
          </c:cat>
          <c:val>
            <c:numRef>
              <c:f>'TABLA PLANO CARTERA TOTAL'!$AU$18:$AU$25</c:f>
              <c:numCache>
                <c:formatCode>0.00%</c:formatCode>
                <c:ptCount val="8"/>
                <c:pt idx="0">
                  <c:v>5.278013859679178E-2</c:v>
                </c:pt>
                <c:pt idx="1">
                  <c:v>0.11003766331909103</c:v>
                </c:pt>
                <c:pt idx="2">
                  <c:v>7.3333195122915654E-2</c:v>
                </c:pt>
                <c:pt idx="3">
                  <c:v>0.14318924773012348</c:v>
                </c:pt>
                <c:pt idx="4">
                  <c:v>9.0575997151463292E-2</c:v>
                </c:pt>
                <c:pt idx="5">
                  <c:v>0.16578288113820366</c:v>
                </c:pt>
                <c:pt idx="6">
                  <c:v>0.19416645933555701</c:v>
                </c:pt>
                <c:pt idx="7">
                  <c:v>0.17013441760585418</c:v>
                </c:pt>
              </c:numCache>
            </c:numRef>
          </c:val>
          <c:extLst>
            <c:ext xmlns:c16="http://schemas.microsoft.com/office/drawing/2014/chart" uri="{C3380CC4-5D6E-409C-BE32-E72D297353CC}">
              <c16:uniqueId val="{00000021-4029-4ACB-9667-A28330277330}"/>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12700" cap="flat" cmpd="sng" algn="ctr">
      <a:solidFill>
        <a:schemeClr val="bg1"/>
      </a:solidFill>
      <a:prstDash val="solid"/>
      <a:round/>
    </a:ln>
    <a:effectLst/>
    <a:scene3d>
      <a:camera prst="orthographicFront"/>
      <a:lightRig rig="threePt" dir="t"/>
    </a:scene3d>
  </c:spPr>
  <c:txPr>
    <a:bodyPr/>
    <a:lstStyle/>
    <a:p>
      <a:pPr>
        <a:defRPr sz="1000">
          <a:solidFill>
            <a:schemeClr val="accent1">
              <a:lumMod val="50000"/>
            </a:schemeClr>
          </a:solidFill>
          <a:latin typeface="Arial" panose="020B0604020202020204" pitchFamily="34" charset="0"/>
          <a:cs typeface="Arial" panose="020B0604020202020204" pitchFamily="34" charset="0"/>
        </a:defRPr>
      </a:pPr>
      <a:endParaRPr lang="es-CO"/>
    </a:p>
  </c:txPr>
  <c:externalData r:id="rId3">
    <c:autoUpdate val="0"/>
  </c:externalData>
  <c:userShapes r:id="rId4"/>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
          <c:y val="0"/>
          <c:w val="1"/>
          <c:h val="1"/>
        </c:manualLayout>
      </c:layout>
      <c:pie3DChart>
        <c:varyColors val="1"/>
        <c:ser>
          <c:idx val="0"/>
          <c:order val="0"/>
          <c:tx>
            <c:strRef>
              <c:f>'TABLA PLANO CARTERA TOTAL'!$AT$11</c:f>
              <c:strCache>
                <c:ptCount val="1"/>
                <c:pt idx="0">
                  <c:v> Cartera 
($)</c:v>
                </c:pt>
              </c:strCache>
            </c:strRef>
          </c:tx>
          <c:explosion val="18"/>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1-E009-4014-8F21-270299A17E05}"/>
              </c:ext>
            </c:extLst>
          </c:dPt>
          <c:dPt>
            <c:idx val="1"/>
            <c:bubble3D val="0"/>
            <c:explosion val="1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3-E009-4014-8F21-270299A17E05}"/>
              </c:ext>
            </c:extLst>
          </c:dPt>
          <c:dPt>
            <c:idx val="2"/>
            <c:bubble3D val="0"/>
            <c:explosion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5-E009-4014-8F21-270299A17E05}"/>
              </c:ext>
            </c:extLst>
          </c:dPt>
          <c:dPt>
            <c:idx val="3"/>
            <c:bubble3D val="0"/>
            <c:spPr>
              <a:solidFill>
                <a:schemeClr val="accent4"/>
              </a:solidFill>
              <a:ln w="25400">
                <a:solidFill>
                  <a:schemeClr val="lt1"/>
                </a:solidFill>
              </a:ln>
              <a:effectLst/>
              <a:sp3d contourW="25400">
                <a:contourClr>
                  <a:schemeClr val="lt1"/>
                </a:contourClr>
              </a:sp3d>
            </c:spPr>
            <c:extLst>
              <c:ext xmlns:c16="http://schemas.microsoft.com/office/drawing/2014/chart" uri="{C3380CC4-5D6E-409C-BE32-E72D297353CC}">
                <c16:uniqueId val="{00000007-E009-4014-8F21-270299A17E05}"/>
              </c:ext>
            </c:extLst>
          </c:dPt>
          <c:dPt>
            <c:idx val="4"/>
            <c:bubble3D val="0"/>
            <c:spPr>
              <a:solidFill>
                <a:schemeClr val="accent5"/>
              </a:solidFill>
              <a:ln w="25400">
                <a:solidFill>
                  <a:schemeClr val="lt1"/>
                </a:solidFill>
              </a:ln>
              <a:effectLst/>
              <a:sp3d contourW="25400">
                <a:contourClr>
                  <a:schemeClr val="lt1"/>
                </a:contourClr>
              </a:sp3d>
            </c:spPr>
            <c:extLst>
              <c:ext xmlns:c16="http://schemas.microsoft.com/office/drawing/2014/chart" uri="{C3380CC4-5D6E-409C-BE32-E72D297353CC}">
                <c16:uniqueId val="{00000009-E009-4014-8F21-270299A17E05}"/>
              </c:ext>
            </c:extLst>
          </c:dPt>
          <c:dPt>
            <c:idx val="5"/>
            <c:bubble3D val="0"/>
            <c:spPr>
              <a:solidFill>
                <a:schemeClr val="accent6"/>
              </a:solidFill>
              <a:ln w="25400">
                <a:solidFill>
                  <a:schemeClr val="lt1"/>
                </a:solidFill>
              </a:ln>
              <a:effectLst/>
              <a:sp3d contourW="25400">
                <a:contourClr>
                  <a:schemeClr val="lt1"/>
                </a:contourClr>
              </a:sp3d>
            </c:spPr>
            <c:extLst>
              <c:ext xmlns:c16="http://schemas.microsoft.com/office/drawing/2014/chart" uri="{C3380CC4-5D6E-409C-BE32-E72D297353CC}">
                <c16:uniqueId val="{0000000B-E009-4014-8F21-270299A17E05}"/>
              </c:ext>
            </c:extLst>
          </c:dPt>
          <c:dPt>
            <c:idx val="6"/>
            <c:bubble3D val="0"/>
            <c:spPr>
              <a:solidFill>
                <a:schemeClr val="accent1">
                  <a:lumMod val="60000"/>
                </a:schemeClr>
              </a:solidFill>
              <a:ln w="25400">
                <a:solidFill>
                  <a:schemeClr val="lt1"/>
                </a:solidFill>
              </a:ln>
              <a:effectLst/>
              <a:sp3d contourW="25400">
                <a:contourClr>
                  <a:schemeClr val="lt1"/>
                </a:contourClr>
              </a:sp3d>
            </c:spPr>
            <c:extLst>
              <c:ext xmlns:c16="http://schemas.microsoft.com/office/drawing/2014/chart" uri="{C3380CC4-5D6E-409C-BE32-E72D297353CC}">
                <c16:uniqueId val="{0000000D-E009-4014-8F21-270299A17E05}"/>
              </c:ext>
            </c:extLst>
          </c:dPt>
          <c:dLbls>
            <c:dLbl>
              <c:idx val="0"/>
              <c:layout>
                <c:manualLayout>
                  <c:x val="-5.669239326818136E-2"/>
                  <c:y val="-0.10065190164928757"/>
                </c:manualLayout>
              </c:layout>
              <c:tx>
                <c:rich>
                  <a:bodyPr/>
                  <a:lstStyle/>
                  <a:p>
                    <a:fld id="{EC4D186A-5131-417C-A433-9AF77EA2E5F6}" type="CATEGORYNAME">
                      <a:rPr lang="en-US"/>
                      <a:pPr/>
                      <a:t>[NOMBRE DE CATEGORÍA]</a:t>
                    </a:fld>
                    <a:r>
                      <a:rPr lang="en-US" baseline="0"/>
                      <a:t>;</a:t>
                    </a:r>
                    <a:br>
                      <a:rPr lang="en-US" baseline="0"/>
                    </a:br>
                    <a:r>
                      <a:rPr lang="en-US" baseline="0"/>
                      <a:t> </a:t>
                    </a:r>
                    <a:fld id="{2957E979-8B61-4CB6-A205-ACFEF5AED26B}" type="VALUE">
                      <a:rPr lang="en-US" baseline="0"/>
                      <a:pPr/>
                      <a:t>[VALOR]</a:t>
                    </a:fld>
                    <a:r>
                      <a:rPr lang="en-US" baseline="0"/>
                      <a:t>; </a:t>
                    </a:r>
                    <a:br>
                      <a:rPr lang="en-US" baseline="0"/>
                    </a:br>
                    <a:fld id="{05E54C41-8FB4-48D4-AF20-18658508CADF}" type="PERCENTAGE">
                      <a:rPr lang="en-US" baseline="0"/>
                      <a:pPr/>
                      <a:t>[PORCENTAJE]</a:t>
                    </a:fld>
                    <a:endParaRPr lang="en-US" baseline="0"/>
                  </a:p>
                </c:rich>
              </c:tx>
              <c:dLblPos val="bestFit"/>
              <c:showLegendKey val="0"/>
              <c:showVal val="1"/>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1-E009-4014-8F21-270299A17E05}"/>
                </c:ext>
              </c:extLst>
            </c:dLbl>
            <c:dLbl>
              <c:idx val="1"/>
              <c:layout>
                <c:manualLayout>
                  <c:x val="-5.7722160664148307E-2"/>
                  <c:y val="0.20049696965631855"/>
                </c:manualLayout>
              </c:layout>
              <c:tx>
                <c:rich>
                  <a:bodyPr/>
                  <a:lstStyle/>
                  <a:p>
                    <a:fld id="{0C518BE0-4D58-4B30-AA26-FA5FF89694B1}" type="CATEGORYNAME">
                      <a:rPr lang="en-US"/>
                      <a:pPr/>
                      <a:t>[NOMBRE DE CATEGORÍA]</a:t>
                    </a:fld>
                    <a:br>
                      <a:rPr lang="en-US" baseline="0"/>
                    </a:br>
                    <a:r>
                      <a:rPr lang="en-US" baseline="0"/>
                      <a:t> </a:t>
                    </a:r>
                    <a:fld id="{2B52C7BD-B504-4122-A9EE-56B295765692}" type="VALUE">
                      <a:rPr lang="en-US" baseline="0"/>
                      <a:pPr/>
                      <a:t>[VALOR]</a:t>
                    </a:fld>
                    <a:r>
                      <a:rPr lang="en-US" baseline="0"/>
                      <a:t> </a:t>
                    </a:r>
                    <a:br>
                      <a:rPr lang="en-US" baseline="0"/>
                    </a:br>
                    <a:fld id="{C29B83C0-A4B3-4C26-8EC7-180F3144DE32}" type="PERCENTAGE">
                      <a:rPr lang="en-US" baseline="0"/>
                      <a:pPr/>
                      <a:t>[PORCENTAJE]</a:t>
                    </a:fld>
                    <a:endParaRPr lang="en-US" baseline="0"/>
                  </a:p>
                </c:rich>
              </c:tx>
              <c:dLblPos val="bestFit"/>
              <c:showLegendKey val="0"/>
              <c:showVal val="1"/>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3-E009-4014-8F21-270299A17E05}"/>
                </c:ext>
              </c:extLst>
            </c:dLbl>
            <c:dLbl>
              <c:idx val="2"/>
              <c:layout>
                <c:manualLayout>
                  <c:x val="2.2391209246511567E-2"/>
                  <c:y val="-5.6096502989480129E-2"/>
                </c:manualLayout>
              </c:layout>
              <c:tx>
                <c:rich>
                  <a:bodyPr rot="0" spcFirstLastPara="1" vertOverflow="ellipsis" vert="horz" wrap="square" anchor="ctr" anchorCtr="1"/>
                  <a:lstStyle/>
                  <a:p>
                    <a:pPr algn="ctr" rtl="0">
                      <a:defRPr sz="1000" b="0" i="0" u="none" strike="noStrike" kern="1200" baseline="0">
                        <a:solidFill>
                          <a:schemeClr val="accent1">
                            <a:lumMod val="50000"/>
                          </a:schemeClr>
                        </a:solidFill>
                        <a:latin typeface="+mn-lt"/>
                        <a:ea typeface="+mn-ea"/>
                        <a:cs typeface="+mn-cs"/>
                      </a:defRPr>
                    </a:pPr>
                    <a:fld id="{994393EC-F997-4B09-AD1F-E4E68DECC3D8}" type="CATEGORYNAME">
                      <a:rPr lang="en-US" sz="1000">
                        <a:solidFill>
                          <a:schemeClr val="accent1">
                            <a:lumMod val="50000"/>
                          </a:schemeClr>
                        </a:solidFill>
                        <a:latin typeface="+mn-lt"/>
                      </a:rPr>
                      <a:pPr algn="ctr" rtl="0">
                        <a:defRPr/>
                      </a:pPr>
                      <a:t>[NOMBRE DE CATEGORÍA]</a:t>
                    </a:fld>
                    <a:r>
                      <a:rPr lang="en-US" sz="1000">
                        <a:solidFill>
                          <a:schemeClr val="accent1">
                            <a:lumMod val="50000"/>
                          </a:schemeClr>
                        </a:solidFill>
                        <a:latin typeface="+mn-lt"/>
                      </a:rPr>
                      <a:t> </a:t>
                    </a:r>
                    <a:br>
                      <a:rPr lang="en-US" sz="1000">
                        <a:solidFill>
                          <a:schemeClr val="accent1">
                            <a:lumMod val="50000"/>
                          </a:schemeClr>
                        </a:solidFill>
                        <a:latin typeface="+mn-lt"/>
                      </a:rPr>
                    </a:br>
                    <a:fld id="{8D9B7787-BB33-43D5-AE72-50A14071E052}" type="VALUE">
                      <a:rPr lang="en-US" sz="1000">
                        <a:solidFill>
                          <a:schemeClr val="accent1">
                            <a:lumMod val="50000"/>
                          </a:schemeClr>
                        </a:solidFill>
                        <a:latin typeface="+mn-lt"/>
                      </a:rPr>
                      <a:pPr algn="ctr" rtl="0">
                        <a:defRPr/>
                      </a:pPr>
                      <a:t>[VALOR]</a:t>
                    </a:fld>
                    <a:r>
                      <a:rPr lang="en-US" sz="1000">
                        <a:solidFill>
                          <a:schemeClr val="accent1">
                            <a:lumMod val="50000"/>
                          </a:schemeClr>
                        </a:solidFill>
                        <a:latin typeface="+mn-lt"/>
                      </a:rPr>
                      <a:t> </a:t>
                    </a:r>
                    <a:br>
                      <a:rPr lang="en-US" sz="1000">
                        <a:solidFill>
                          <a:schemeClr val="accent1">
                            <a:lumMod val="50000"/>
                          </a:schemeClr>
                        </a:solidFill>
                        <a:latin typeface="+mn-lt"/>
                      </a:rPr>
                    </a:br>
                    <a:fld id="{E6A16076-B1BF-441B-A1ED-AFED89E1AB3D}" type="PERCENTAGE">
                      <a:rPr lang="en-US" sz="1000">
                        <a:solidFill>
                          <a:schemeClr val="accent1">
                            <a:lumMod val="50000"/>
                          </a:schemeClr>
                        </a:solidFill>
                        <a:latin typeface="+mn-lt"/>
                      </a:rPr>
                      <a:pPr algn="ctr" rtl="0">
                        <a:defRPr/>
                      </a:pPr>
                      <a:t>[PORCENTAJE]</a:t>
                    </a:fld>
                    <a:endParaRPr lang="en-US" sz="1000">
                      <a:solidFill>
                        <a:schemeClr val="accent1">
                          <a:lumMod val="50000"/>
                        </a:schemeClr>
                      </a:solidFill>
                      <a:latin typeface="+mn-lt"/>
                    </a:endParaRPr>
                  </a:p>
                </c:rich>
              </c:tx>
              <c:spPr>
                <a:noFill/>
                <a:ln>
                  <a:noFill/>
                </a:ln>
                <a:effectLst/>
              </c:spPr>
              <c:txPr>
                <a:bodyPr rot="0" spcFirstLastPara="1" vertOverflow="ellipsis" vert="horz" wrap="square" anchor="ctr" anchorCtr="1"/>
                <a:lstStyle/>
                <a:p>
                  <a:pPr algn="ctr" rtl="0">
                    <a:defRPr sz="1000" b="0" i="0" u="none" strike="noStrike" kern="1200" baseline="0">
                      <a:solidFill>
                        <a:schemeClr val="accent1">
                          <a:lumMod val="50000"/>
                        </a:schemeClr>
                      </a:solidFill>
                      <a:latin typeface="+mn-lt"/>
                      <a:ea typeface="+mn-ea"/>
                      <a:cs typeface="+mn-cs"/>
                    </a:defRPr>
                  </a:pPr>
                  <a:endParaRPr lang="en-US"/>
                </a:p>
              </c:txPr>
              <c:dLblPos val="bestFit"/>
              <c:showLegendKey val="0"/>
              <c:showVal val="1"/>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5-E009-4014-8F21-270299A17E05}"/>
                </c:ext>
              </c:extLst>
            </c:dLbl>
            <c:dLbl>
              <c:idx val="3"/>
              <c:layout>
                <c:manualLayout>
                  <c:x val="4.0588527253278481E-3"/>
                  <c:y val="-0.11804763089630399"/>
                </c:manualLayout>
              </c:layout>
              <c:tx>
                <c:rich>
                  <a:bodyPr/>
                  <a:lstStyle/>
                  <a:p>
                    <a:fld id="{C9260B86-64CA-4466-BD5C-29A87666B605}" type="CATEGORYNAME">
                      <a:rPr lang="en-US"/>
                      <a:pPr/>
                      <a:t>[NOMBRE DE CATEGORÍA]</a:t>
                    </a:fld>
                    <a:r>
                      <a:rPr lang="en-US" baseline="0"/>
                      <a:t>;</a:t>
                    </a:r>
                    <a:br>
                      <a:rPr lang="en-US" baseline="0"/>
                    </a:br>
                    <a:r>
                      <a:rPr lang="en-US" baseline="0"/>
                      <a:t> </a:t>
                    </a:r>
                    <a:fld id="{540EF9FC-9BDA-487A-8038-950599C87D11}" type="VALUE">
                      <a:rPr lang="en-US" baseline="0"/>
                      <a:pPr/>
                      <a:t>[VALOR]</a:t>
                    </a:fld>
                    <a:r>
                      <a:rPr lang="en-US" baseline="0"/>
                      <a:t>; </a:t>
                    </a:r>
                    <a:br>
                      <a:rPr lang="en-US" baseline="0"/>
                    </a:br>
                    <a:fld id="{7EC9AE0C-3B52-4AB7-9921-B61B0784940D}" type="PERCENTAGE">
                      <a:rPr lang="en-US" baseline="0"/>
                      <a:pPr/>
                      <a:t>[PORCENTAJE]</a:t>
                    </a:fld>
                    <a:endParaRPr lang="en-US" baseline="0"/>
                  </a:p>
                </c:rich>
              </c:tx>
              <c:dLblPos val="bestFit"/>
              <c:showLegendKey val="0"/>
              <c:showVal val="1"/>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7-E009-4014-8F21-270299A17E05}"/>
                </c:ext>
              </c:extLst>
            </c:dLbl>
            <c:dLbl>
              <c:idx val="4"/>
              <c:layout>
                <c:manualLayout>
                  <c:x val="2.6115693816801504E-3"/>
                  <c:y val="-5.7516620913815965E-2"/>
                </c:manualLayout>
              </c:layout>
              <c:tx>
                <c:rich>
                  <a:bodyPr/>
                  <a:lstStyle/>
                  <a:p>
                    <a:fld id="{23419E90-8C99-457E-A42E-E1AF6F194394}" type="CATEGORYNAME">
                      <a:rPr lang="en-US"/>
                      <a:pPr/>
                      <a:t>[NOMBRE DE CATEGORÍA]</a:t>
                    </a:fld>
                    <a:r>
                      <a:rPr lang="en-US" baseline="0"/>
                      <a:t>; </a:t>
                    </a:r>
                    <a:br>
                      <a:rPr lang="en-US" baseline="0"/>
                    </a:br>
                    <a:fld id="{8FC70306-A9DF-471B-82DE-6450CE5CC1EA}" type="VALUE">
                      <a:rPr lang="en-US" baseline="0"/>
                      <a:pPr/>
                      <a:t>[VALOR]</a:t>
                    </a:fld>
                    <a:r>
                      <a:rPr lang="en-US" baseline="0"/>
                      <a:t>; </a:t>
                    </a:r>
                    <a:br>
                      <a:rPr lang="en-US" baseline="0"/>
                    </a:br>
                    <a:fld id="{E3C88DFF-F22A-46B9-BEF1-91A8806B5348}" type="PERCENTAGE">
                      <a:rPr lang="en-US" baseline="0"/>
                      <a:pPr/>
                      <a:t>[PORCENTAJE]</a:t>
                    </a:fld>
                    <a:endParaRPr lang="en-US" baseline="0"/>
                  </a:p>
                </c:rich>
              </c:tx>
              <c:dLblPos val="bestFit"/>
              <c:showLegendKey val="0"/>
              <c:showVal val="1"/>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9-E009-4014-8F21-270299A17E05}"/>
                </c:ext>
              </c:extLst>
            </c:dLbl>
            <c:dLbl>
              <c:idx val="5"/>
              <c:layout>
                <c:manualLayout>
                  <c:x val="-1.5258402096606286E-2"/>
                  <c:y val="-1.8668102615734612E-2"/>
                </c:manualLayout>
              </c:layout>
              <c:tx>
                <c:rich>
                  <a:bodyPr/>
                  <a:lstStyle/>
                  <a:p>
                    <a:fld id="{9B35D073-8F7A-44D1-A3F9-E92F2EF82429}" type="CATEGORYNAME">
                      <a:rPr lang="en-US"/>
                      <a:pPr/>
                      <a:t>[NOMBRE DE CATEGORÍA]</a:t>
                    </a:fld>
                    <a:r>
                      <a:rPr lang="en-US" baseline="0"/>
                      <a:t>;</a:t>
                    </a:r>
                    <a:br>
                      <a:rPr lang="en-US" baseline="0"/>
                    </a:br>
                    <a:fld id="{A242CC43-E59A-4662-B9A8-C82220827FC5}" type="VALUE">
                      <a:rPr lang="en-US" baseline="0"/>
                      <a:pPr/>
                      <a:t>[VALOR]</a:t>
                    </a:fld>
                    <a:r>
                      <a:rPr lang="en-US" baseline="0"/>
                      <a:t>;</a:t>
                    </a:r>
                    <a:br>
                      <a:rPr lang="en-US" baseline="0"/>
                    </a:br>
                    <a:r>
                      <a:rPr lang="en-US" baseline="0"/>
                      <a:t> </a:t>
                    </a:r>
                    <a:fld id="{F7CE677B-DD53-493C-9191-7375937FB487}" type="PERCENTAGE">
                      <a:rPr lang="en-US" baseline="0"/>
                      <a:pPr/>
                      <a:t>[PORCENTAJE]</a:t>
                    </a:fld>
                    <a:endParaRPr lang="en-US" baseline="0"/>
                  </a:p>
                </c:rich>
              </c:tx>
              <c:dLblPos val="bestFit"/>
              <c:showLegendKey val="0"/>
              <c:showVal val="1"/>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B-E009-4014-8F21-270299A17E05}"/>
                </c:ext>
              </c:extLst>
            </c:dLbl>
            <c:dLbl>
              <c:idx val="6"/>
              <c:layout>
                <c:manualLayout>
                  <c:x val="3.8371590862297737E-2"/>
                  <c:y val="-1.4633483395691803E-2"/>
                </c:manualLayout>
              </c:layout>
              <c:tx>
                <c:rich>
                  <a:bodyPr/>
                  <a:lstStyle/>
                  <a:p>
                    <a:fld id="{FC2B6BE6-AF1E-4B0B-A0E7-060137C6FA37}" type="CATEGORYNAME">
                      <a:rPr lang="en-US"/>
                      <a:pPr/>
                      <a:t>[NOMBRE DE CATEGORÍA]</a:t>
                    </a:fld>
                    <a:r>
                      <a:rPr lang="en-US" baseline="0"/>
                      <a:t>;</a:t>
                    </a:r>
                    <a:br>
                      <a:rPr lang="en-US" baseline="0"/>
                    </a:br>
                    <a:r>
                      <a:rPr lang="en-US" baseline="0"/>
                      <a:t> </a:t>
                    </a:r>
                    <a:fld id="{EB8A7D67-4231-48DB-9391-BD5EF102CBFB}" type="VALUE">
                      <a:rPr lang="en-US" baseline="0"/>
                      <a:pPr/>
                      <a:t>[VALOR]</a:t>
                    </a:fld>
                    <a:r>
                      <a:rPr lang="en-US" baseline="0"/>
                      <a:t>; </a:t>
                    </a:r>
                    <a:br>
                      <a:rPr lang="en-US" baseline="0"/>
                    </a:br>
                    <a:r>
                      <a:rPr lang="en-US" baseline="0"/>
                      <a:t>0,01%</a:t>
                    </a:r>
                  </a:p>
                </c:rich>
              </c:tx>
              <c:dLblPos val="bestFit"/>
              <c:showLegendKey val="0"/>
              <c:showVal val="1"/>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D-E009-4014-8F21-270299A17E05}"/>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'TABLA PLANO CARTERA TOTAL'!$AS$12:$AS$14</c:f>
              <c:strCache>
                <c:ptCount val="3"/>
                <c:pt idx="1">
                  <c:v>Kennedy</c:v>
                </c:pt>
                <c:pt idx="2">
                  <c:v>Fontibón</c:v>
                </c:pt>
              </c:strCache>
            </c:strRef>
          </c:cat>
          <c:val>
            <c:numRef>
              <c:f>'TABLA PLANO CARTERA TOTAL'!$AT$12:$AT$14</c:f>
              <c:numCache>
                <c:formatCode>#,##0</c:formatCode>
                <c:ptCount val="3"/>
                <c:pt idx="1">
                  <c:v>10631.080538718368</c:v>
                </c:pt>
                <c:pt idx="2">
                  <c:v>5730.281421428881</c:v>
                </c:pt>
              </c:numCache>
            </c:numRef>
          </c:val>
          <c:extLst>
            <c:ext xmlns:c16="http://schemas.microsoft.com/office/drawing/2014/chart" uri="{C3380CC4-5D6E-409C-BE32-E72D297353CC}">
              <c16:uniqueId val="{0000000E-E009-4014-8F21-270299A17E05}"/>
            </c:ext>
          </c:extLst>
        </c:ser>
        <c:ser>
          <c:idx val="1"/>
          <c:order val="1"/>
          <c:tx>
            <c:strRef>
              <c:f>'TABLA PLANO CARTERA TOTAL'!$AU$11</c:f>
              <c:strCache>
                <c:ptCount val="1"/>
                <c:pt idx="0">
                  <c:v>Part. Total Cartera (%)</c:v>
                </c:pt>
              </c:strCache>
            </c:strRef>
          </c:tx>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10-E009-4014-8F21-270299A17E05}"/>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12-E009-4014-8F21-270299A17E05}"/>
              </c:ext>
            </c:extLst>
          </c:dPt>
          <c:dPt>
            <c:idx val="2"/>
            <c:bubble3D val="0"/>
            <c:spPr>
              <a:solidFill>
                <a:schemeClr val="accent3"/>
              </a:solidFill>
              <a:ln w="25400">
                <a:solidFill>
                  <a:schemeClr val="lt1"/>
                </a:solidFill>
              </a:ln>
              <a:effectLst/>
              <a:sp3d contourW="25400">
                <a:contourClr>
                  <a:schemeClr val="lt1"/>
                </a:contourClr>
              </a:sp3d>
            </c:spPr>
            <c:extLst>
              <c:ext xmlns:c16="http://schemas.microsoft.com/office/drawing/2014/chart" uri="{C3380CC4-5D6E-409C-BE32-E72D297353CC}">
                <c16:uniqueId val="{00000014-E009-4014-8F21-270299A17E05}"/>
              </c:ext>
            </c:extLst>
          </c:dPt>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'TABLA PLANO CARTERA TOTAL'!$AS$12:$AS$14</c:f>
              <c:strCache>
                <c:ptCount val="3"/>
                <c:pt idx="1">
                  <c:v>Kennedy</c:v>
                </c:pt>
                <c:pt idx="2">
                  <c:v>Fontibón</c:v>
                </c:pt>
              </c:strCache>
            </c:strRef>
          </c:cat>
          <c:val>
            <c:numRef>
              <c:f>'TABLA PLANO CARTERA TOTAL'!$AU$12:$AU$14</c:f>
              <c:numCache>
                <c:formatCode>0.00%</c:formatCode>
                <c:ptCount val="3"/>
                <c:pt idx="1">
                  <c:v>0.64976745607201825</c:v>
                </c:pt>
                <c:pt idx="2">
                  <c:v>0.35023254392798175</c:v>
                </c:pt>
              </c:numCache>
            </c:numRef>
          </c:val>
          <c:extLst>
            <c:ext xmlns:c16="http://schemas.microsoft.com/office/drawing/2014/chart" uri="{C3380CC4-5D6E-409C-BE32-E72D297353CC}">
              <c16:uniqueId val="{00000015-E009-4014-8F21-270299A17E05}"/>
            </c:ext>
          </c:extLst>
        </c:ser>
        <c:dLbls>
          <c:dLblPos val="outEnd"/>
          <c:showLegendKey val="0"/>
          <c:showVal val="1"/>
          <c:showCatName val="0"/>
          <c:showSerName val="0"/>
          <c:showPercent val="0"/>
          <c:showBubbleSize val="0"/>
          <c:showLeaderLines val="1"/>
        </c:dLbls>
      </c:pie3DChart>
      <c:spPr>
        <a:noFill/>
        <a:ln>
          <a:noFill/>
        </a:ln>
        <a:effectLst/>
      </c:spPr>
    </c:plotArea>
    <c:legend>
      <c:legendPos val="b"/>
      <c:legendEntry>
        <c:idx val="0"/>
        <c:delete val="1"/>
      </c:legendEntry>
      <c:layout>
        <c:manualLayout>
          <c:xMode val="edge"/>
          <c:yMode val="edge"/>
          <c:x val="0.24426959324795483"/>
          <c:y val="0.92083183598350282"/>
          <c:w val="0.40558169337329236"/>
          <c:h val="5.804654579256392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accent1">
              <a:lumMod val="50000"/>
            </a:schemeClr>
          </a:solidFill>
        </a:defRPr>
      </a:pPr>
      <a:endParaRPr lang="es-CO"/>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
          <c:y val="0"/>
          <c:w val="1"/>
          <c:h val="1"/>
        </c:manualLayout>
      </c:layout>
      <c:pie3DChart>
        <c:varyColors val="1"/>
        <c:ser>
          <c:idx val="0"/>
          <c:order val="0"/>
          <c:tx>
            <c:strRef>
              <c:f>'TABLA PLANO CARTERA TOTAL'!$AT$10</c:f>
              <c:strCache>
                <c:ptCount val="1"/>
                <c:pt idx="0">
                  <c:v> Cartera
 ($)</c:v>
                </c:pt>
              </c:strCache>
            </c:strRef>
          </c:tx>
          <c:dPt>
            <c:idx val="0"/>
            <c:bubble3D val="0"/>
            <c:explosion val="6"/>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1-947F-4252-A8EF-C9674E921CEB}"/>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3-947F-4252-A8EF-C9674E921CEB}"/>
              </c:ext>
            </c:extLst>
          </c:dPt>
          <c:dPt>
            <c:idx val="2"/>
            <c:bubble3D val="0"/>
            <c:spPr>
              <a:solidFill>
                <a:schemeClr val="accent3"/>
              </a:solidFill>
              <a:ln w="25400">
                <a:solidFill>
                  <a:schemeClr val="lt1"/>
                </a:solidFill>
              </a:ln>
              <a:effectLst/>
              <a:sp3d contourW="25400">
                <a:contourClr>
                  <a:schemeClr val="lt1"/>
                </a:contourClr>
              </a:sp3d>
            </c:spPr>
            <c:extLst>
              <c:ext xmlns:c16="http://schemas.microsoft.com/office/drawing/2014/chart" uri="{C3380CC4-5D6E-409C-BE32-E72D297353CC}">
                <c16:uniqueId val="{00000005-947F-4252-A8EF-C9674E921CEB}"/>
              </c:ext>
            </c:extLst>
          </c:dPt>
          <c:dPt>
            <c:idx val="3"/>
            <c:bubble3D val="0"/>
            <c:spPr>
              <a:solidFill>
                <a:schemeClr val="accent4"/>
              </a:solidFill>
              <a:ln w="25400">
                <a:solidFill>
                  <a:schemeClr val="lt1"/>
                </a:solidFill>
              </a:ln>
              <a:effectLst/>
              <a:sp3d contourW="25400">
                <a:contourClr>
                  <a:schemeClr val="lt1"/>
                </a:contourClr>
              </a:sp3d>
            </c:spPr>
            <c:extLst>
              <c:ext xmlns:c16="http://schemas.microsoft.com/office/drawing/2014/chart" uri="{C3380CC4-5D6E-409C-BE32-E72D297353CC}">
                <c16:uniqueId val="{00000007-947F-4252-A8EF-C9674E921CEB}"/>
              </c:ext>
            </c:extLst>
          </c:dPt>
          <c:dPt>
            <c:idx val="4"/>
            <c:bubble3D val="0"/>
            <c:spPr>
              <a:solidFill>
                <a:schemeClr val="accent5"/>
              </a:solidFill>
              <a:ln w="25400">
                <a:solidFill>
                  <a:schemeClr val="lt1"/>
                </a:solidFill>
              </a:ln>
              <a:effectLst/>
              <a:sp3d contourW="25400">
                <a:contourClr>
                  <a:schemeClr val="lt1"/>
                </a:contourClr>
              </a:sp3d>
            </c:spPr>
            <c:extLst>
              <c:ext xmlns:c16="http://schemas.microsoft.com/office/drawing/2014/chart" uri="{C3380CC4-5D6E-409C-BE32-E72D297353CC}">
                <c16:uniqueId val="{00000009-947F-4252-A8EF-C9674E921CEB}"/>
              </c:ext>
            </c:extLst>
          </c:dPt>
          <c:dPt>
            <c:idx val="5"/>
            <c:bubble3D val="0"/>
            <c:spPr>
              <a:solidFill>
                <a:schemeClr val="accent6"/>
              </a:solidFill>
              <a:ln w="25400">
                <a:solidFill>
                  <a:schemeClr val="lt1"/>
                </a:solidFill>
              </a:ln>
              <a:effectLst/>
              <a:sp3d contourW="25400">
                <a:contourClr>
                  <a:schemeClr val="lt1"/>
                </a:contourClr>
              </a:sp3d>
            </c:spPr>
            <c:extLst>
              <c:ext xmlns:c16="http://schemas.microsoft.com/office/drawing/2014/chart" uri="{C3380CC4-5D6E-409C-BE32-E72D297353CC}">
                <c16:uniqueId val="{0000000B-947F-4252-A8EF-C9674E921CEB}"/>
              </c:ext>
            </c:extLst>
          </c:dPt>
          <c:dPt>
            <c:idx val="6"/>
            <c:bubble3D val="0"/>
            <c:spPr>
              <a:solidFill>
                <a:schemeClr val="accent1">
                  <a:lumMod val="60000"/>
                </a:schemeClr>
              </a:solidFill>
              <a:ln w="25400">
                <a:solidFill>
                  <a:schemeClr val="lt1"/>
                </a:solidFill>
              </a:ln>
              <a:effectLst/>
              <a:sp3d contourW="25400">
                <a:contourClr>
                  <a:schemeClr val="lt1"/>
                </a:contourClr>
              </a:sp3d>
            </c:spPr>
            <c:extLst>
              <c:ext xmlns:c16="http://schemas.microsoft.com/office/drawing/2014/chart" uri="{C3380CC4-5D6E-409C-BE32-E72D297353CC}">
                <c16:uniqueId val="{0000000D-947F-4252-A8EF-C9674E921CEB}"/>
              </c:ext>
            </c:extLst>
          </c:dPt>
          <c:dLbls>
            <c:dLbl>
              <c:idx val="0"/>
              <c:layout>
                <c:manualLayout>
                  <c:x val="-4.6406029902063606E-2"/>
                  <c:y val="-7.0371147479834001E-2"/>
                </c:manualLayout>
              </c:layout>
              <c:tx>
                <c:rich>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mn-ea"/>
                        <a:cs typeface="Calibri" panose="020F0502020204030204" pitchFamily="34" charset="0"/>
                      </a:defRPr>
                    </a:pPr>
                    <a:fld id="{0206ADDD-63C9-46F4-BBAE-6742450DF58E}" type="CATEGORYNAME">
                      <a:rPr lang="en-US"/>
                      <a:pPr>
                        <a:defRPr/>
                      </a:pPr>
                      <a:t>[NOMBRE DE CATEGORÍA]</a:t>
                    </a:fld>
                    <a:r>
                      <a:rPr lang="en-US"/>
                      <a:t> </a:t>
                    </a:r>
                    <a:fld id="{EE07C5BB-EC6E-4778-88A1-421AAE5662BD}" type="VALUE">
                      <a:rPr lang="en-US"/>
                      <a:pPr>
                        <a:defRPr/>
                      </a:pPr>
                      <a:t>[VALOR]</a:t>
                    </a:fld>
                    <a:r>
                      <a:rPr lang="en-US"/>
                      <a:t> </a:t>
                    </a:r>
                  </a:p>
                  <a:p>
                    <a:pPr>
                      <a:defRPr/>
                    </a:pPr>
                    <a:r>
                      <a:rPr lang="en-US"/>
                      <a:t>29 %</a:t>
                    </a:r>
                  </a:p>
                </c:rich>
              </c:tx>
              <c:numFmt formatCode="#,##0.00" sourceLinked="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mn-ea"/>
                      <a:cs typeface="Calibri" panose="020F0502020204030204" pitchFamily="34" charset="0"/>
                    </a:defRPr>
                  </a:pPr>
                  <a:endParaRPr lang="es-CO"/>
                </a:p>
              </c:txPr>
              <c:dLblPos val="bestFit"/>
              <c:showLegendKey val="0"/>
              <c:showVal val="1"/>
              <c:showCatName val="1"/>
              <c:showSerName val="0"/>
              <c:showPercent val="1"/>
              <c:showBubbleSize val="0"/>
              <c:separator> </c:separator>
              <c:extLst>
                <c:ext xmlns:c15="http://schemas.microsoft.com/office/drawing/2012/chart" uri="{CE6537A1-D6FC-4f65-9D91-7224C49458BB}">
                  <c15:layout>
                    <c:manualLayout>
                      <c:w val="0.13932447883950472"/>
                      <c:h val="0.14457388615487651"/>
                    </c:manualLayout>
                  </c15:layout>
                  <c15:dlblFieldTable/>
                  <c15:showDataLabelsRange val="0"/>
                </c:ext>
                <c:ext xmlns:c16="http://schemas.microsoft.com/office/drawing/2014/chart" uri="{C3380CC4-5D6E-409C-BE32-E72D297353CC}">
                  <c16:uniqueId val="{00000001-947F-4252-A8EF-C9674E921CEB}"/>
                </c:ext>
              </c:extLst>
            </c:dLbl>
            <c:dLbl>
              <c:idx val="1"/>
              <c:layout>
                <c:manualLayout>
                  <c:x val="1.1474858904391271E-2"/>
                  <c:y val="0.20011699029743513"/>
                </c:manualLayout>
              </c:layout>
              <c:tx>
                <c:rich>
                  <a:bodyPr/>
                  <a:lstStyle/>
                  <a:p>
                    <a:fld id="{0C518BE0-4D58-4B30-AA26-FA5FF89694B1}" type="CATEGORYNAME">
                      <a:rPr lang="en-US"/>
                      <a:pPr/>
                      <a:t>[NOMBRE DE CATEGORÍA]</a:t>
                    </a:fld>
                    <a:r>
                      <a:rPr lang="en-US" baseline="0"/>
                      <a:t>;</a:t>
                    </a:r>
                    <a:br>
                      <a:rPr lang="en-US" baseline="0"/>
                    </a:br>
                    <a:r>
                      <a:rPr lang="en-US" baseline="0"/>
                      <a:t> </a:t>
                    </a:r>
                    <a:fld id="{2B52C7BD-B504-4122-A9EE-56B295765692}" type="VALUE">
                      <a:rPr lang="en-US" baseline="0"/>
                      <a:pPr/>
                      <a:t>[VALOR]</a:t>
                    </a:fld>
                    <a:r>
                      <a:rPr lang="en-US" baseline="0"/>
                      <a:t>; </a:t>
                    </a:r>
                    <a:br>
                      <a:rPr lang="en-US" baseline="0"/>
                    </a:br>
                    <a:fld id="{C29B83C0-A4B3-4C26-8EC7-180F3144DE32}" type="PERCENTAGE">
                      <a:rPr lang="en-US" baseline="0"/>
                      <a:pPr/>
                      <a:t>[PORCENTAJE]</a:t>
                    </a:fld>
                    <a:endParaRPr lang="en-US" baseline="0"/>
                  </a:p>
                </c:rich>
              </c:tx>
              <c:dLblPos val="bestFit"/>
              <c:showLegendKey val="0"/>
              <c:showVal val="1"/>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3-947F-4252-A8EF-C9674E921CEB}"/>
                </c:ext>
              </c:extLst>
            </c:dLbl>
            <c:dLbl>
              <c:idx val="2"/>
              <c:layout>
                <c:manualLayout>
                  <c:x val="-3.609012602847135E-2"/>
                  <c:y val="5.0459232767954684E-3"/>
                </c:manualLayout>
              </c:layout>
              <c:tx>
                <c:rich>
                  <a:bodyPr/>
                  <a:lstStyle/>
                  <a:p>
                    <a:fld id="{994393EC-F997-4B09-AD1F-E4E68DECC3D8}" type="CATEGORYNAME">
                      <a:rPr lang="en-US"/>
                      <a:pPr/>
                      <a:t>[NOMBRE DE CATEGORÍA]</a:t>
                    </a:fld>
                    <a:r>
                      <a:rPr lang="en-US" baseline="0"/>
                      <a:t>; </a:t>
                    </a:r>
                    <a:br>
                      <a:rPr lang="en-US" baseline="0"/>
                    </a:br>
                    <a:fld id="{8D9B7787-BB33-43D5-AE72-50A14071E052}" type="VALUE">
                      <a:rPr lang="en-US" baseline="0"/>
                      <a:pPr/>
                      <a:t>[VALOR]</a:t>
                    </a:fld>
                    <a:r>
                      <a:rPr lang="en-US" baseline="0"/>
                      <a:t>; </a:t>
                    </a:r>
                    <a:br>
                      <a:rPr lang="en-US" baseline="0"/>
                    </a:br>
                    <a:fld id="{E6A16076-B1BF-441B-A1ED-AFED89E1AB3D}" type="PERCENTAGE">
                      <a:rPr lang="en-US" baseline="0"/>
                      <a:pPr/>
                      <a:t>[PORCENTAJE]</a:t>
                    </a:fld>
                    <a:endParaRPr lang="en-US" baseline="0"/>
                  </a:p>
                </c:rich>
              </c:tx>
              <c:dLblPos val="bestFit"/>
              <c:showLegendKey val="0"/>
              <c:showVal val="1"/>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5-947F-4252-A8EF-C9674E921CEB}"/>
                </c:ext>
              </c:extLst>
            </c:dLbl>
            <c:dLbl>
              <c:idx val="3"/>
              <c:layout>
                <c:manualLayout>
                  <c:x val="4.0588527253278481E-3"/>
                  <c:y val="-0.11804763089630399"/>
                </c:manualLayout>
              </c:layout>
              <c:tx>
                <c:rich>
                  <a:bodyPr/>
                  <a:lstStyle/>
                  <a:p>
                    <a:fld id="{C9260B86-64CA-4466-BD5C-29A87666B605}" type="CATEGORYNAME">
                      <a:rPr lang="en-US"/>
                      <a:pPr/>
                      <a:t>[NOMBRE DE CATEGORÍA]</a:t>
                    </a:fld>
                    <a:r>
                      <a:rPr lang="en-US" baseline="0"/>
                      <a:t>;</a:t>
                    </a:r>
                    <a:br>
                      <a:rPr lang="en-US" baseline="0"/>
                    </a:br>
                    <a:r>
                      <a:rPr lang="en-US" baseline="0"/>
                      <a:t> </a:t>
                    </a:r>
                    <a:fld id="{540EF9FC-9BDA-487A-8038-950599C87D11}" type="VALUE">
                      <a:rPr lang="en-US" baseline="0"/>
                      <a:pPr/>
                      <a:t>[VALOR]</a:t>
                    </a:fld>
                    <a:r>
                      <a:rPr lang="en-US" baseline="0"/>
                      <a:t>; </a:t>
                    </a:r>
                    <a:br>
                      <a:rPr lang="en-US" baseline="0"/>
                    </a:br>
                    <a:fld id="{7EC9AE0C-3B52-4AB7-9921-B61B0784940D}" type="PERCENTAGE">
                      <a:rPr lang="en-US" baseline="0"/>
                      <a:pPr/>
                      <a:t>[PORCENTAJE]</a:t>
                    </a:fld>
                    <a:endParaRPr lang="en-US" baseline="0"/>
                  </a:p>
                </c:rich>
              </c:tx>
              <c:dLblPos val="bestFit"/>
              <c:showLegendKey val="0"/>
              <c:showVal val="1"/>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7-947F-4252-A8EF-C9674E921CEB}"/>
                </c:ext>
              </c:extLst>
            </c:dLbl>
            <c:dLbl>
              <c:idx val="4"/>
              <c:layout>
                <c:manualLayout>
                  <c:x val="2.6115693816801504E-3"/>
                  <c:y val="-5.7516620913815965E-2"/>
                </c:manualLayout>
              </c:layout>
              <c:tx>
                <c:rich>
                  <a:bodyPr/>
                  <a:lstStyle/>
                  <a:p>
                    <a:fld id="{23419E90-8C99-457E-A42E-E1AF6F194394}" type="CATEGORYNAME">
                      <a:rPr lang="en-US"/>
                      <a:pPr/>
                      <a:t>[NOMBRE DE CATEGORÍA]</a:t>
                    </a:fld>
                    <a:r>
                      <a:rPr lang="en-US" baseline="0"/>
                      <a:t>; </a:t>
                    </a:r>
                    <a:br>
                      <a:rPr lang="en-US" baseline="0"/>
                    </a:br>
                    <a:fld id="{8FC70306-A9DF-471B-82DE-6450CE5CC1EA}" type="VALUE">
                      <a:rPr lang="en-US" baseline="0"/>
                      <a:pPr/>
                      <a:t>[VALOR]</a:t>
                    </a:fld>
                    <a:r>
                      <a:rPr lang="en-US" baseline="0"/>
                      <a:t>; </a:t>
                    </a:r>
                    <a:br>
                      <a:rPr lang="en-US" baseline="0"/>
                    </a:br>
                    <a:fld id="{E3C88DFF-F22A-46B9-BEF1-91A8806B5348}" type="PERCENTAGE">
                      <a:rPr lang="en-US" baseline="0"/>
                      <a:pPr/>
                      <a:t>[PORCENTAJE]</a:t>
                    </a:fld>
                    <a:endParaRPr lang="en-US" baseline="0"/>
                  </a:p>
                </c:rich>
              </c:tx>
              <c:dLblPos val="bestFit"/>
              <c:showLegendKey val="0"/>
              <c:showVal val="1"/>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9-947F-4252-A8EF-C9674E921CEB}"/>
                </c:ext>
              </c:extLst>
            </c:dLbl>
            <c:dLbl>
              <c:idx val="5"/>
              <c:layout>
                <c:manualLayout>
                  <c:x val="-1.5258402096606286E-2"/>
                  <c:y val="-1.8668102615734612E-2"/>
                </c:manualLayout>
              </c:layout>
              <c:tx>
                <c:rich>
                  <a:bodyPr/>
                  <a:lstStyle/>
                  <a:p>
                    <a:fld id="{9B35D073-8F7A-44D1-A3F9-E92F2EF82429}" type="CATEGORYNAME">
                      <a:rPr lang="en-US"/>
                      <a:pPr/>
                      <a:t>[NOMBRE DE CATEGORÍA]</a:t>
                    </a:fld>
                    <a:r>
                      <a:rPr lang="en-US" baseline="0"/>
                      <a:t>;</a:t>
                    </a:r>
                    <a:br>
                      <a:rPr lang="en-US" baseline="0"/>
                    </a:br>
                    <a:fld id="{A242CC43-E59A-4662-B9A8-C82220827FC5}" type="VALUE">
                      <a:rPr lang="en-US" baseline="0"/>
                      <a:pPr/>
                      <a:t>[VALOR]</a:t>
                    </a:fld>
                    <a:r>
                      <a:rPr lang="en-US" baseline="0"/>
                      <a:t>;</a:t>
                    </a:r>
                    <a:br>
                      <a:rPr lang="en-US" baseline="0"/>
                    </a:br>
                    <a:r>
                      <a:rPr lang="en-US" baseline="0"/>
                      <a:t> </a:t>
                    </a:r>
                    <a:fld id="{F7CE677B-DD53-493C-9191-7375937FB487}" type="PERCENTAGE">
                      <a:rPr lang="en-US" baseline="0"/>
                      <a:pPr/>
                      <a:t>[PORCENTAJE]</a:t>
                    </a:fld>
                    <a:endParaRPr lang="en-US" baseline="0"/>
                  </a:p>
                </c:rich>
              </c:tx>
              <c:dLblPos val="bestFit"/>
              <c:showLegendKey val="0"/>
              <c:showVal val="1"/>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B-947F-4252-A8EF-C9674E921CEB}"/>
                </c:ext>
              </c:extLst>
            </c:dLbl>
            <c:dLbl>
              <c:idx val="6"/>
              <c:layout>
                <c:manualLayout>
                  <c:x val="3.8371590862297737E-2"/>
                  <c:y val="-1.4633483395691803E-2"/>
                </c:manualLayout>
              </c:layout>
              <c:tx>
                <c:rich>
                  <a:bodyPr/>
                  <a:lstStyle/>
                  <a:p>
                    <a:fld id="{FC2B6BE6-AF1E-4B0B-A0E7-060137C6FA37}" type="CATEGORYNAME">
                      <a:rPr lang="en-US"/>
                      <a:pPr/>
                      <a:t>[NOMBRE DE CATEGORÍA]</a:t>
                    </a:fld>
                    <a:r>
                      <a:rPr lang="en-US" baseline="0"/>
                      <a:t>;</a:t>
                    </a:r>
                    <a:br>
                      <a:rPr lang="en-US" baseline="0"/>
                    </a:br>
                    <a:r>
                      <a:rPr lang="en-US" baseline="0"/>
                      <a:t> </a:t>
                    </a:r>
                    <a:fld id="{EB8A7D67-4231-48DB-9391-BD5EF102CBFB}" type="VALUE">
                      <a:rPr lang="en-US" baseline="0"/>
                      <a:pPr/>
                      <a:t>[VALOR]</a:t>
                    </a:fld>
                    <a:r>
                      <a:rPr lang="en-US" baseline="0"/>
                      <a:t>; </a:t>
                    </a:r>
                    <a:br>
                      <a:rPr lang="en-US" baseline="0"/>
                    </a:br>
                    <a:r>
                      <a:rPr lang="en-US" baseline="0"/>
                      <a:t>0,01%</a:t>
                    </a:r>
                  </a:p>
                </c:rich>
              </c:tx>
              <c:dLblPos val="bestFit"/>
              <c:showLegendKey val="0"/>
              <c:showVal val="1"/>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D-947F-4252-A8EF-C9674E921CEB}"/>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mn-ea"/>
                    <a:cs typeface="Calibri" panose="020F0502020204030204" pitchFamily="34" charset="0"/>
                  </a:defRPr>
                </a:pPr>
                <a:endParaRPr lang="es-CO"/>
              </a:p>
            </c:txPr>
            <c:dLblPos val="outEnd"/>
            <c:showLegendKey val="0"/>
            <c:showVal val="1"/>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'TABLA PLANO CARTERA TOTAL'!$AS$11:$AS$12</c:f>
              <c:strCache>
                <c:ptCount val="2"/>
                <c:pt idx="0">
                  <c:v>Engativá</c:v>
                </c:pt>
                <c:pt idx="1">
                  <c:v>Barrios Unidos</c:v>
                </c:pt>
              </c:strCache>
            </c:strRef>
          </c:cat>
          <c:val>
            <c:numRef>
              <c:f>'TABLA PLANO CARTERA TOTAL'!$AT$11:$AT$12</c:f>
              <c:numCache>
                <c:formatCode>#,##0</c:formatCode>
                <c:ptCount val="2"/>
                <c:pt idx="0">
                  <c:v>7611.7577239502289</c:v>
                </c:pt>
                <c:pt idx="1">
                  <c:v>18684.564858264883</c:v>
                </c:pt>
              </c:numCache>
            </c:numRef>
          </c:val>
          <c:extLst>
            <c:ext xmlns:c16="http://schemas.microsoft.com/office/drawing/2014/chart" uri="{C3380CC4-5D6E-409C-BE32-E72D297353CC}">
              <c16:uniqueId val="{0000000E-947F-4252-A8EF-C9674E921CEB}"/>
            </c:ext>
          </c:extLst>
        </c:ser>
        <c:ser>
          <c:idx val="1"/>
          <c:order val="1"/>
          <c:tx>
            <c:strRef>
              <c:f>'TABLA PLANO CARTERA TOTAL'!$AU$10</c:f>
              <c:strCache>
                <c:ptCount val="1"/>
                <c:pt idx="0">
                  <c:v>Part. Total Cartera (%)</c:v>
                </c:pt>
              </c:strCache>
            </c:strRef>
          </c:tx>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10-947F-4252-A8EF-C9674E921CEB}"/>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12-947F-4252-A8EF-C9674E921CEB}"/>
              </c:ext>
            </c:extLst>
          </c:dPt>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mn-ea"/>
                    <a:cs typeface="Calibri" panose="020F0502020204030204" pitchFamily="34" charset="0"/>
                  </a:defRPr>
                </a:pPr>
                <a:endParaRPr lang="es-CO"/>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'TABLA PLANO CARTERA TOTAL'!$AS$11:$AS$12</c:f>
              <c:strCache>
                <c:ptCount val="2"/>
                <c:pt idx="0">
                  <c:v>Engativá</c:v>
                </c:pt>
                <c:pt idx="1">
                  <c:v>Barrios Unidos</c:v>
                </c:pt>
              </c:strCache>
            </c:strRef>
          </c:cat>
          <c:val>
            <c:numRef>
              <c:f>'TABLA PLANO CARTERA TOTAL'!$AU$11:$AU$12</c:f>
              <c:numCache>
                <c:formatCode>0.00%</c:formatCode>
                <c:ptCount val="2"/>
                <c:pt idx="0">
                  <c:v>0.2894609198739545</c:v>
                </c:pt>
                <c:pt idx="1">
                  <c:v>0.7105390801260455</c:v>
                </c:pt>
              </c:numCache>
            </c:numRef>
          </c:val>
          <c:extLst>
            <c:ext xmlns:c16="http://schemas.microsoft.com/office/drawing/2014/chart" uri="{C3380CC4-5D6E-409C-BE32-E72D297353CC}">
              <c16:uniqueId val="{00000013-947F-4252-A8EF-C9674E921CEB}"/>
            </c:ext>
          </c:extLst>
        </c:ser>
        <c:dLbls>
          <c:dLblPos val="outEnd"/>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mn-ea"/>
              <a:cs typeface="Calibri" panose="020F050202020403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accent1">
              <a:lumMod val="50000"/>
            </a:schemeClr>
          </a:solidFill>
          <a:latin typeface="Calibri" panose="020F0502020204030204" pitchFamily="34" charset="0"/>
          <a:cs typeface="Calibri" panose="020F0502020204030204" pitchFamily="34" charset="0"/>
        </a:defRPr>
      </a:pPr>
      <a:endParaRPr lang="es-CO"/>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s-CO" sz="1800" b="0" i="0" u="none" strike="noStrike" cap="none" baseline="0">
                <a:effectLst/>
              </a:rPr>
              <a:t>TOTAL DE TONELADAS: 663.016,43</a:t>
            </a:r>
            <a:r>
              <a:rPr lang="es-CO" sz="1800" b="0" i="0" u="none" strike="noStrike" cap="none" baseline="0"/>
              <a:t> </a:t>
            </a:r>
            <a:endParaRPr lang="es-ES" sz="1800" b="1">
              <a:latin typeface="+mn-lt"/>
            </a:endParaRPr>
          </a:p>
        </c:rich>
      </c:tx>
      <c:layout>
        <c:manualLayout>
          <c:xMode val="edge"/>
          <c:yMode val="edge"/>
          <c:x val="0.53958126208033186"/>
          <c:y val="0.14019515411657255"/>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'ORDINARIOS (2)'!$E$136:$I$136</c:f>
              <c:strCache>
                <c:ptCount val="5"/>
                <c:pt idx="0">
                  <c:v>PROMOAMBIENTAL SAS</c:v>
                </c:pt>
                <c:pt idx="1">
                  <c:v>LIME S.A. E.S.P.</c:v>
                </c:pt>
                <c:pt idx="2">
                  <c:v>CIUDAD LIMPIA</c:v>
                </c:pt>
                <c:pt idx="3">
                  <c:v>BOGOTÁ LIMPIA</c:v>
                </c:pt>
                <c:pt idx="4">
                  <c:v>ÁREA LIMPIA</c:v>
                </c:pt>
              </c:strCache>
            </c:strRef>
          </c:cat>
          <c:val>
            <c:numRef>
              <c:f>'ORDINARIOS (2)'!$E$152:$I$152</c:f>
              <c:numCache>
                <c:formatCode>#,##0.00</c:formatCode>
                <c:ptCount val="5"/>
                <c:pt idx="0">
                  <c:v>140661.07999999996</c:v>
                </c:pt>
                <c:pt idx="1">
                  <c:v>210022.92999999991</c:v>
                </c:pt>
                <c:pt idx="2">
                  <c:v>130540.51996312995</c:v>
                </c:pt>
                <c:pt idx="3">
                  <c:v>89319.099999999991</c:v>
                </c:pt>
                <c:pt idx="4">
                  <c:v>92472.800000000017</c:v>
                </c:pt>
              </c:numCache>
            </c:numRef>
          </c:val>
          <c:extLst>
            <c:ext xmlns:c16="http://schemas.microsoft.com/office/drawing/2014/chart" uri="{C3380CC4-5D6E-409C-BE32-E72D297353CC}">
              <c16:uniqueId val="{00000000-25C3-4009-93AB-1289D517C3CB}"/>
            </c:ext>
          </c:extLst>
        </c:ser>
        <c:dLbls>
          <c:dLblPos val="outEnd"/>
          <c:showLegendKey val="0"/>
          <c:showVal val="1"/>
          <c:showCatName val="0"/>
          <c:showSerName val="0"/>
          <c:showPercent val="0"/>
          <c:showBubbleSize val="0"/>
        </c:dLbls>
        <c:gapWidth val="164"/>
        <c:overlap val="-35"/>
        <c:axId val="346253312"/>
        <c:axId val="348202688"/>
      </c:barChart>
      <c:catAx>
        <c:axId val="34625331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50000"/>
                    <a:lumOff val="50000"/>
                  </a:schemeClr>
                </a:solidFill>
                <a:latin typeface="+mn-lt"/>
                <a:ea typeface="+mn-ea"/>
                <a:cs typeface="+mn-cs"/>
              </a:defRPr>
            </a:pPr>
            <a:endParaRPr lang="es-CO"/>
          </a:p>
        </c:txPr>
        <c:crossAx val="348202688"/>
        <c:crosses val="autoZero"/>
        <c:auto val="1"/>
        <c:lblAlgn val="ctr"/>
        <c:lblOffset val="100"/>
        <c:noMultiLvlLbl val="0"/>
      </c:catAx>
      <c:valAx>
        <c:axId val="348202688"/>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50000"/>
                    <a:lumOff val="50000"/>
                  </a:schemeClr>
                </a:solidFill>
                <a:latin typeface="+mn-lt"/>
                <a:ea typeface="+mn-ea"/>
                <a:cs typeface="+mn-cs"/>
              </a:defRPr>
            </a:pPr>
            <a:endParaRPr lang="es-CO"/>
          </a:p>
        </c:txPr>
        <c:crossAx val="346253312"/>
        <c:crosses val="autoZero"/>
        <c:crossBetween val="between"/>
      </c:valAx>
      <c:spPr>
        <a:noFill/>
        <a:ln>
          <a:noFill/>
        </a:ln>
        <a:effectLst/>
      </c:spPr>
    </c:plotArea>
    <c:plotVisOnly val="1"/>
    <c:dispBlanksAs val="gap"/>
    <c:showDLblsOverMax val="0"/>
  </c:chart>
  <c:spPr>
    <a:noFill/>
    <a:ln>
      <a:noFill/>
    </a:ln>
    <a:effectLst/>
  </c:spPr>
  <c:txPr>
    <a:bodyPr/>
    <a:lstStyle/>
    <a:p>
      <a:pPr>
        <a:defRPr sz="1100"/>
      </a:pPr>
      <a:endParaRPr lang="es-CO"/>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
          <c:y val="2.8763910811294033E-4"/>
          <c:w val="1"/>
          <c:h val="0.99317752143413174"/>
        </c:manualLayout>
      </c:layout>
      <c:pie3DChart>
        <c:varyColors val="1"/>
        <c:ser>
          <c:idx val="0"/>
          <c:order val="0"/>
          <c:tx>
            <c:strRef>
              <c:f>'TABLA PLANO CARTERA TOTAL'!$AT$9</c:f>
              <c:strCache>
                <c:ptCount val="1"/>
                <c:pt idx="0">
                  <c:v> Cartera
 ($)</c:v>
                </c:pt>
              </c:strCache>
            </c:strRef>
          </c:tx>
          <c:spPr>
            <a:scene3d>
              <a:camera prst="orthographicFront"/>
              <a:lightRig rig="threePt" dir="t"/>
            </a:scene3d>
            <a:sp3d>
              <a:bevelT/>
            </a:sp3d>
          </c:spPr>
          <c:explosion val="14"/>
          <c:dPt>
            <c:idx val="0"/>
            <c:bubble3D val="0"/>
            <c:spPr>
              <a:solidFill>
                <a:schemeClr val="accent1"/>
              </a:solidFill>
              <a:ln>
                <a:noFill/>
              </a:ln>
              <a:effectLst/>
              <a:scene3d>
                <a:camera prst="orthographicFront"/>
                <a:lightRig rig="threePt" dir="t"/>
              </a:scene3d>
              <a:sp3d>
                <a:bevelT/>
              </a:sp3d>
            </c:spPr>
            <c:extLst>
              <c:ext xmlns:c16="http://schemas.microsoft.com/office/drawing/2014/chart" uri="{C3380CC4-5D6E-409C-BE32-E72D297353CC}">
                <c16:uniqueId val="{00000001-57C0-41FC-B8D8-FB986033AD31}"/>
              </c:ext>
            </c:extLst>
          </c:dPt>
          <c:dPt>
            <c:idx val="1"/>
            <c:bubble3D val="0"/>
            <c:spPr>
              <a:solidFill>
                <a:schemeClr val="accent2"/>
              </a:solidFill>
              <a:ln>
                <a:noFill/>
              </a:ln>
              <a:effectLst/>
              <a:scene3d>
                <a:camera prst="orthographicFront"/>
                <a:lightRig rig="threePt" dir="t"/>
              </a:scene3d>
              <a:sp3d>
                <a:bevelT/>
              </a:sp3d>
            </c:spPr>
            <c:extLst>
              <c:ext xmlns:c16="http://schemas.microsoft.com/office/drawing/2014/chart" uri="{C3380CC4-5D6E-409C-BE32-E72D297353CC}">
                <c16:uniqueId val="{00000003-57C0-41FC-B8D8-FB986033AD31}"/>
              </c:ext>
            </c:extLst>
          </c:dPt>
          <c:dPt>
            <c:idx val="2"/>
            <c:bubble3D val="0"/>
            <c:spPr>
              <a:solidFill>
                <a:schemeClr val="accent3"/>
              </a:solidFill>
              <a:ln>
                <a:noFill/>
              </a:ln>
              <a:effectLst/>
              <a:scene3d>
                <a:camera prst="orthographicFront"/>
                <a:lightRig rig="threePt" dir="t"/>
              </a:scene3d>
              <a:sp3d>
                <a:bevelT/>
              </a:sp3d>
            </c:spPr>
            <c:extLst>
              <c:ext xmlns:c16="http://schemas.microsoft.com/office/drawing/2014/chart" uri="{C3380CC4-5D6E-409C-BE32-E72D297353CC}">
                <c16:uniqueId val="{00000005-57C0-41FC-B8D8-FB986033AD31}"/>
              </c:ext>
            </c:extLst>
          </c:dPt>
          <c:dPt>
            <c:idx val="3"/>
            <c:bubble3D val="0"/>
            <c:spPr>
              <a:solidFill>
                <a:schemeClr val="accent4"/>
              </a:solidFill>
              <a:ln>
                <a:noFill/>
              </a:ln>
              <a:effectLst/>
              <a:scene3d>
                <a:camera prst="orthographicFront"/>
                <a:lightRig rig="threePt" dir="t"/>
              </a:scene3d>
              <a:sp3d>
                <a:bevelT/>
              </a:sp3d>
            </c:spPr>
            <c:extLst>
              <c:ext xmlns:c16="http://schemas.microsoft.com/office/drawing/2014/chart" uri="{C3380CC4-5D6E-409C-BE32-E72D297353CC}">
                <c16:uniqueId val="{00000007-57C0-41FC-B8D8-FB986033AD31}"/>
              </c:ext>
            </c:extLst>
          </c:dPt>
          <c:dPt>
            <c:idx val="4"/>
            <c:bubble3D val="0"/>
            <c:spPr>
              <a:solidFill>
                <a:schemeClr val="accent5"/>
              </a:solidFill>
              <a:ln>
                <a:noFill/>
              </a:ln>
              <a:effectLst/>
              <a:scene3d>
                <a:camera prst="orthographicFront"/>
                <a:lightRig rig="threePt" dir="t"/>
              </a:scene3d>
              <a:sp3d>
                <a:bevelT/>
              </a:sp3d>
            </c:spPr>
            <c:extLst>
              <c:ext xmlns:c16="http://schemas.microsoft.com/office/drawing/2014/chart" uri="{C3380CC4-5D6E-409C-BE32-E72D297353CC}">
                <c16:uniqueId val="{00000009-57C0-41FC-B8D8-FB986033AD31}"/>
              </c:ext>
            </c:extLst>
          </c:dPt>
          <c:dPt>
            <c:idx val="5"/>
            <c:bubble3D val="0"/>
            <c:spPr>
              <a:solidFill>
                <a:schemeClr val="accent6"/>
              </a:solidFill>
              <a:ln>
                <a:noFill/>
              </a:ln>
              <a:effectLst/>
              <a:scene3d>
                <a:camera prst="orthographicFront"/>
                <a:lightRig rig="threePt" dir="t"/>
              </a:scene3d>
              <a:sp3d>
                <a:bevelT/>
              </a:sp3d>
            </c:spPr>
            <c:extLst>
              <c:ext xmlns:c16="http://schemas.microsoft.com/office/drawing/2014/chart" uri="{C3380CC4-5D6E-409C-BE32-E72D297353CC}">
                <c16:uniqueId val="{0000000B-57C0-41FC-B8D8-FB986033AD31}"/>
              </c:ext>
            </c:extLst>
          </c:dPt>
          <c:dPt>
            <c:idx val="6"/>
            <c:bubble3D val="0"/>
            <c:spPr>
              <a:solidFill>
                <a:schemeClr val="accent1">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D-57C0-41FC-B8D8-FB986033AD31}"/>
              </c:ext>
            </c:extLst>
          </c:dPt>
          <c:dLbls>
            <c:dLbl>
              <c:idx val="0"/>
              <c:layout>
                <c:manualLayout>
                  <c:x val="0.42816084323764786"/>
                  <c:y val="-0.67963898461851158"/>
                </c:manualLayout>
              </c:layout>
              <c:tx>
                <c:rich>
                  <a:bodyPr/>
                  <a:lstStyle/>
                  <a:p>
                    <a:fld id="{EC4D186A-5131-417C-A433-9AF77EA2E5F6}" type="CATEGORYNAME">
                      <a:rPr lang="en-US"/>
                      <a:pPr/>
                      <a:t>[NOMBRE DE CATEGORÍA]</a:t>
                    </a:fld>
                    <a:br>
                      <a:rPr lang="en-US" baseline="0"/>
                    </a:br>
                    <a:r>
                      <a:rPr lang="en-US" baseline="0"/>
                      <a:t> </a:t>
                    </a:r>
                    <a:fld id="{2957E979-8B61-4CB6-A205-ACFEF5AED26B}" type="VALUE">
                      <a:rPr lang="en-US" baseline="0"/>
                      <a:pPr/>
                      <a:t>[VALOR]</a:t>
                    </a:fld>
                    <a:r>
                      <a:rPr lang="en-US" baseline="0"/>
                      <a:t> </a:t>
                    </a:r>
                    <a:br>
                      <a:rPr lang="en-US" baseline="0"/>
                    </a:br>
                    <a:fld id="{05E54C41-8FB4-48D4-AF20-18658508CADF}" type="PERCENTAGE">
                      <a:rPr lang="en-US" baseline="0"/>
                      <a:pPr/>
                      <a:t>[PORCENTAJE]</a:t>
                    </a:fld>
                    <a:endParaRPr lang="en-US" baseline="0"/>
                  </a:p>
                </c:rich>
              </c:tx>
              <c:dLblPos val="bestFit"/>
              <c:showLegendKey val="0"/>
              <c:showVal val="1"/>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1-57C0-41FC-B8D8-FB986033AD31}"/>
                </c:ext>
              </c:extLst>
            </c:dLbl>
            <c:dLbl>
              <c:idx val="1"/>
              <c:layout>
                <c:manualLayout>
                  <c:x val="5.4998132946879309E-2"/>
                  <c:y val="-3.1820409358213897E-2"/>
                </c:manualLayout>
              </c:layout>
              <c:tx>
                <c:rich>
                  <a:bodyPr/>
                  <a:lstStyle/>
                  <a:p>
                    <a:fld id="{0C518BE0-4D58-4B30-AA26-FA5FF89694B1}" type="CATEGORYNAME">
                      <a:rPr lang="en-US"/>
                      <a:pPr/>
                      <a:t>[NOMBRE DE CATEGORÍA]</a:t>
                    </a:fld>
                    <a:r>
                      <a:rPr lang="en-US" baseline="0"/>
                      <a:t>;</a:t>
                    </a:r>
                    <a:br>
                      <a:rPr lang="en-US" baseline="0"/>
                    </a:br>
                    <a:r>
                      <a:rPr lang="en-US" baseline="0"/>
                      <a:t> </a:t>
                    </a:r>
                    <a:fld id="{2B52C7BD-B504-4122-A9EE-56B295765692}" type="VALUE">
                      <a:rPr lang="en-US" baseline="0"/>
                      <a:pPr/>
                      <a:t>[VALOR]</a:t>
                    </a:fld>
                    <a:r>
                      <a:rPr lang="en-US" baseline="0"/>
                      <a:t>; </a:t>
                    </a:r>
                    <a:br>
                      <a:rPr lang="en-US" baseline="0"/>
                    </a:br>
                    <a:fld id="{C29B83C0-A4B3-4C26-8EC7-180F3144DE32}"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57C0-41FC-B8D8-FB986033AD31}"/>
                </c:ext>
              </c:extLst>
            </c:dLbl>
            <c:dLbl>
              <c:idx val="2"/>
              <c:layout>
                <c:manualLayout>
                  <c:x val="-3.609012602847135E-2"/>
                  <c:y val="5.0459232767954684E-3"/>
                </c:manualLayout>
              </c:layout>
              <c:tx>
                <c:rich>
                  <a:bodyPr/>
                  <a:lstStyle/>
                  <a:p>
                    <a:fld id="{994393EC-F997-4B09-AD1F-E4E68DECC3D8}" type="CATEGORYNAME">
                      <a:rPr lang="en-US"/>
                      <a:pPr/>
                      <a:t>[NOMBRE DE CATEGORÍA]</a:t>
                    </a:fld>
                    <a:r>
                      <a:rPr lang="en-US" baseline="0"/>
                      <a:t>; </a:t>
                    </a:r>
                    <a:br>
                      <a:rPr lang="en-US" baseline="0"/>
                    </a:br>
                    <a:fld id="{8D9B7787-BB33-43D5-AE72-50A14071E052}" type="VALUE">
                      <a:rPr lang="en-US" baseline="0"/>
                      <a:pPr/>
                      <a:t>[VALOR]</a:t>
                    </a:fld>
                    <a:r>
                      <a:rPr lang="en-US" baseline="0"/>
                      <a:t>; </a:t>
                    </a:r>
                    <a:br>
                      <a:rPr lang="en-US" baseline="0"/>
                    </a:br>
                    <a:fld id="{E6A16076-B1BF-441B-A1ED-AFED89E1AB3D}"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57C0-41FC-B8D8-FB986033AD31}"/>
                </c:ext>
              </c:extLst>
            </c:dLbl>
            <c:dLbl>
              <c:idx val="3"/>
              <c:layout>
                <c:manualLayout>
                  <c:x val="4.0588527253278481E-3"/>
                  <c:y val="-0.11804763089630399"/>
                </c:manualLayout>
              </c:layout>
              <c:tx>
                <c:rich>
                  <a:bodyPr/>
                  <a:lstStyle/>
                  <a:p>
                    <a:fld id="{C9260B86-64CA-4466-BD5C-29A87666B605}" type="CATEGORYNAME">
                      <a:rPr lang="en-US"/>
                      <a:pPr/>
                      <a:t>[NOMBRE DE CATEGORÍA]</a:t>
                    </a:fld>
                    <a:r>
                      <a:rPr lang="en-US" baseline="0"/>
                      <a:t>;</a:t>
                    </a:r>
                    <a:br>
                      <a:rPr lang="en-US" baseline="0"/>
                    </a:br>
                    <a:r>
                      <a:rPr lang="en-US" baseline="0"/>
                      <a:t> </a:t>
                    </a:r>
                    <a:fld id="{540EF9FC-9BDA-487A-8038-950599C87D11}" type="VALUE">
                      <a:rPr lang="en-US" baseline="0"/>
                      <a:pPr/>
                      <a:t>[VALOR]</a:t>
                    </a:fld>
                    <a:r>
                      <a:rPr lang="en-US" baseline="0"/>
                      <a:t>; </a:t>
                    </a:r>
                    <a:br>
                      <a:rPr lang="en-US" baseline="0"/>
                    </a:br>
                    <a:fld id="{7EC9AE0C-3B52-4AB7-9921-B61B0784940D}"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57C0-41FC-B8D8-FB986033AD31}"/>
                </c:ext>
              </c:extLst>
            </c:dLbl>
            <c:dLbl>
              <c:idx val="4"/>
              <c:layout>
                <c:manualLayout>
                  <c:x val="2.6115693816801504E-3"/>
                  <c:y val="-5.7516620913815965E-2"/>
                </c:manualLayout>
              </c:layout>
              <c:tx>
                <c:rich>
                  <a:bodyPr/>
                  <a:lstStyle/>
                  <a:p>
                    <a:fld id="{23419E90-8C99-457E-A42E-E1AF6F194394}" type="CATEGORYNAME">
                      <a:rPr lang="en-US"/>
                      <a:pPr/>
                      <a:t>[NOMBRE DE CATEGORÍA]</a:t>
                    </a:fld>
                    <a:r>
                      <a:rPr lang="en-US" baseline="0"/>
                      <a:t>; </a:t>
                    </a:r>
                    <a:br>
                      <a:rPr lang="en-US" baseline="0"/>
                    </a:br>
                    <a:fld id="{8FC70306-A9DF-471B-82DE-6450CE5CC1EA}" type="VALUE">
                      <a:rPr lang="en-US" baseline="0"/>
                      <a:pPr/>
                      <a:t>[VALOR]</a:t>
                    </a:fld>
                    <a:r>
                      <a:rPr lang="en-US" baseline="0"/>
                      <a:t>; </a:t>
                    </a:r>
                    <a:br>
                      <a:rPr lang="en-US" baseline="0"/>
                    </a:br>
                    <a:fld id="{E3C88DFF-F22A-46B9-BEF1-91A8806B5348}"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57C0-41FC-B8D8-FB986033AD31}"/>
                </c:ext>
              </c:extLst>
            </c:dLbl>
            <c:dLbl>
              <c:idx val="5"/>
              <c:layout>
                <c:manualLayout>
                  <c:x val="-1.5258402096606286E-2"/>
                  <c:y val="-1.8668102615734612E-2"/>
                </c:manualLayout>
              </c:layout>
              <c:tx>
                <c:rich>
                  <a:bodyPr/>
                  <a:lstStyle/>
                  <a:p>
                    <a:fld id="{9B35D073-8F7A-44D1-A3F9-E92F2EF82429}" type="CATEGORYNAME">
                      <a:rPr lang="en-US"/>
                      <a:pPr/>
                      <a:t>[NOMBRE DE CATEGORÍA]</a:t>
                    </a:fld>
                    <a:r>
                      <a:rPr lang="en-US" baseline="0"/>
                      <a:t>;</a:t>
                    </a:r>
                    <a:br>
                      <a:rPr lang="en-US" baseline="0"/>
                    </a:br>
                    <a:fld id="{A242CC43-E59A-4662-B9A8-C82220827FC5}" type="VALUE">
                      <a:rPr lang="en-US" baseline="0"/>
                      <a:pPr/>
                      <a:t>[VALOR]</a:t>
                    </a:fld>
                    <a:r>
                      <a:rPr lang="en-US" baseline="0"/>
                      <a:t>;</a:t>
                    </a:r>
                    <a:br>
                      <a:rPr lang="en-US" baseline="0"/>
                    </a:br>
                    <a:r>
                      <a:rPr lang="en-US" baseline="0"/>
                      <a:t> </a:t>
                    </a:r>
                    <a:fld id="{F7CE677B-DD53-493C-9191-7375937FB487}"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13681369834031273"/>
                      <c:h val="0.10883095426720854"/>
                    </c:manualLayout>
                  </c15:layout>
                  <c15:dlblFieldTable/>
                  <c15:showDataLabelsRange val="0"/>
                </c:ext>
                <c:ext xmlns:c16="http://schemas.microsoft.com/office/drawing/2014/chart" uri="{C3380CC4-5D6E-409C-BE32-E72D297353CC}">
                  <c16:uniqueId val="{0000000B-57C0-41FC-B8D8-FB986033AD31}"/>
                </c:ext>
              </c:extLst>
            </c:dLbl>
            <c:dLbl>
              <c:idx val="6"/>
              <c:layout>
                <c:manualLayout>
                  <c:x val="3.8371590862297737E-2"/>
                  <c:y val="-1.4633483395691803E-2"/>
                </c:manualLayout>
              </c:layout>
              <c:tx>
                <c:rich>
                  <a:bodyPr/>
                  <a:lstStyle/>
                  <a:p>
                    <a:fld id="{FC2B6BE6-AF1E-4B0B-A0E7-060137C6FA37}" type="CATEGORYNAME">
                      <a:rPr lang="en-US"/>
                      <a:pPr/>
                      <a:t>[NOMBRE DE CATEGORÍA]</a:t>
                    </a:fld>
                    <a:r>
                      <a:rPr lang="en-US" baseline="0"/>
                      <a:t>;</a:t>
                    </a:r>
                    <a:br>
                      <a:rPr lang="en-US" baseline="0"/>
                    </a:br>
                    <a:r>
                      <a:rPr lang="en-US" baseline="0"/>
                      <a:t> </a:t>
                    </a:r>
                    <a:fld id="{EB8A7D67-4231-48DB-9391-BD5EF102CBFB}" type="VALUE">
                      <a:rPr lang="en-US" baseline="0"/>
                      <a:pPr/>
                      <a:t>[VALOR]</a:t>
                    </a:fld>
                    <a:r>
                      <a:rPr lang="en-US" baseline="0"/>
                      <a:t>; </a:t>
                    </a:r>
                    <a:br>
                      <a:rPr lang="en-US" baseline="0"/>
                    </a:br>
                    <a:r>
                      <a:rPr lang="en-US" baseline="0"/>
                      <a:t>0,01%</a:t>
                    </a:r>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57C0-41FC-B8D8-FB986033AD31}"/>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outEnd"/>
            <c:showLegendKey val="0"/>
            <c:showVal val="1"/>
            <c:showCatName val="1"/>
            <c:showSerName val="0"/>
            <c:showPercent val="1"/>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'TABLA PLANO CARTERA TOTAL'!$AS$10</c:f>
              <c:strCache>
                <c:ptCount val="1"/>
                <c:pt idx="0">
                  <c:v>Suba</c:v>
                </c:pt>
              </c:strCache>
            </c:strRef>
          </c:cat>
          <c:val>
            <c:numRef>
              <c:f>'TABLA PLANO CARTERA TOTAL'!$AT$10</c:f>
              <c:numCache>
                <c:formatCode>#,##0</c:formatCode>
                <c:ptCount val="1"/>
                <c:pt idx="0">
                  <c:v>11819.054475207788</c:v>
                </c:pt>
              </c:numCache>
            </c:numRef>
          </c:val>
          <c:extLst>
            <c:ext xmlns:c16="http://schemas.microsoft.com/office/drawing/2014/chart" uri="{C3380CC4-5D6E-409C-BE32-E72D297353CC}">
              <c16:uniqueId val="{0000000E-57C0-41FC-B8D8-FB986033AD31}"/>
            </c:ext>
          </c:extLst>
        </c:ser>
        <c:ser>
          <c:idx val="1"/>
          <c:order val="1"/>
          <c:tx>
            <c:strRef>
              <c:f>'TABLA PLANO CARTERA TOTAL'!$AU$9</c:f>
              <c:strCache>
                <c:ptCount val="1"/>
                <c:pt idx="0">
                  <c:v>Part. Total Cartera (%)</c:v>
                </c:pt>
              </c:strCache>
            </c:strRef>
          </c:tx>
          <c:dPt>
            <c:idx val="0"/>
            <c:bubble3D val="0"/>
            <c:spPr>
              <a:solidFill>
                <a:schemeClr val="accent1"/>
              </a:solidFill>
              <a:ln>
                <a:noFill/>
              </a:ln>
              <a:effectLst/>
              <a:sp3d/>
            </c:spPr>
            <c:extLst>
              <c:ext xmlns:c16="http://schemas.microsoft.com/office/drawing/2014/chart" uri="{C3380CC4-5D6E-409C-BE32-E72D297353CC}">
                <c16:uniqueId val="{00000010-57C0-41FC-B8D8-FB986033AD31}"/>
              </c:ext>
            </c:extLst>
          </c:dPt>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Arial" panose="020B0604020202020204" pitchFamily="34" charset="0"/>
                    <a:ea typeface="+mn-ea"/>
                    <a:cs typeface="Arial" panose="020B0604020202020204" pitchFamily="34" charset="0"/>
                  </a:defRPr>
                </a:pPr>
                <a:endParaRPr lang="es-CO"/>
              </a:p>
            </c:txPr>
            <c:dLblPos val="outEnd"/>
            <c:showLegendKey val="0"/>
            <c:showVal val="1"/>
            <c:showCatName val="0"/>
            <c:showSerName val="0"/>
            <c:showPercent val="0"/>
            <c:showBubbleSize val="0"/>
            <c:showLeaderLines val="1"/>
            <c:leaderLines>
              <c:spPr>
                <a:ln w="12700" cap="flat" cmpd="sng" algn="ctr">
                  <a:solidFill>
                    <a:schemeClr val="tx1"/>
                  </a:solidFill>
                  <a:prstDash val="solid"/>
                  <a:round/>
                </a:ln>
                <a:effectLst/>
              </c:spPr>
            </c:leaderLines>
            <c:extLst>
              <c:ext xmlns:c15="http://schemas.microsoft.com/office/drawing/2012/chart" uri="{CE6537A1-D6FC-4f65-9D91-7224C49458BB}"/>
            </c:extLst>
          </c:dLbls>
          <c:cat>
            <c:strRef>
              <c:f>'TABLA PLANO CARTERA TOTAL'!$AS$10</c:f>
              <c:strCache>
                <c:ptCount val="1"/>
                <c:pt idx="0">
                  <c:v>Suba</c:v>
                </c:pt>
              </c:strCache>
            </c:strRef>
          </c:cat>
          <c:val>
            <c:numRef>
              <c:f>'TABLA PLANO CARTERA TOTAL'!$AU$10</c:f>
              <c:numCache>
                <c:formatCode>0.00%</c:formatCode>
                <c:ptCount val="1"/>
                <c:pt idx="0">
                  <c:v>1</c:v>
                </c:pt>
              </c:numCache>
            </c:numRef>
          </c:val>
          <c:extLst>
            <c:ext xmlns:c16="http://schemas.microsoft.com/office/drawing/2014/chart" uri="{C3380CC4-5D6E-409C-BE32-E72D297353CC}">
              <c16:uniqueId val="{00000011-57C0-41FC-B8D8-FB986033AD31}"/>
            </c:ext>
          </c:extLst>
        </c:ser>
        <c:dLbls>
          <c:dLblPos val="outEnd"/>
          <c:showLegendKey val="0"/>
          <c:showVal val="1"/>
          <c:showCatName val="0"/>
          <c:showSerName val="0"/>
          <c:showPercent val="0"/>
          <c:showBubbleSize val="0"/>
          <c:showLeaderLines val="1"/>
        </c:dLbls>
      </c:pie3DChart>
      <c:spPr>
        <a:solidFill>
          <a:schemeClr val="lt1"/>
        </a:solidFill>
        <a:ln w="12700" cap="flat" cmpd="sng" algn="ctr">
          <a:solidFill>
            <a:schemeClr val="bg1"/>
          </a:solidFill>
          <a:prstDash val="solid"/>
          <a:miter lim="800000"/>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12700" cap="flat" cmpd="sng" algn="ctr">
      <a:solidFill>
        <a:schemeClr val="bg1"/>
      </a:solidFill>
      <a:prstDash val="solid"/>
      <a:round/>
    </a:ln>
    <a:effectLst/>
    <a:scene3d>
      <a:camera prst="orthographicFront"/>
      <a:lightRig rig="threePt" dir="t"/>
    </a:scene3d>
  </c:spPr>
  <c:txPr>
    <a:bodyPr/>
    <a:lstStyle/>
    <a:p>
      <a:pPr>
        <a:defRPr sz="800">
          <a:latin typeface="Arial" panose="020B0604020202020204" pitchFamily="34" charset="0"/>
          <a:cs typeface="Arial" panose="020B0604020202020204" pitchFamily="34" charset="0"/>
        </a:defRPr>
      </a:pPr>
      <a:endParaRPr lang="es-CO"/>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dPt>
            <c:idx val="0"/>
            <c:bubble3D val="0"/>
            <c:explosion val="7"/>
            <c:spPr>
              <a:solidFill>
                <a:schemeClr val="accent1"/>
              </a:solidFill>
              <a:ln w="25400">
                <a:solidFill>
                  <a:schemeClr val="accent1">
                    <a:lumMod val="75000"/>
                  </a:schemeClr>
                </a:solidFill>
              </a:ln>
              <a:effectLst/>
              <a:sp3d contourW="25400">
                <a:contourClr>
                  <a:schemeClr val="accent1">
                    <a:lumMod val="75000"/>
                  </a:schemeClr>
                </a:contourClr>
              </a:sp3d>
            </c:spPr>
            <c:extLst>
              <c:ext xmlns:c16="http://schemas.microsoft.com/office/drawing/2014/chart" uri="{C3380CC4-5D6E-409C-BE32-E72D297353CC}">
                <c16:uniqueId val="{00000001-4B69-42C4-8A63-E0D472C622DF}"/>
              </c:ext>
            </c:extLst>
          </c:dPt>
          <c:dPt>
            <c:idx val="1"/>
            <c:bubble3D val="0"/>
            <c:spPr>
              <a:solidFill>
                <a:schemeClr val="accent2"/>
              </a:solidFill>
              <a:ln w="25400">
                <a:solidFill>
                  <a:schemeClr val="accent2">
                    <a:lumMod val="75000"/>
                  </a:schemeClr>
                </a:solidFill>
              </a:ln>
              <a:effectLst/>
              <a:sp3d contourW="25400">
                <a:contourClr>
                  <a:schemeClr val="accent2">
                    <a:lumMod val="75000"/>
                  </a:schemeClr>
                </a:contourClr>
              </a:sp3d>
            </c:spPr>
            <c:extLst>
              <c:ext xmlns:c16="http://schemas.microsoft.com/office/drawing/2014/chart" uri="{C3380CC4-5D6E-409C-BE32-E72D297353CC}">
                <c16:uniqueId val="{00000003-4B69-42C4-8A63-E0D472C622DF}"/>
              </c:ext>
            </c:extLst>
          </c:dPt>
          <c:dLbls>
            <c:dLbl>
              <c:idx val="0"/>
              <c:layout>
                <c:manualLayout>
                  <c:x val="-1.4651962183522332E-3"/>
                  <c:y val="-0.30558670245110681"/>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4B69-42C4-8A63-E0D472C622DF}"/>
                </c:ext>
              </c:extLst>
            </c:dLbl>
            <c:dLbl>
              <c:idx val="1"/>
              <c:layout>
                <c:manualLayout>
                  <c:x val="2.03115193832961E-2"/>
                  <c:y val="-0.1570917819950780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4B69-42C4-8A63-E0D472C622DF}"/>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ct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'TABLA PLANO CARTERA TOTAL'!$BV$13:$BW$13</c:f>
              <c:strCache>
                <c:ptCount val="2"/>
                <c:pt idx="0">
                  <c:v>CARTERA VIGENCIA</c:v>
                </c:pt>
                <c:pt idx="1">
                  <c:v>CARTERA VENCIDA</c:v>
                </c:pt>
              </c:strCache>
            </c:strRef>
          </c:cat>
          <c:val>
            <c:numRef>
              <c:f>'TABLA PLANO CARTERA TOTAL'!$BV$14:$BW$14</c:f>
              <c:numCache>
                <c:formatCode>#,##0</c:formatCode>
                <c:ptCount val="2"/>
                <c:pt idx="0">
                  <c:v>15531.650112280822</c:v>
                </c:pt>
                <c:pt idx="1">
                  <c:v>12719.177221780918</c:v>
                </c:pt>
              </c:numCache>
            </c:numRef>
          </c:val>
          <c:extLst>
            <c:ext xmlns:c16="http://schemas.microsoft.com/office/drawing/2014/chart" uri="{C3380CC4-5D6E-409C-BE32-E72D297353CC}">
              <c16:uniqueId val="{00000004-4B69-42C4-8A63-E0D472C622DF}"/>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4B69-42C4-8A63-E0D472C622DF}"/>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4B69-42C4-8A63-E0D472C622DF}"/>
              </c:ext>
            </c:extLst>
          </c:dPt>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dLblPos val="ct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'TABLA PLANO CARTERA TOTAL'!$BV$13:$BW$13</c:f>
              <c:strCache>
                <c:ptCount val="2"/>
                <c:pt idx="0">
                  <c:v>CARTERA VIGENCIA</c:v>
                </c:pt>
                <c:pt idx="1">
                  <c:v>CARTERA VENCIDA</c:v>
                </c:pt>
              </c:strCache>
            </c:strRef>
          </c:cat>
          <c:val>
            <c:numRef>
              <c:f>'TABLA PLANO CARTERA TOTAL'!$BP$15:$BQ$15</c:f>
              <c:numCache>
                <c:formatCode>0%</c:formatCode>
                <c:ptCount val="2"/>
                <c:pt idx="0">
                  <c:v>0.5497768234756959</c:v>
                </c:pt>
                <c:pt idx="1">
                  <c:v>0.45022317652430427</c:v>
                </c:pt>
              </c:numCache>
            </c:numRef>
          </c:val>
          <c:extLst>
            <c:ext xmlns:c16="http://schemas.microsoft.com/office/drawing/2014/chart" uri="{C3380CC4-5D6E-409C-BE32-E72D297353CC}">
              <c16:uniqueId val="{00000009-4B69-42C4-8A63-E0D472C622DF}"/>
            </c:ext>
          </c:extLst>
        </c:ser>
        <c:dLbls>
          <c:dLblPos val="ctr"/>
          <c:showLegendKey val="0"/>
          <c:showVal val="0"/>
          <c:showCatName val="1"/>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dPt>
            <c:idx val="0"/>
            <c:bubble3D val="0"/>
            <c:explosion val="7"/>
            <c:spPr>
              <a:solidFill>
                <a:schemeClr val="accent1"/>
              </a:solidFill>
              <a:ln w="25400">
                <a:solidFill>
                  <a:schemeClr val="accent1">
                    <a:lumMod val="75000"/>
                  </a:schemeClr>
                </a:solidFill>
              </a:ln>
              <a:effectLst/>
              <a:sp3d contourW="25400">
                <a:contourClr>
                  <a:schemeClr val="accent1">
                    <a:lumMod val="75000"/>
                  </a:schemeClr>
                </a:contourClr>
              </a:sp3d>
            </c:spPr>
            <c:extLst>
              <c:ext xmlns:c16="http://schemas.microsoft.com/office/drawing/2014/chart" uri="{C3380CC4-5D6E-409C-BE32-E72D297353CC}">
                <c16:uniqueId val="{00000001-0363-4D2F-8C04-0CD80476CE67}"/>
              </c:ext>
            </c:extLst>
          </c:dPt>
          <c:dPt>
            <c:idx val="1"/>
            <c:bubble3D val="0"/>
            <c:spPr>
              <a:solidFill>
                <a:schemeClr val="accent2"/>
              </a:solidFill>
              <a:ln w="25400">
                <a:solidFill>
                  <a:schemeClr val="accent2">
                    <a:lumMod val="75000"/>
                  </a:schemeClr>
                </a:solidFill>
              </a:ln>
              <a:effectLst/>
              <a:sp3d contourW="25400">
                <a:contourClr>
                  <a:schemeClr val="accent2">
                    <a:lumMod val="75000"/>
                  </a:schemeClr>
                </a:contourClr>
              </a:sp3d>
            </c:spPr>
            <c:extLst>
              <c:ext xmlns:c16="http://schemas.microsoft.com/office/drawing/2014/chart" uri="{C3380CC4-5D6E-409C-BE32-E72D297353CC}">
                <c16:uniqueId val="{00000003-0363-4D2F-8C04-0CD80476CE67}"/>
              </c:ext>
            </c:extLst>
          </c:dPt>
          <c:dLbls>
            <c:dLbl>
              <c:idx val="0"/>
              <c:layout>
                <c:manualLayout>
                  <c:x val="-1.4651962183522332E-3"/>
                  <c:y val="-0.30558670245110681"/>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0363-4D2F-8C04-0CD80476CE67}"/>
                </c:ext>
              </c:extLst>
            </c:dLbl>
            <c:dLbl>
              <c:idx val="1"/>
              <c:layout>
                <c:manualLayout>
                  <c:x val="1.8446424863405232E-2"/>
                  <c:y val="-0.4475735162687544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0363-4D2F-8C04-0CD80476CE67}"/>
                </c:ext>
              </c:extLst>
            </c:dLbl>
            <c:spPr>
              <a:noFill/>
              <a:ln>
                <a:noFill/>
              </a:ln>
              <a:effectLst/>
            </c:spPr>
            <c:txPr>
              <a:bodyPr rot="0" spcFirstLastPara="1" vertOverflow="ellipsis" vert="horz" wrap="square" anchor="ctr" anchorCtr="1"/>
              <a:lstStyle/>
              <a:p>
                <a:pPr>
                  <a:defRPr lang="en-US" sz="10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ct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'TABLA PLANO CARTERA TOTAL'!$BV$13:$BW$13</c:f>
              <c:strCache>
                <c:ptCount val="2"/>
                <c:pt idx="0">
                  <c:v>CARTERA VIGENCIA</c:v>
                </c:pt>
                <c:pt idx="1">
                  <c:v>CARTERA VENCIDA</c:v>
                </c:pt>
              </c:strCache>
            </c:strRef>
          </c:cat>
          <c:val>
            <c:numRef>
              <c:f>'TABLA PLANO CARTERA TOTAL'!$BV$14:$BW$14</c:f>
              <c:numCache>
                <c:formatCode>#,##0</c:formatCode>
                <c:ptCount val="2"/>
                <c:pt idx="0">
                  <c:v>14510.577236130453</c:v>
                </c:pt>
                <c:pt idx="1">
                  <c:v>25714.450032159421</c:v>
                </c:pt>
              </c:numCache>
            </c:numRef>
          </c:val>
          <c:extLst>
            <c:ext xmlns:c16="http://schemas.microsoft.com/office/drawing/2014/chart" uri="{C3380CC4-5D6E-409C-BE32-E72D297353CC}">
              <c16:uniqueId val="{00000004-0363-4D2F-8C04-0CD80476CE67}"/>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0363-4D2F-8C04-0CD80476CE67}"/>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0363-4D2F-8C04-0CD80476CE67}"/>
              </c:ext>
            </c:extLst>
          </c:dPt>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mn-ea"/>
                    <a:cs typeface="Calibri" panose="020F0502020204030204" pitchFamily="34" charset="0"/>
                  </a:defRPr>
                </a:pPr>
                <a:endParaRPr lang="es-CO"/>
              </a:p>
            </c:txPr>
            <c:dLblPos val="ct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'TABLA PLANO CARTERA TOTAL'!$BV$13:$BW$13</c:f>
              <c:strCache>
                <c:ptCount val="2"/>
                <c:pt idx="0">
                  <c:v>CARTERA VIGENCIA</c:v>
                </c:pt>
                <c:pt idx="1">
                  <c:v>CARTERA VENCIDA</c:v>
                </c:pt>
              </c:strCache>
            </c:strRef>
          </c:cat>
          <c:val>
            <c:numRef>
              <c:f>'TABLA PLANO CARTERA TOTAL'!$BV$15:$BW$15</c:f>
              <c:numCache>
                <c:formatCode>0%</c:formatCode>
                <c:ptCount val="2"/>
                <c:pt idx="0">
                  <c:v>0.36073505032946013</c:v>
                </c:pt>
                <c:pt idx="1">
                  <c:v>0.63926494967053993</c:v>
                </c:pt>
              </c:numCache>
            </c:numRef>
          </c:val>
          <c:extLst>
            <c:ext xmlns:c16="http://schemas.microsoft.com/office/drawing/2014/chart" uri="{C3380CC4-5D6E-409C-BE32-E72D297353CC}">
              <c16:uniqueId val="{00000009-0363-4D2F-8C04-0CD80476CE67}"/>
            </c:ext>
          </c:extLst>
        </c:ser>
        <c:dLbls>
          <c:dLblPos val="ctr"/>
          <c:showLegendKey val="0"/>
          <c:showVal val="0"/>
          <c:showCatName val="1"/>
          <c:showSerName val="0"/>
          <c:showPercent val="0"/>
          <c:showBubbleSize val="0"/>
          <c:showLeaderLines val="1"/>
        </c:dLbls>
      </c:pie3DChart>
      <c:spPr>
        <a:noFill/>
        <a:ln>
          <a:noFill/>
        </a:ln>
        <a:effectLst/>
      </c:spPr>
    </c:plotArea>
    <c:legend>
      <c:legendPos val="b"/>
      <c:layout>
        <c:manualLayout>
          <c:xMode val="edge"/>
          <c:yMode val="edge"/>
          <c:x val="0.30662342548517835"/>
          <c:y val="0.86529472160263887"/>
          <c:w val="0.39794330263432665"/>
          <c:h val="4.863662509223154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mn-ea"/>
              <a:cs typeface="Calibri" panose="020F050202020403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accent1">
              <a:lumMod val="50000"/>
            </a:schemeClr>
          </a:solidFill>
          <a:latin typeface="Calibri" panose="020F0502020204030204" pitchFamily="34" charset="0"/>
          <a:cs typeface="Calibri" panose="020F0502020204030204" pitchFamily="34" charset="0"/>
        </a:defRPr>
      </a:pPr>
      <a:endParaRPr lang="es-CO"/>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dPt>
            <c:idx val="0"/>
            <c:bubble3D val="0"/>
            <c:explosion val="7"/>
            <c:spPr>
              <a:solidFill>
                <a:schemeClr val="accent1"/>
              </a:solidFill>
              <a:ln w="25400">
                <a:solidFill>
                  <a:schemeClr val="accent1">
                    <a:lumMod val="75000"/>
                  </a:schemeClr>
                </a:solidFill>
              </a:ln>
              <a:effectLst/>
              <a:sp3d contourW="25400">
                <a:contourClr>
                  <a:schemeClr val="accent1">
                    <a:lumMod val="75000"/>
                  </a:schemeClr>
                </a:contourClr>
              </a:sp3d>
            </c:spPr>
            <c:extLst>
              <c:ext xmlns:c16="http://schemas.microsoft.com/office/drawing/2014/chart" uri="{C3380CC4-5D6E-409C-BE32-E72D297353CC}">
                <c16:uniqueId val="{00000001-29FE-424D-A99B-1C73829D6790}"/>
              </c:ext>
            </c:extLst>
          </c:dPt>
          <c:dPt>
            <c:idx val="1"/>
            <c:bubble3D val="0"/>
            <c:spPr>
              <a:solidFill>
                <a:schemeClr val="accent2"/>
              </a:solidFill>
              <a:ln w="25400">
                <a:solidFill>
                  <a:schemeClr val="accent2">
                    <a:lumMod val="75000"/>
                  </a:schemeClr>
                </a:solidFill>
              </a:ln>
              <a:effectLst/>
              <a:sp3d contourW="25400">
                <a:contourClr>
                  <a:schemeClr val="accent2">
                    <a:lumMod val="75000"/>
                  </a:schemeClr>
                </a:contourClr>
              </a:sp3d>
            </c:spPr>
            <c:extLst>
              <c:ext xmlns:c16="http://schemas.microsoft.com/office/drawing/2014/chart" uri="{C3380CC4-5D6E-409C-BE32-E72D297353CC}">
                <c16:uniqueId val="{00000003-29FE-424D-A99B-1C73829D6790}"/>
              </c:ext>
            </c:extLst>
          </c:dPt>
          <c:dLbls>
            <c:dLbl>
              <c:idx val="0"/>
              <c:layout>
                <c:manualLayout>
                  <c:x val="-1.4651756062913309E-3"/>
                  <c:y val="-0.36093406186334648"/>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29FE-424D-A99B-1C73829D6790}"/>
                </c:ext>
              </c:extLst>
            </c:dLbl>
            <c:dLbl>
              <c:idx val="1"/>
              <c:layout>
                <c:manualLayout>
                  <c:x val="2.03115193832961E-2"/>
                  <c:y val="-0.1570917819950780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29FE-424D-A99B-1C73829D6790}"/>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mn-ea"/>
                    <a:cs typeface="Calibri" panose="020F0502020204030204" pitchFamily="34" charset="0"/>
                  </a:defRPr>
                </a:pPr>
                <a:endParaRPr lang="es-CO"/>
              </a:p>
            </c:txPr>
            <c:dLblPos val="ct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'TABLA PLANO CARTERA TOTAL'!$BV$13:$BW$13</c:f>
              <c:strCache>
                <c:ptCount val="2"/>
                <c:pt idx="0">
                  <c:v>CARTERA VIGENCIA</c:v>
                </c:pt>
                <c:pt idx="1">
                  <c:v>CARTERA VENCIDA</c:v>
                </c:pt>
              </c:strCache>
            </c:strRef>
          </c:cat>
          <c:val>
            <c:numRef>
              <c:f>'TABLA PLANO CARTERA TOTAL'!$BV$14:$BW$14</c:f>
              <c:numCache>
                <c:formatCode>#,##0</c:formatCode>
                <c:ptCount val="2"/>
                <c:pt idx="0">
                  <c:v>8874.8069888667724</c:v>
                </c:pt>
                <c:pt idx="1">
                  <c:v>7486.5549712804795</c:v>
                </c:pt>
              </c:numCache>
            </c:numRef>
          </c:val>
          <c:extLst>
            <c:ext xmlns:c16="http://schemas.microsoft.com/office/drawing/2014/chart" uri="{C3380CC4-5D6E-409C-BE32-E72D297353CC}">
              <c16:uniqueId val="{00000004-29FE-424D-A99B-1C73829D6790}"/>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29FE-424D-A99B-1C73829D6790}"/>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29FE-424D-A99B-1C73829D6790}"/>
              </c:ext>
            </c:extLst>
          </c:dPt>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mn-ea"/>
                    <a:cs typeface="Calibri" panose="020F0502020204030204" pitchFamily="34" charset="0"/>
                  </a:defRPr>
                </a:pPr>
                <a:endParaRPr lang="es-CO"/>
              </a:p>
            </c:txPr>
            <c:dLblPos val="ct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'TABLA PLANO CARTERA TOTAL'!$BV$13:$BW$13</c:f>
              <c:strCache>
                <c:ptCount val="2"/>
                <c:pt idx="0">
                  <c:v>CARTERA VIGENCIA</c:v>
                </c:pt>
                <c:pt idx="1">
                  <c:v>CARTERA VENCIDA</c:v>
                </c:pt>
              </c:strCache>
            </c:strRef>
          </c:cat>
          <c:val>
            <c:numRef>
              <c:f>'TABLA PLANO CARTERA TOTAL'!$BV$15:$BW$15</c:f>
              <c:numCache>
                <c:formatCode>0%</c:formatCode>
                <c:ptCount val="2"/>
                <c:pt idx="0">
                  <c:v>0.54242470831486334</c:v>
                </c:pt>
                <c:pt idx="1">
                  <c:v>0.45757529168513683</c:v>
                </c:pt>
              </c:numCache>
            </c:numRef>
          </c:val>
          <c:extLst>
            <c:ext xmlns:c16="http://schemas.microsoft.com/office/drawing/2014/chart" uri="{C3380CC4-5D6E-409C-BE32-E72D297353CC}">
              <c16:uniqueId val="{00000009-29FE-424D-A99B-1C73829D6790}"/>
            </c:ext>
          </c:extLst>
        </c:ser>
        <c:dLbls>
          <c:dLblPos val="ctr"/>
          <c:showLegendKey val="0"/>
          <c:showVal val="0"/>
          <c:showCatName val="1"/>
          <c:showSerName val="0"/>
          <c:showPercent val="0"/>
          <c:showBubbleSize val="0"/>
          <c:showLeaderLines val="1"/>
        </c:dLbls>
      </c:pie3DChart>
      <c:spPr>
        <a:noFill/>
        <a:ln>
          <a:noFill/>
        </a:ln>
        <a:effectLst/>
      </c:spPr>
    </c:plotArea>
    <c:legend>
      <c:legendPos val="b"/>
      <c:layout>
        <c:manualLayout>
          <c:xMode val="edge"/>
          <c:yMode val="edge"/>
          <c:x val="0.28286946650625211"/>
          <c:y val="0.86536631710148038"/>
          <c:w val="0.45117718535104107"/>
          <c:h val="4.765916948159579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mn-ea"/>
              <a:cs typeface="Calibri" panose="020F050202020403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accent1">
              <a:lumMod val="50000"/>
            </a:schemeClr>
          </a:solidFill>
          <a:latin typeface="Calibri" panose="020F0502020204030204" pitchFamily="34" charset="0"/>
          <a:cs typeface="Calibri" panose="020F0502020204030204" pitchFamily="34" charset="0"/>
        </a:defRPr>
      </a:pPr>
      <a:endParaRPr lang="es-CO"/>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0046910413250226"/>
          <c:y val="9.8712210933670941E-2"/>
          <c:w val="0.87366118710787499"/>
          <c:h val="0.80234173345748794"/>
        </c:manualLayout>
      </c:layout>
      <c:pie3DChart>
        <c:varyColors val="1"/>
        <c:ser>
          <c:idx val="0"/>
          <c:order val="0"/>
          <c:dPt>
            <c:idx val="0"/>
            <c:bubble3D val="0"/>
            <c:explosion val="7"/>
            <c:spPr>
              <a:solidFill>
                <a:schemeClr val="accent1"/>
              </a:solidFill>
              <a:ln w="25400">
                <a:solidFill>
                  <a:schemeClr val="accent1">
                    <a:lumMod val="75000"/>
                  </a:schemeClr>
                </a:solidFill>
              </a:ln>
              <a:effectLst/>
              <a:sp3d contourW="25400">
                <a:contourClr>
                  <a:schemeClr val="accent1">
                    <a:lumMod val="75000"/>
                  </a:schemeClr>
                </a:contourClr>
              </a:sp3d>
            </c:spPr>
            <c:extLst>
              <c:ext xmlns:c16="http://schemas.microsoft.com/office/drawing/2014/chart" uri="{C3380CC4-5D6E-409C-BE32-E72D297353CC}">
                <c16:uniqueId val="{00000001-9C41-4D56-90E3-4FBF1F841319}"/>
              </c:ext>
            </c:extLst>
          </c:dPt>
          <c:dPt>
            <c:idx val="1"/>
            <c:bubble3D val="0"/>
            <c:spPr>
              <a:solidFill>
                <a:schemeClr val="accent2"/>
              </a:solidFill>
              <a:ln w="25400">
                <a:solidFill>
                  <a:schemeClr val="accent2">
                    <a:lumMod val="75000"/>
                  </a:schemeClr>
                </a:solidFill>
              </a:ln>
              <a:effectLst/>
              <a:sp3d contourW="25400">
                <a:contourClr>
                  <a:schemeClr val="accent2">
                    <a:lumMod val="75000"/>
                  </a:schemeClr>
                </a:contourClr>
              </a:sp3d>
            </c:spPr>
            <c:extLst>
              <c:ext xmlns:c16="http://schemas.microsoft.com/office/drawing/2014/chart" uri="{C3380CC4-5D6E-409C-BE32-E72D297353CC}">
                <c16:uniqueId val="{00000003-9C41-4D56-90E3-4FBF1F841319}"/>
              </c:ext>
            </c:extLst>
          </c:dPt>
          <c:dLbls>
            <c:dLbl>
              <c:idx val="0"/>
              <c:layout>
                <c:manualLayout>
                  <c:x val="-1.4651785144101995E-3"/>
                  <c:y val="-0.22325659689597288"/>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9C41-4D56-90E3-4FBF1F841319}"/>
                </c:ext>
              </c:extLst>
            </c:dLbl>
            <c:dLbl>
              <c:idx val="1"/>
              <c:layout>
                <c:manualLayout>
                  <c:x val="2.9718695973582888E-2"/>
                  <c:y val="0.24057731431278201"/>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9C41-4D56-90E3-4FBF1F841319}"/>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mn-ea"/>
                    <a:cs typeface="Calibri" panose="020F0502020204030204" pitchFamily="34" charset="0"/>
                  </a:defRPr>
                </a:pPr>
                <a:endParaRPr lang="es-CO"/>
              </a:p>
            </c:txPr>
            <c:dLblPos val="ct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'TABLA PLANO CARTERA TOTAL'!$BV$13:$BW$13</c:f>
              <c:strCache>
                <c:ptCount val="2"/>
                <c:pt idx="0">
                  <c:v>CARTERA VIGENCIA</c:v>
                </c:pt>
                <c:pt idx="1">
                  <c:v>CARTERA VENCIDA</c:v>
                </c:pt>
              </c:strCache>
            </c:strRef>
          </c:cat>
          <c:val>
            <c:numRef>
              <c:f>'TABLA PLANO CARTERA TOTAL'!$BV$14:$BW$14</c:f>
              <c:numCache>
                <c:formatCode>#,##0</c:formatCode>
                <c:ptCount val="2"/>
                <c:pt idx="0">
                  <c:v>11761.069370740737</c:v>
                </c:pt>
                <c:pt idx="1">
                  <c:v>14535.253211474372</c:v>
                </c:pt>
              </c:numCache>
            </c:numRef>
          </c:val>
          <c:extLst>
            <c:ext xmlns:c16="http://schemas.microsoft.com/office/drawing/2014/chart" uri="{C3380CC4-5D6E-409C-BE32-E72D297353CC}">
              <c16:uniqueId val="{00000004-9C41-4D56-90E3-4FBF1F841319}"/>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9C41-4D56-90E3-4FBF1F841319}"/>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9C41-4D56-90E3-4FBF1F841319}"/>
              </c:ext>
            </c:extLst>
          </c:dPt>
          <c:dLbls>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s-CO"/>
              </a:p>
            </c:txPr>
            <c:dLblPos val="ct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'TABLA PLANO CARTERA TOTAL'!$BV$13:$BW$13</c:f>
              <c:strCache>
                <c:ptCount val="2"/>
                <c:pt idx="0">
                  <c:v>CARTERA VIGENCIA</c:v>
                </c:pt>
                <c:pt idx="1">
                  <c:v>CARTERA VENCIDA</c:v>
                </c:pt>
              </c:strCache>
            </c:strRef>
          </c:cat>
          <c:val>
            <c:numRef>
              <c:f>'TABLA PLANO CARTERA TOTAL'!$BV$15:$BW$15</c:f>
              <c:numCache>
                <c:formatCode>0%</c:formatCode>
                <c:ptCount val="2"/>
                <c:pt idx="0">
                  <c:v>0.44725148674191639</c:v>
                </c:pt>
                <c:pt idx="1">
                  <c:v>0.5527485132580835</c:v>
                </c:pt>
              </c:numCache>
            </c:numRef>
          </c:val>
          <c:extLst>
            <c:ext xmlns:c16="http://schemas.microsoft.com/office/drawing/2014/chart" uri="{C3380CC4-5D6E-409C-BE32-E72D297353CC}">
              <c16:uniqueId val="{00000009-9C41-4D56-90E3-4FBF1F841319}"/>
            </c:ext>
          </c:extLst>
        </c:ser>
        <c:dLbls>
          <c:dLblPos val="ctr"/>
          <c:showLegendKey val="0"/>
          <c:showVal val="0"/>
          <c:showCatName val="1"/>
          <c:showSerName val="0"/>
          <c:showPercent val="0"/>
          <c:showBubbleSize val="0"/>
          <c:showLeaderLines val="1"/>
        </c:dLbls>
      </c:pie3DChart>
      <c:spPr>
        <a:noFill/>
        <a:ln>
          <a:noFill/>
        </a:ln>
        <a:effectLst/>
      </c:spPr>
    </c:plotArea>
    <c:legend>
      <c:legendPos val="b"/>
      <c:layout>
        <c:manualLayout>
          <c:xMode val="edge"/>
          <c:yMode val="edge"/>
          <c:x val="0.385832802165958"/>
          <c:y val="0.92925743322935039"/>
          <c:w val="0.40813806656681922"/>
          <c:h val="5.100012458391526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mn-ea"/>
              <a:cs typeface="Calibri" panose="020F050202020403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latin typeface="Calibri" panose="020F0502020204030204" pitchFamily="34" charset="0"/>
          <a:cs typeface="Calibri" panose="020F0502020204030204" pitchFamily="34" charset="0"/>
        </a:defRPr>
      </a:pPr>
      <a:endParaRPr lang="es-CO"/>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1419307397419228E-2"/>
          <c:y val="6.3774772219700487E-2"/>
          <c:w val="0.92033666437019956"/>
          <c:h val="0.83894675778096983"/>
        </c:manualLayout>
      </c:layout>
      <c:pie3DChart>
        <c:varyColors val="1"/>
        <c:ser>
          <c:idx val="0"/>
          <c:order val="0"/>
          <c:dPt>
            <c:idx val="0"/>
            <c:bubble3D val="0"/>
            <c:explosion val="7"/>
            <c:spPr>
              <a:solidFill>
                <a:schemeClr val="accent1"/>
              </a:solidFill>
              <a:ln w="25400">
                <a:solidFill>
                  <a:schemeClr val="accent1">
                    <a:lumMod val="75000"/>
                  </a:schemeClr>
                </a:solidFill>
              </a:ln>
              <a:effectLst/>
              <a:sp3d contourW="25400">
                <a:contourClr>
                  <a:schemeClr val="accent1">
                    <a:lumMod val="75000"/>
                  </a:schemeClr>
                </a:contourClr>
              </a:sp3d>
            </c:spPr>
            <c:extLst>
              <c:ext xmlns:c16="http://schemas.microsoft.com/office/drawing/2014/chart" uri="{C3380CC4-5D6E-409C-BE32-E72D297353CC}">
                <c16:uniqueId val="{00000001-D8DA-459F-92CE-4B38066EFB58}"/>
              </c:ext>
            </c:extLst>
          </c:dPt>
          <c:dPt>
            <c:idx val="1"/>
            <c:bubble3D val="0"/>
            <c:spPr>
              <a:solidFill>
                <a:schemeClr val="accent2"/>
              </a:solidFill>
              <a:ln w="25400">
                <a:solidFill>
                  <a:schemeClr val="accent2">
                    <a:lumMod val="75000"/>
                  </a:schemeClr>
                </a:solidFill>
              </a:ln>
              <a:effectLst/>
              <a:sp3d contourW="25400">
                <a:contourClr>
                  <a:schemeClr val="accent2">
                    <a:lumMod val="75000"/>
                  </a:schemeClr>
                </a:contourClr>
              </a:sp3d>
            </c:spPr>
            <c:extLst>
              <c:ext xmlns:c16="http://schemas.microsoft.com/office/drawing/2014/chart" uri="{C3380CC4-5D6E-409C-BE32-E72D297353CC}">
                <c16:uniqueId val="{00000003-D8DA-459F-92CE-4B38066EFB58}"/>
              </c:ext>
            </c:extLst>
          </c:dPt>
          <c:dLbls>
            <c:dLbl>
              <c:idx val="0"/>
              <c:layout>
                <c:manualLayout>
                  <c:x val="-3.3063904411305533E-3"/>
                  <c:y val="-0.408180812068344"/>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D8DA-459F-92CE-4B38066EFB58}"/>
                </c:ext>
              </c:extLst>
            </c:dLbl>
            <c:dLbl>
              <c:idx val="1"/>
              <c:layout>
                <c:manualLayout>
                  <c:x val="2.03115193832961E-2"/>
                  <c:y val="-0.1570917819950780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D8DA-459F-92CE-4B38066EFB58}"/>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mn-ea"/>
                    <a:cs typeface="Calibri" panose="020F0502020204030204" pitchFamily="34" charset="0"/>
                  </a:defRPr>
                </a:pPr>
                <a:endParaRPr lang="es-CO"/>
              </a:p>
            </c:txPr>
            <c:dLblPos val="ct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'TABLA PLANO CARTERA TOTAL'!$BV$13:$BW$13</c:f>
              <c:strCache>
                <c:ptCount val="2"/>
                <c:pt idx="0">
                  <c:v>CARTERA VIGENCIA</c:v>
                </c:pt>
                <c:pt idx="1">
                  <c:v>CARTERA VENCIDA</c:v>
                </c:pt>
              </c:strCache>
            </c:strRef>
          </c:cat>
          <c:val>
            <c:numRef>
              <c:f>'TABLA PLANO CARTERA TOTAL'!$BV$14:$BW$14</c:f>
              <c:numCache>
                <c:formatCode>#,##0</c:formatCode>
                <c:ptCount val="2"/>
                <c:pt idx="0">
                  <c:v>6856.6578161598209</c:v>
                </c:pt>
                <c:pt idx="1">
                  <c:v>4962.3966590479677</c:v>
                </c:pt>
              </c:numCache>
            </c:numRef>
          </c:val>
          <c:extLst>
            <c:ext xmlns:c16="http://schemas.microsoft.com/office/drawing/2014/chart" uri="{C3380CC4-5D6E-409C-BE32-E72D297353CC}">
              <c16:uniqueId val="{00000004-D8DA-459F-92CE-4B38066EFB58}"/>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D8DA-459F-92CE-4B38066EFB58}"/>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D8DA-459F-92CE-4B38066EFB58}"/>
              </c:ext>
            </c:extLst>
          </c:dPt>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mn-ea"/>
                    <a:cs typeface="Calibri" panose="020F0502020204030204" pitchFamily="34" charset="0"/>
                  </a:defRPr>
                </a:pPr>
                <a:endParaRPr lang="es-CO"/>
              </a:p>
            </c:txPr>
            <c:dLblPos val="ct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'TABLA PLANO CARTERA TOTAL'!$BV$13:$BW$13</c:f>
              <c:strCache>
                <c:ptCount val="2"/>
                <c:pt idx="0">
                  <c:v>CARTERA VIGENCIA</c:v>
                </c:pt>
                <c:pt idx="1">
                  <c:v>CARTERA VENCIDA</c:v>
                </c:pt>
              </c:strCache>
            </c:strRef>
          </c:cat>
          <c:val>
            <c:numRef>
              <c:f>'TABLA PLANO CARTERA TOTAL'!$BV$15:$BW$15</c:f>
              <c:numCache>
                <c:formatCode>0%</c:formatCode>
                <c:ptCount val="2"/>
                <c:pt idx="0">
                  <c:v>0.58013590093375678</c:v>
                </c:pt>
                <c:pt idx="1">
                  <c:v>0.41986409906624322</c:v>
                </c:pt>
              </c:numCache>
            </c:numRef>
          </c:val>
          <c:extLst>
            <c:ext xmlns:c16="http://schemas.microsoft.com/office/drawing/2014/chart" uri="{C3380CC4-5D6E-409C-BE32-E72D297353CC}">
              <c16:uniqueId val="{00000009-D8DA-459F-92CE-4B38066EFB58}"/>
            </c:ext>
          </c:extLst>
        </c:ser>
        <c:dLbls>
          <c:dLblPos val="ctr"/>
          <c:showLegendKey val="0"/>
          <c:showVal val="0"/>
          <c:showCatName val="1"/>
          <c:showSerName val="0"/>
          <c:showPercent val="0"/>
          <c:showBubbleSize val="0"/>
          <c:showLeaderLines val="1"/>
        </c:dLbls>
      </c:pie3DChart>
      <c:spPr>
        <a:noFill/>
        <a:ln>
          <a:noFill/>
        </a:ln>
        <a:effectLst/>
      </c:spPr>
    </c:plotArea>
    <c:legend>
      <c:legendPos val="b"/>
      <c:layout>
        <c:manualLayout>
          <c:xMode val="edge"/>
          <c:yMode val="edge"/>
          <c:x val="0.29226039315545038"/>
          <c:y val="0.85558365488176125"/>
          <c:w val="0.41547906036549587"/>
          <c:h val="5.014059488042066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mn-ea"/>
              <a:cs typeface="Calibri" panose="020F050202020403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accent1">
              <a:lumMod val="50000"/>
            </a:schemeClr>
          </a:solidFill>
          <a:latin typeface="Calibri" panose="020F0502020204030204" pitchFamily="34" charset="0"/>
          <a:cs typeface="Calibri" panose="020F0502020204030204" pitchFamily="34" charset="0"/>
        </a:defRPr>
      </a:pPr>
      <a:endParaRPr lang="es-CO"/>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'TABLA PLANO CARTERA TOTAL'!$O$20</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'TABLA PLANO CARTERA TOTAL'!$N$21:$N$30</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'TABLA PLANO CARTERA TOTAL'!$O$21:$O$30</c:f>
              <c:numCache>
                <c:formatCode>_-"$"\ * #,##0_-;\-"$"\ * #,##0_-;_-"$"\ * "-"??_-;_-@_-</c:formatCode>
                <c:ptCount val="10"/>
                <c:pt idx="0">
                  <c:v>14553.403617544571</c:v>
                </c:pt>
                <c:pt idx="1">
                  <c:v>786.38444409998419</c:v>
                </c:pt>
                <c:pt idx="2">
                  <c:v>981.33326037000586</c:v>
                </c:pt>
                <c:pt idx="3">
                  <c:v>364.77734701999623</c:v>
                </c:pt>
                <c:pt idx="4">
                  <c:v>364.22687817999918</c:v>
                </c:pt>
                <c:pt idx="5">
                  <c:v>356.52719394999673</c:v>
                </c:pt>
                <c:pt idx="6">
                  <c:v>118.78769024999988</c:v>
                </c:pt>
                <c:pt idx="7">
                  <c:v>153.98063285999979</c:v>
                </c:pt>
                <c:pt idx="8">
                  <c:v>674.51836220000189</c:v>
                </c:pt>
                <c:pt idx="9">
                  <c:v>5916.8844405900072</c:v>
                </c:pt>
              </c:numCache>
            </c:numRef>
          </c:val>
          <c:extLst>
            <c:ext xmlns:c16="http://schemas.microsoft.com/office/drawing/2014/chart" uri="{C3380CC4-5D6E-409C-BE32-E72D297353CC}">
              <c16:uniqueId val="{00000000-4F14-476C-A9AD-1A37A30D50E6}"/>
            </c:ext>
          </c:extLst>
        </c:ser>
        <c:ser>
          <c:idx val="1"/>
          <c:order val="1"/>
          <c:tx>
            <c:strRef>
              <c:f>'TABLA PLANO CARTERA TOTAL'!$P$20</c:f>
              <c:strCache>
                <c:ptCount val="1"/>
                <c:pt idx="0">
                  <c:v>FACTURACIÓN DIRECTA</c:v>
                </c:pt>
              </c:strCache>
            </c:strRef>
          </c:tx>
          <c:spPr>
            <a:solidFill>
              <a:schemeClr val="accent2"/>
            </a:solidFill>
            <a:ln>
              <a:noFill/>
            </a:ln>
            <a:effectLst/>
            <a:scene3d>
              <a:camera prst="orthographicFront"/>
              <a:lightRig rig="threePt" dir="t"/>
            </a:scene3d>
            <a:sp3d>
              <a:bevelT w="190500" h="38100"/>
            </a:sp3d>
          </c:spPr>
          <c:invertIfNegative val="0"/>
          <c:dPt>
            <c:idx val="0"/>
            <c:invertIfNegative val="0"/>
            <c:bubble3D val="0"/>
            <c:extLst>
              <c:ext xmlns:c16="http://schemas.microsoft.com/office/drawing/2014/chart" uri="{C3380CC4-5D6E-409C-BE32-E72D297353CC}">
                <c16:uniqueId val="{00000001-4F14-476C-A9AD-1A37A30D50E6}"/>
              </c:ext>
            </c:extLst>
          </c:dPt>
          <c:dPt>
            <c:idx val="1"/>
            <c:invertIfNegative val="0"/>
            <c:bubble3D val="0"/>
            <c:extLst>
              <c:ext xmlns:c16="http://schemas.microsoft.com/office/drawing/2014/chart" uri="{C3380CC4-5D6E-409C-BE32-E72D297353CC}">
                <c16:uniqueId val="{00000002-4F14-476C-A9AD-1A37A30D50E6}"/>
              </c:ext>
            </c:extLst>
          </c:dPt>
          <c:dPt>
            <c:idx val="2"/>
            <c:invertIfNegative val="0"/>
            <c:bubble3D val="0"/>
            <c:extLst>
              <c:ext xmlns:c16="http://schemas.microsoft.com/office/drawing/2014/chart" uri="{C3380CC4-5D6E-409C-BE32-E72D297353CC}">
                <c16:uniqueId val="{00000003-4F14-476C-A9AD-1A37A30D50E6}"/>
              </c:ext>
            </c:extLst>
          </c:dPt>
          <c:dPt>
            <c:idx val="3"/>
            <c:invertIfNegative val="0"/>
            <c:bubble3D val="0"/>
            <c:extLst>
              <c:ext xmlns:c16="http://schemas.microsoft.com/office/drawing/2014/chart" uri="{C3380CC4-5D6E-409C-BE32-E72D297353CC}">
                <c16:uniqueId val="{00000004-4F14-476C-A9AD-1A37A30D50E6}"/>
              </c:ext>
            </c:extLst>
          </c:dPt>
          <c:dPt>
            <c:idx val="4"/>
            <c:invertIfNegative val="0"/>
            <c:bubble3D val="0"/>
            <c:extLst>
              <c:ext xmlns:c16="http://schemas.microsoft.com/office/drawing/2014/chart" uri="{C3380CC4-5D6E-409C-BE32-E72D297353CC}">
                <c16:uniqueId val="{00000005-4F14-476C-A9AD-1A37A30D50E6}"/>
              </c:ext>
            </c:extLst>
          </c:dPt>
          <c:dPt>
            <c:idx val="5"/>
            <c:invertIfNegative val="0"/>
            <c:bubble3D val="0"/>
            <c:extLst>
              <c:ext xmlns:c16="http://schemas.microsoft.com/office/drawing/2014/chart" uri="{C3380CC4-5D6E-409C-BE32-E72D297353CC}">
                <c16:uniqueId val="{00000006-4F14-476C-A9AD-1A37A30D50E6}"/>
              </c:ext>
            </c:extLst>
          </c:dPt>
          <c:dPt>
            <c:idx val="6"/>
            <c:invertIfNegative val="0"/>
            <c:bubble3D val="0"/>
            <c:extLst>
              <c:ext xmlns:c16="http://schemas.microsoft.com/office/drawing/2014/chart" uri="{C3380CC4-5D6E-409C-BE32-E72D297353CC}">
                <c16:uniqueId val="{00000007-4F14-476C-A9AD-1A37A30D50E6}"/>
              </c:ext>
            </c:extLst>
          </c:dPt>
          <c:dPt>
            <c:idx val="7"/>
            <c:invertIfNegative val="0"/>
            <c:bubble3D val="0"/>
            <c:extLst>
              <c:ext xmlns:c16="http://schemas.microsoft.com/office/drawing/2014/chart" uri="{C3380CC4-5D6E-409C-BE32-E72D297353CC}">
                <c16:uniqueId val="{00000008-4F14-476C-A9AD-1A37A30D50E6}"/>
              </c:ext>
            </c:extLst>
          </c:dPt>
          <c:dPt>
            <c:idx val="8"/>
            <c:invertIfNegative val="0"/>
            <c:bubble3D val="0"/>
            <c:extLst>
              <c:ext xmlns:c16="http://schemas.microsoft.com/office/drawing/2014/chart" uri="{C3380CC4-5D6E-409C-BE32-E72D297353CC}">
                <c16:uniqueId val="{00000009-4F14-476C-A9AD-1A37A30D50E6}"/>
              </c:ext>
            </c:extLst>
          </c:dPt>
          <c:dPt>
            <c:idx val="9"/>
            <c:invertIfNegative val="0"/>
            <c:bubble3D val="0"/>
            <c:extLst>
              <c:ext xmlns:c16="http://schemas.microsoft.com/office/drawing/2014/chart" uri="{C3380CC4-5D6E-409C-BE32-E72D297353CC}">
                <c16:uniqueId val="{0000000A-4F14-476C-A9AD-1A37A30D50E6}"/>
              </c:ext>
            </c:extLst>
          </c:dPt>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'TABLA PLANO CARTERA TOTAL'!$N$21:$N$30</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'TABLA PLANO CARTERA TOTAL'!$P$21:$P$30</c:f>
              <c:numCache>
                <c:formatCode>_-"$"\ * #,##0_-;\-"$"\ * #,##0_-;_-"$"\ * "-"??_-;_-@_-</c:formatCode>
                <c:ptCount val="10"/>
                <c:pt idx="0">
                  <c:v>481.83409549999573</c:v>
                </c:pt>
                <c:pt idx="1">
                  <c:v>345.1580500899986</c:v>
                </c:pt>
                <c:pt idx="2">
                  <c:v>399.96367427000064</c:v>
                </c:pt>
                <c:pt idx="3">
                  <c:v>393.95606179000021</c:v>
                </c:pt>
                <c:pt idx="4">
                  <c:v>83.436694380000503</c:v>
                </c:pt>
                <c:pt idx="5">
                  <c:v>118.49797067000016</c:v>
                </c:pt>
                <c:pt idx="6">
                  <c:v>76.975351559999964</c:v>
                </c:pt>
                <c:pt idx="7">
                  <c:v>80.14136000000002</c:v>
                </c:pt>
                <c:pt idx="8">
                  <c:v>276.61524999999955</c:v>
                </c:pt>
                <c:pt idx="9">
                  <c:v>1723.4249587499983</c:v>
                </c:pt>
              </c:numCache>
            </c:numRef>
          </c:val>
          <c:extLst>
            <c:ext xmlns:c16="http://schemas.microsoft.com/office/drawing/2014/chart" uri="{C3380CC4-5D6E-409C-BE32-E72D297353CC}">
              <c16:uniqueId val="{0000000B-4F14-476C-A9AD-1A37A30D50E6}"/>
            </c:ext>
          </c:extLst>
        </c:ser>
        <c:dLbls>
          <c:dLblPos val="outEnd"/>
          <c:showLegendKey val="0"/>
          <c:showVal val="1"/>
          <c:showCatName val="0"/>
          <c:showSerName val="0"/>
          <c:showPercent val="0"/>
          <c:showBubbleSize val="0"/>
        </c:dLbls>
        <c:gapWidth val="50"/>
        <c:overlap val="-27"/>
        <c:axId val="467168288"/>
        <c:axId val="467169464"/>
      </c:barChart>
      <c:catAx>
        <c:axId val="46716828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crossAx val="467169464"/>
        <c:crosses val="autoZero"/>
        <c:auto val="1"/>
        <c:lblAlgn val="ctr"/>
        <c:lblOffset val="100"/>
        <c:noMultiLvlLbl val="0"/>
      </c:catAx>
      <c:valAx>
        <c:axId val="467169464"/>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 #,##0_-;\-&quot;$&quot;\ * #,##0_-;_-&quot;$&quot;\ * &quot;-&quot;??_-;_-@_-"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crossAx val="4671682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dTable>
      <c:spPr>
        <a:noFill/>
        <a:ln>
          <a:noFill/>
        </a:ln>
        <a:effectLst/>
      </c:spPr>
    </c:plotArea>
    <c:plotVisOnly val="1"/>
    <c:dispBlanksAs val="gap"/>
    <c:showDLblsOverMax val="0"/>
  </c:chart>
  <c:spPr>
    <a:noFill/>
    <a:ln>
      <a:noFill/>
    </a:ln>
    <a:effectLst/>
  </c:spPr>
  <c:txPr>
    <a:bodyPr/>
    <a:lstStyle/>
    <a:p>
      <a:pPr>
        <a:defRPr sz="1000">
          <a:solidFill>
            <a:schemeClr val="accent1">
              <a:lumMod val="50000"/>
            </a:schemeClr>
          </a:solidFill>
          <a:latin typeface="+mn-lt"/>
          <a:cs typeface="Calibri" panose="020F0502020204030204" pitchFamily="34" charset="0"/>
        </a:defRPr>
      </a:pPr>
      <a:endParaRPr lang="es-CO"/>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341316911455326"/>
          <c:y val="3.5527937665227764E-2"/>
          <c:w val="0.79658683088544679"/>
          <c:h val="0.59023892577134851"/>
        </c:manualLayout>
      </c:layout>
      <c:barChart>
        <c:barDir val="col"/>
        <c:grouping val="clustered"/>
        <c:varyColors val="0"/>
        <c:ser>
          <c:idx val="0"/>
          <c:order val="0"/>
          <c:tx>
            <c:strRef>
              <c:f>'TABLA PLANO CARTERA TOTAL'!$O$20</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'TABLA PLANO CARTERA TOTAL'!$N$21:$N$30</c:f>
              <c:strCache>
                <c:ptCount val="10"/>
                <c:pt idx="0">
                  <c:v>0 meses</c:v>
                </c:pt>
                <c:pt idx="1">
                  <c:v>1 mes</c:v>
                </c:pt>
                <c:pt idx="2">
                  <c:v>13 a 24 meses</c:v>
                </c:pt>
                <c:pt idx="3">
                  <c:v>2 meses</c:v>
                </c:pt>
                <c:pt idx="4">
                  <c:v>3 meses</c:v>
                </c:pt>
                <c:pt idx="5">
                  <c:v>4 meses</c:v>
                </c:pt>
                <c:pt idx="6">
                  <c:v>5 meses</c:v>
                </c:pt>
                <c:pt idx="7">
                  <c:v>6 meses</c:v>
                </c:pt>
                <c:pt idx="8">
                  <c:v>7 a 12 meses</c:v>
                </c:pt>
                <c:pt idx="9">
                  <c:v>más de 24 meses</c:v>
                </c:pt>
              </c:strCache>
            </c:strRef>
          </c:cat>
          <c:val>
            <c:numRef>
              <c:f>'TABLA PLANO CARTERA TOTAL'!$O$21:$O$30</c:f>
              <c:numCache>
                <c:formatCode>_-* #,##0_-;\-* #,##0_-;_-* "-"??_-;_-@_-</c:formatCode>
                <c:ptCount val="10"/>
                <c:pt idx="0">
                  <c:v>12086.047283480693</c:v>
                </c:pt>
                <c:pt idx="1">
                  <c:v>1.07229252</c:v>
                </c:pt>
                <c:pt idx="2">
                  <c:v>1711.244580459994</c:v>
                </c:pt>
                <c:pt idx="3">
                  <c:v>1609.517582449987</c:v>
                </c:pt>
                <c:pt idx="4">
                  <c:v>6.5393110000000004E-2</c:v>
                </c:pt>
                <c:pt idx="5">
                  <c:v>666.77245908000134</c:v>
                </c:pt>
                <c:pt idx="6">
                  <c:v>0</c:v>
                </c:pt>
                <c:pt idx="7">
                  <c:v>450.04390875000132</c:v>
                </c:pt>
                <c:pt idx="8">
                  <c:v>906.80417749999856</c:v>
                </c:pt>
                <c:pt idx="9">
                  <c:v>11355.078825569768</c:v>
                </c:pt>
              </c:numCache>
            </c:numRef>
          </c:val>
          <c:extLst>
            <c:ext xmlns:c16="http://schemas.microsoft.com/office/drawing/2014/chart" uri="{C3380CC4-5D6E-409C-BE32-E72D297353CC}">
              <c16:uniqueId val="{00000000-72FD-4D0D-81ED-683A9D40DEDA}"/>
            </c:ext>
          </c:extLst>
        </c:ser>
        <c:ser>
          <c:idx val="1"/>
          <c:order val="1"/>
          <c:tx>
            <c:strRef>
              <c:f>'TABLA PLANO CARTERA TOTAL'!$P$20</c:f>
              <c:strCache>
                <c:ptCount val="1"/>
                <c:pt idx="0">
                  <c:v>FACTURACIÓN DIRECTA</c:v>
                </c:pt>
              </c:strCache>
            </c:strRef>
          </c:tx>
          <c:spPr>
            <a:solidFill>
              <a:schemeClr val="accent2"/>
            </a:solidFill>
            <a:ln>
              <a:noFill/>
            </a:ln>
            <a:effectLst/>
            <a:scene3d>
              <a:camera prst="orthographicFront"/>
              <a:lightRig rig="threePt" dir="t"/>
            </a:scene3d>
            <a:sp3d>
              <a:bevelT w="190500" h="38100"/>
            </a:sp3d>
          </c:spPr>
          <c:invertIfNegative val="0"/>
          <c:dPt>
            <c:idx val="0"/>
            <c:invertIfNegative val="0"/>
            <c:bubble3D val="0"/>
            <c:extLst>
              <c:ext xmlns:c16="http://schemas.microsoft.com/office/drawing/2014/chart" uri="{C3380CC4-5D6E-409C-BE32-E72D297353CC}">
                <c16:uniqueId val="{00000001-72FD-4D0D-81ED-683A9D40DEDA}"/>
              </c:ext>
            </c:extLst>
          </c:dPt>
          <c:dPt>
            <c:idx val="1"/>
            <c:invertIfNegative val="0"/>
            <c:bubble3D val="0"/>
            <c:extLst>
              <c:ext xmlns:c16="http://schemas.microsoft.com/office/drawing/2014/chart" uri="{C3380CC4-5D6E-409C-BE32-E72D297353CC}">
                <c16:uniqueId val="{00000002-72FD-4D0D-81ED-683A9D40DEDA}"/>
              </c:ext>
            </c:extLst>
          </c:dPt>
          <c:dPt>
            <c:idx val="2"/>
            <c:invertIfNegative val="0"/>
            <c:bubble3D val="0"/>
            <c:extLst>
              <c:ext xmlns:c16="http://schemas.microsoft.com/office/drawing/2014/chart" uri="{C3380CC4-5D6E-409C-BE32-E72D297353CC}">
                <c16:uniqueId val="{00000003-72FD-4D0D-81ED-683A9D40DEDA}"/>
              </c:ext>
            </c:extLst>
          </c:dPt>
          <c:dPt>
            <c:idx val="3"/>
            <c:invertIfNegative val="0"/>
            <c:bubble3D val="0"/>
            <c:extLst>
              <c:ext xmlns:c16="http://schemas.microsoft.com/office/drawing/2014/chart" uri="{C3380CC4-5D6E-409C-BE32-E72D297353CC}">
                <c16:uniqueId val="{00000004-72FD-4D0D-81ED-683A9D40DEDA}"/>
              </c:ext>
            </c:extLst>
          </c:dPt>
          <c:dPt>
            <c:idx val="4"/>
            <c:invertIfNegative val="0"/>
            <c:bubble3D val="0"/>
            <c:extLst>
              <c:ext xmlns:c16="http://schemas.microsoft.com/office/drawing/2014/chart" uri="{C3380CC4-5D6E-409C-BE32-E72D297353CC}">
                <c16:uniqueId val="{00000005-72FD-4D0D-81ED-683A9D40DEDA}"/>
              </c:ext>
            </c:extLst>
          </c:dPt>
          <c:dPt>
            <c:idx val="5"/>
            <c:invertIfNegative val="0"/>
            <c:bubble3D val="0"/>
            <c:extLst>
              <c:ext xmlns:c16="http://schemas.microsoft.com/office/drawing/2014/chart" uri="{C3380CC4-5D6E-409C-BE32-E72D297353CC}">
                <c16:uniqueId val="{00000006-72FD-4D0D-81ED-683A9D40DEDA}"/>
              </c:ext>
            </c:extLst>
          </c:dPt>
          <c:dPt>
            <c:idx val="6"/>
            <c:invertIfNegative val="0"/>
            <c:bubble3D val="0"/>
            <c:extLst>
              <c:ext xmlns:c16="http://schemas.microsoft.com/office/drawing/2014/chart" uri="{C3380CC4-5D6E-409C-BE32-E72D297353CC}">
                <c16:uniqueId val="{00000007-72FD-4D0D-81ED-683A9D40DEDA}"/>
              </c:ext>
            </c:extLst>
          </c:dPt>
          <c:dPt>
            <c:idx val="7"/>
            <c:invertIfNegative val="0"/>
            <c:bubble3D val="0"/>
            <c:extLst>
              <c:ext xmlns:c16="http://schemas.microsoft.com/office/drawing/2014/chart" uri="{C3380CC4-5D6E-409C-BE32-E72D297353CC}">
                <c16:uniqueId val="{00000008-72FD-4D0D-81ED-683A9D40DEDA}"/>
              </c:ext>
            </c:extLst>
          </c:dPt>
          <c:dPt>
            <c:idx val="8"/>
            <c:invertIfNegative val="0"/>
            <c:bubble3D val="0"/>
            <c:extLst>
              <c:ext xmlns:c16="http://schemas.microsoft.com/office/drawing/2014/chart" uri="{C3380CC4-5D6E-409C-BE32-E72D297353CC}">
                <c16:uniqueId val="{00000009-72FD-4D0D-81ED-683A9D40DEDA}"/>
              </c:ext>
            </c:extLst>
          </c:dPt>
          <c:dPt>
            <c:idx val="9"/>
            <c:invertIfNegative val="0"/>
            <c:bubble3D val="0"/>
            <c:extLst>
              <c:ext xmlns:c16="http://schemas.microsoft.com/office/drawing/2014/chart" uri="{C3380CC4-5D6E-409C-BE32-E72D297353CC}">
                <c16:uniqueId val="{0000000A-72FD-4D0D-81ED-683A9D40DEDA}"/>
              </c:ext>
            </c:extLst>
          </c:dPt>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'TABLA PLANO CARTERA TOTAL'!$N$21:$N$30</c:f>
              <c:strCache>
                <c:ptCount val="10"/>
                <c:pt idx="0">
                  <c:v>0 meses</c:v>
                </c:pt>
                <c:pt idx="1">
                  <c:v>1 mes</c:v>
                </c:pt>
                <c:pt idx="2">
                  <c:v>13 a 24 meses</c:v>
                </c:pt>
                <c:pt idx="3">
                  <c:v>2 meses</c:v>
                </c:pt>
                <c:pt idx="4">
                  <c:v>3 meses</c:v>
                </c:pt>
                <c:pt idx="5">
                  <c:v>4 meses</c:v>
                </c:pt>
                <c:pt idx="6">
                  <c:v>5 meses</c:v>
                </c:pt>
                <c:pt idx="7">
                  <c:v>6 meses</c:v>
                </c:pt>
                <c:pt idx="8">
                  <c:v>7 a 12 meses</c:v>
                </c:pt>
                <c:pt idx="9">
                  <c:v>más de 24 meses</c:v>
                </c:pt>
              </c:strCache>
            </c:strRef>
          </c:cat>
          <c:val>
            <c:numRef>
              <c:f>'TABLA PLANO CARTERA TOTAL'!$P$21:$P$30</c:f>
              <c:numCache>
                <c:formatCode>_-* #,##0_-;\-* #,##0_-;_-* "-"??_-;_-@_-</c:formatCode>
                <c:ptCount val="10"/>
                <c:pt idx="0">
                  <c:v>248.54755982000191</c:v>
                </c:pt>
                <c:pt idx="1">
                  <c:v>0</c:v>
                </c:pt>
                <c:pt idx="2">
                  <c:v>384.90544498000008</c:v>
                </c:pt>
                <c:pt idx="3">
                  <c:v>180.94582228000039</c:v>
                </c:pt>
                <c:pt idx="4">
                  <c:v>6.5393110000000004E-2</c:v>
                </c:pt>
                <c:pt idx="5">
                  <c:v>109.46689098999985</c:v>
                </c:pt>
                <c:pt idx="6">
                  <c:v>0.41670260999999997</c:v>
                </c:pt>
                <c:pt idx="7">
                  <c:v>301.10733551000015</c:v>
                </c:pt>
                <c:pt idx="8">
                  <c:v>301.32889205999999</c:v>
                </c:pt>
                <c:pt idx="9">
                  <c:v>9911.5967240100672</c:v>
                </c:pt>
              </c:numCache>
            </c:numRef>
          </c:val>
          <c:extLst>
            <c:ext xmlns:c16="http://schemas.microsoft.com/office/drawing/2014/chart" uri="{C3380CC4-5D6E-409C-BE32-E72D297353CC}">
              <c16:uniqueId val="{0000000B-72FD-4D0D-81ED-683A9D40DEDA}"/>
            </c:ext>
          </c:extLst>
        </c:ser>
        <c:dLbls>
          <c:dLblPos val="outEnd"/>
          <c:showLegendKey val="0"/>
          <c:showVal val="1"/>
          <c:showCatName val="0"/>
          <c:showSerName val="0"/>
          <c:showPercent val="0"/>
          <c:showBubbleSize val="0"/>
        </c:dLbls>
        <c:gapWidth val="50"/>
        <c:overlap val="-27"/>
        <c:axId val="467168288"/>
        <c:axId val="467169464"/>
      </c:barChart>
      <c:catAx>
        <c:axId val="46716828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crossAx val="467169464"/>
        <c:crosses val="autoZero"/>
        <c:auto val="1"/>
        <c:lblAlgn val="ctr"/>
        <c:lblOffset val="100"/>
        <c:noMultiLvlLbl val="0"/>
      </c:catAx>
      <c:valAx>
        <c:axId val="467169464"/>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crossAx val="4671682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dTable>
      <c:spPr>
        <a:noFill/>
        <a:ln>
          <a:noFill/>
        </a:ln>
        <a:effectLst/>
      </c:spPr>
    </c:plotArea>
    <c:plotVisOnly val="1"/>
    <c:dispBlanksAs val="gap"/>
    <c:showDLblsOverMax val="0"/>
  </c:chart>
  <c:spPr>
    <a:noFill/>
    <a:ln>
      <a:noFill/>
    </a:ln>
    <a:effectLst/>
  </c:spPr>
  <c:txPr>
    <a:bodyPr/>
    <a:lstStyle/>
    <a:p>
      <a:pPr>
        <a:defRPr sz="1000">
          <a:solidFill>
            <a:schemeClr val="accent1">
              <a:lumMod val="50000"/>
            </a:schemeClr>
          </a:solidFill>
          <a:latin typeface="+mn-lt"/>
          <a:cs typeface="Calibri" panose="020F0502020204030204" pitchFamily="34" charset="0"/>
        </a:defRPr>
      </a:pPr>
      <a:endParaRPr lang="es-CO"/>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'TABLA PLANO CARTERA TOTAL'!$O$20</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'TABLA PLANO CARTERA TOTAL'!$N$21:$N$30</c:f>
              <c:strCache>
                <c:ptCount val="10"/>
                <c:pt idx="0">
                  <c:v>0 meses</c:v>
                </c:pt>
                <c:pt idx="1">
                  <c:v>1 mes</c:v>
                </c:pt>
                <c:pt idx="2">
                  <c:v>13 a 24 meses</c:v>
                </c:pt>
                <c:pt idx="3">
                  <c:v>2 meses</c:v>
                </c:pt>
                <c:pt idx="4">
                  <c:v>3 meses</c:v>
                </c:pt>
                <c:pt idx="5">
                  <c:v>4 meses</c:v>
                </c:pt>
                <c:pt idx="6">
                  <c:v>5 meses</c:v>
                </c:pt>
                <c:pt idx="7">
                  <c:v>6 meses</c:v>
                </c:pt>
                <c:pt idx="8">
                  <c:v>7 a 12 meses</c:v>
                </c:pt>
                <c:pt idx="9">
                  <c:v>más de 24 meses</c:v>
                </c:pt>
              </c:strCache>
            </c:strRef>
          </c:cat>
          <c:val>
            <c:numRef>
              <c:f>'TABLA PLANO CARTERA TOTAL'!$O$21:$O$30</c:f>
              <c:numCache>
                <c:formatCode>_-"$"\ * #,##0_-;\-"$"\ * #,##0_-;_-"$"\ * "-"??_-;_-@_-</c:formatCode>
                <c:ptCount val="10"/>
                <c:pt idx="0">
                  <c:v>7852.4647755109891</c:v>
                </c:pt>
                <c:pt idx="1">
                  <c:v>396.95879264000558</c:v>
                </c:pt>
                <c:pt idx="2">
                  <c:v>177.27276805000048</c:v>
                </c:pt>
                <c:pt idx="3">
                  <c:v>178.95090868999995</c:v>
                </c:pt>
                <c:pt idx="4">
                  <c:v>81.084209329999851</c:v>
                </c:pt>
                <c:pt idx="5">
                  <c:v>82.887510599999999</c:v>
                </c:pt>
                <c:pt idx="6">
                  <c:v>68.517944509999936</c:v>
                </c:pt>
                <c:pt idx="7">
                  <c:v>356.50748317000051</c:v>
                </c:pt>
                <c:pt idx="8">
                  <c:v>839.03840927000033</c:v>
                </c:pt>
                <c:pt idx="9">
                  <c:v>3327.8473592300033</c:v>
                </c:pt>
              </c:numCache>
            </c:numRef>
          </c:val>
          <c:extLst>
            <c:ext xmlns:c16="http://schemas.microsoft.com/office/drawing/2014/chart" uri="{C3380CC4-5D6E-409C-BE32-E72D297353CC}">
              <c16:uniqueId val="{00000000-44B7-4387-BB8E-9978487E5F05}"/>
            </c:ext>
          </c:extLst>
        </c:ser>
        <c:ser>
          <c:idx val="1"/>
          <c:order val="1"/>
          <c:tx>
            <c:strRef>
              <c:f>'TABLA PLANO CARTERA TOTAL'!$P$20</c:f>
              <c:strCache>
                <c:ptCount val="1"/>
                <c:pt idx="0">
                  <c:v>FACTURACIÓN DIRECTA</c:v>
                </c:pt>
              </c:strCache>
            </c:strRef>
          </c:tx>
          <c:spPr>
            <a:solidFill>
              <a:schemeClr val="accent2"/>
            </a:solidFill>
            <a:ln>
              <a:noFill/>
            </a:ln>
            <a:effectLst/>
            <a:scene3d>
              <a:camera prst="orthographicFront"/>
              <a:lightRig rig="threePt" dir="t"/>
            </a:scene3d>
            <a:sp3d>
              <a:bevelT w="190500" h="38100"/>
            </a:sp3d>
          </c:spPr>
          <c:invertIfNegative val="0"/>
          <c:dPt>
            <c:idx val="0"/>
            <c:invertIfNegative val="0"/>
            <c:bubble3D val="0"/>
            <c:extLst>
              <c:ext xmlns:c16="http://schemas.microsoft.com/office/drawing/2014/chart" uri="{C3380CC4-5D6E-409C-BE32-E72D297353CC}">
                <c16:uniqueId val="{00000001-44B7-4387-BB8E-9978487E5F05}"/>
              </c:ext>
            </c:extLst>
          </c:dPt>
          <c:dPt>
            <c:idx val="1"/>
            <c:invertIfNegative val="0"/>
            <c:bubble3D val="0"/>
            <c:extLst>
              <c:ext xmlns:c16="http://schemas.microsoft.com/office/drawing/2014/chart" uri="{C3380CC4-5D6E-409C-BE32-E72D297353CC}">
                <c16:uniqueId val="{00000002-44B7-4387-BB8E-9978487E5F05}"/>
              </c:ext>
            </c:extLst>
          </c:dPt>
          <c:dPt>
            <c:idx val="2"/>
            <c:invertIfNegative val="0"/>
            <c:bubble3D val="0"/>
            <c:extLst>
              <c:ext xmlns:c16="http://schemas.microsoft.com/office/drawing/2014/chart" uri="{C3380CC4-5D6E-409C-BE32-E72D297353CC}">
                <c16:uniqueId val="{00000003-44B7-4387-BB8E-9978487E5F05}"/>
              </c:ext>
            </c:extLst>
          </c:dPt>
          <c:dPt>
            <c:idx val="3"/>
            <c:invertIfNegative val="0"/>
            <c:bubble3D val="0"/>
            <c:extLst>
              <c:ext xmlns:c16="http://schemas.microsoft.com/office/drawing/2014/chart" uri="{C3380CC4-5D6E-409C-BE32-E72D297353CC}">
                <c16:uniqueId val="{00000004-44B7-4387-BB8E-9978487E5F05}"/>
              </c:ext>
            </c:extLst>
          </c:dPt>
          <c:dPt>
            <c:idx val="4"/>
            <c:invertIfNegative val="0"/>
            <c:bubble3D val="0"/>
            <c:extLst>
              <c:ext xmlns:c16="http://schemas.microsoft.com/office/drawing/2014/chart" uri="{C3380CC4-5D6E-409C-BE32-E72D297353CC}">
                <c16:uniqueId val="{00000005-44B7-4387-BB8E-9978487E5F05}"/>
              </c:ext>
            </c:extLst>
          </c:dPt>
          <c:dPt>
            <c:idx val="5"/>
            <c:invertIfNegative val="0"/>
            <c:bubble3D val="0"/>
            <c:extLst>
              <c:ext xmlns:c16="http://schemas.microsoft.com/office/drawing/2014/chart" uri="{C3380CC4-5D6E-409C-BE32-E72D297353CC}">
                <c16:uniqueId val="{00000006-44B7-4387-BB8E-9978487E5F05}"/>
              </c:ext>
            </c:extLst>
          </c:dPt>
          <c:dPt>
            <c:idx val="6"/>
            <c:invertIfNegative val="0"/>
            <c:bubble3D val="0"/>
            <c:extLst>
              <c:ext xmlns:c16="http://schemas.microsoft.com/office/drawing/2014/chart" uri="{C3380CC4-5D6E-409C-BE32-E72D297353CC}">
                <c16:uniqueId val="{00000007-44B7-4387-BB8E-9978487E5F05}"/>
              </c:ext>
            </c:extLst>
          </c:dPt>
          <c:dPt>
            <c:idx val="7"/>
            <c:invertIfNegative val="0"/>
            <c:bubble3D val="0"/>
            <c:extLst>
              <c:ext xmlns:c16="http://schemas.microsoft.com/office/drawing/2014/chart" uri="{C3380CC4-5D6E-409C-BE32-E72D297353CC}">
                <c16:uniqueId val="{00000008-44B7-4387-BB8E-9978487E5F05}"/>
              </c:ext>
            </c:extLst>
          </c:dPt>
          <c:dPt>
            <c:idx val="8"/>
            <c:invertIfNegative val="0"/>
            <c:bubble3D val="0"/>
            <c:extLst>
              <c:ext xmlns:c16="http://schemas.microsoft.com/office/drawing/2014/chart" uri="{C3380CC4-5D6E-409C-BE32-E72D297353CC}">
                <c16:uniqueId val="{00000009-44B7-4387-BB8E-9978487E5F05}"/>
              </c:ext>
            </c:extLst>
          </c:dPt>
          <c:dPt>
            <c:idx val="9"/>
            <c:invertIfNegative val="0"/>
            <c:bubble3D val="0"/>
            <c:extLst>
              <c:ext xmlns:c16="http://schemas.microsoft.com/office/drawing/2014/chart" uri="{C3380CC4-5D6E-409C-BE32-E72D297353CC}">
                <c16:uniqueId val="{0000000A-44B7-4387-BB8E-9978487E5F05}"/>
              </c:ext>
            </c:extLst>
          </c:dPt>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'TABLA PLANO CARTERA TOTAL'!$N$21:$N$30</c:f>
              <c:strCache>
                <c:ptCount val="10"/>
                <c:pt idx="0">
                  <c:v>0 meses</c:v>
                </c:pt>
                <c:pt idx="1">
                  <c:v>1 mes</c:v>
                </c:pt>
                <c:pt idx="2">
                  <c:v>13 a 24 meses</c:v>
                </c:pt>
                <c:pt idx="3">
                  <c:v>2 meses</c:v>
                </c:pt>
                <c:pt idx="4">
                  <c:v>3 meses</c:v>
                </c:pt>
                <c:pt idx="5">
                  <c:v>4 meses</c:v>
                </c:pt>
                <c:pt idx="6">
                  <c:v>5 meses</c:v>
                </c:pt>
                <c:pt idx="7">
                  <c:v>6 meses</c:v>
                </c:pt>
                <c:pt idx="8">
                  <c:v>7 a 12 meses</c:v>
                </c:pt>
                <c:pt idx="9">
                  <c:v>más de 24 meses</c:v>
                </c:pt>
              </c:strCache>
            </c:strRef>
          </c:cat>
          <c:val>
            <c:numRef>
              <c:f>'TABLA PLANO CARTERA TOTAL'!$P$21:$P$30</c:f>
              <c:numCache>
                <c:formatCode>_-"$"\ * #,##0_-;\-"$"\ * #,##0_-;_-"$"\ * "-"??_-;_-@_-</c:formatCode>
                <c:ptCount val="10"/>
                <c:pt idx="0">
                  <c:v>842.69028589998607</c:v>
                </c:pt>
                <c:pt idx="1">
                  <c:v>464.53297514000116</c:v>
                </c:pt>
                <c:pt idx="2">
                  <c:v>328.54954875000021</c:v>
                </c:pt>
                <c:pt idx="3">
                  <c:v>121.07544152000004</c:v>
                </c:pt>
                <c:pt idx="4">
                  <c:v>46.705095970000002</c:v>
                </c:pt>
                <c:pt idx="5">
                  <c:v>136.58583982999997</c:v>
                </c:pt>
                <c:pt idx="6">
                  <c:v>80.028431290000015</c:v>
                </c:pt>
                <c:pt idx="7">
                  <c:v>238.71181281000011</c:v>
                </c:pt>
                <c:pt idx="8">
                  <c:v>176.09787130000009</c:v>
                </c:pt>
                <c:pt idx="9">
                  <c:v>564.85449664000078</c:v>
                </c:pt>
              </c:numCache>
            </c:numRef>
          </c:val>
          <c:extLst>
            <c:ext xmlns:c16="http://schemas.microsoft.com/office/drawing/2014/chart" uri="{C3380CC4-5D6E-409C-BE32-E72D297353CC}">
              <c16:uniqueId val="{0000000B-44B7-4387-BB8E-9978487E5F05}"/>
            </c:ext>
          </c:extLst>
        </c:ser>
        <c:dLbls>
          <c:dLblPos val="outEnd"/>
          <c:showLegendKey val="0"/>
          <c:showVal val="1"/>
          <c:showCatName val="0"/>
          <c:showSerName val="0"/>
          <c:showPercent val="0"/>
          <c:showBubbleSize val="0"/>
        </c:dLbls>
        <c:gapWidth val="50"/>
        <c:overlap val="-27"/>
        <c:axId val="467168288"/>
        <c:axId val="467169464"/>
      </c:barChart>
      <c:catAx>
        <c:axId val="46716828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crossAx val="467169464"/>
        <c:crosses val="autoZero"/>
        <c:auto val="1"/>
        <c:lblAlgn val="ctr"/>
        <c:lblOffset val="100"/>
        <c:noMultiLvlLbl val="0"/>
      </c:catAx>
      <c:valAx>
        <c:axId val="467169464"/>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 #,##0_-;\-&quot;$&quot;\ * #,##0_-;_-&quot;$&quot;\ * &quot;-&quot;??_-;_-@_-"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crossAx val="4671682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dTable>
      <c:spPr>
        <a:noFill/>
        <a:ln>
          <a:noFill/>
        </a:ln>
        <a:effectLst/>
      </c:spPr>
    </c:plotArea>
    <c:plotVisOnly val="1"/>
    <c:dispBlanksAs val="gap"/>
    <c:showDLblsOverMax val="0"/>
  </c:chart>
  <c:spPr>
    <a:noFill/>
    <a:ln>
      <a:noFill/>
    </a:ln>
    <a:effectLst/>
  </c:spPr>
  <c:txPr>
    <a:bodyPr/>
    <a:lstStyle/>
    <a:p>
      <a:pPr>
        <a:defRPr sz="1000">
          <a:solidFill>
            <a:schemeClr val="accent1">
              <a:lumMod val="50000"/>
            </a:schemeClr>
          </a:solidFill>
          <a:latin typeface="+mn-lt"/>
          <a:cs typeface="Calibri" panose="020F0502020204030204" pitchFamily="34" charset="0"/>
        </a:defRPr>
      </a:pPr>
      <a:endParaRPr lang="es-CO"/>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'TABLA PLANO CARTERA TOTAL'!$O$20</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'TABLA PLANO CARTERA TOTAL'!$N$21:$N$30</c:f>
              <c:strCache>
                <c:ptCount val="10"/>
                <c:pt idx="0">
                  <c:v>0 meses</c:v>
                </c:pt>
                <c:pt idx="1">
                  <c:v>1 mes</c:v>
                </c:pt>
                <c:pt idx="2">
                  <c:v>2 meses</c:v>
                </c:pt>
                <c:pt idx="3">
                  <c:v>3 meses</c:v>
                </c:pt>
                <c:pt idx="4">
                  <c:v>4 meses</c:v>
                </c:pt>
                <c:pt idx="5">
                  <c:v>5 meses</c:v>
                </c:pt>
                <c:pt idx="6">
                  <c:v>6 meses</c:v>
                </c:pt>
                <c:pt idx="7">
                  <c:v>7 a 12 meses</c:v>
                </c:pt>
                <c:pt idx="8">
                  <c:v>13 a 24 meses</c:v>
                </c:pt>
                <c:pt idx="9">
                  <c:v>mas de 24 meses</c:v>
                </c:pt>
              </c:strCache>
            </c:strRef>
          </c:cat>
          <c:val>
            <c:numRef>
              <c:f>'TABLA PLANO CARTERA TOTAL'!$O$21:$O$30</c:f>
              <c:numCache>
                <c:formatCode>_-"$"\ * #,##0_-;\-"$"\ * #,##0_-;_-"$"\ * "-"??_-;_-@_-</c:formatCode>
                <c:ptCount val="10"/>
                <c:pt idx="0">
                  <c:v>10325.495657210522</c:v>
                </c:pt>
                <c:pt idx="1">
                  <c:v>3.6406295999999982</c:v>
                </c:pt>
                <c:pt idx="2">
                  <c:v>979.09443590000035</c:v>
                </c:pt>
                <c:pt idx="3">
                  <c:v>0</c:v>
                </c:pt>
                <c:pt idx="4">
                  <c:v>287.92564162000048</c:v>
                </c:pt>
                <c:pt idx="5">
                  <c:v>0</c:v>
                </c:pt>
                <c:pt idx="6">
                  <c:v>206.52257009999983</c:v>
                </c:pt>
                <c:pt idx="7">
                  <c:v>413.25313614999891</c:v>
                </c:pt>
                <c:pt idx="8">
                  <c:v>763.66435816000035</c:v>
                </c:pt>
                <c:pt idx="9">
                  <c:v>6588.929675540011</c:v>
                </c:pt>
              </c:numCache>
            </c:numRef>
          </c:val>
          <c:extLst>
            <c:ext xmlns:c16="http://schemas.microsoft.com/office/drawing/2014/chart" uri="{C3380CC4-5D6E-409C-BE32-E72D297353CC}">
              <c16:uniqueId val="{00000000-7621-4B40-B8A0-9A36F8799EBD}"/>
            </c:ext>
          </c:extLst>
        </c:ser>
        <c:ser>
          <c:idx val="1"/>
          <c:order val="1"/>
          <c:tx>
            <c:strRef>
              <c:f>'TABLA PLANO CARTERA TOTAL'!$P$20</c:f>
              <c:strCache>
                <c:ptCount val="1"/>
                <c:pt idx="0">
                  <c:v>FACTURACIÓN DIRECTA</c:v>
                </c:pt>
              </c:strCache>
            </c:strRef>
          </c:tx>
          <c:spPr>
            <a:solidFill>
              <a:schemeClr val="accent2"/>
            </a:solidFill>
            <a:ln>
              <a:noFill/>
            </a:ln>
            <a:effectLst/>
            <a:scene3d>
              <a:camera prst="orthographicFront"/>
              <a:lightRig rig="threePt" dir="t"/>
            </a:scene3d>
            <a:sp3d>
              <a:bevelT w="190500" h="38100"/>
            </a:sp3d>
          </c:spPr>
          <c:invertIfNegative val="0"/>
          <c:dPt>
            <c:idx val="0"/>
            <c:invertIfNegative val="0"/>
            <c:bubble3D val="0"/>
            <c:extLst>
              <c:ext xmlns:c16="http://schemas.microsoft.com/office/drawing/2014/chart" uri="{C3380CC4-5D6E-409C-BE32-E72D297353CC}">
                <c16:uniqueId val="{00000001-7621-4B40-B8A0-9A36F8799EBD}"/>
              </c:ext>
            </c:extLst>
          </c:dPt>
          <c:dPt>
            <c:idx val="1"/>
            <c:invertIfNegative val="0"/>
            <c:bubble3D val="0"/>
            <c:extLst>
              <c:ext xmlns:c16="http://schemas.microsoft.com/office/drawing/2014/chart" uri="{C3380CC4-5D6E-409C-BE32-E72D297353CC}">
                <c16:uniqueId val="{00000002-7621-4B40-B8A0-9A36F8799EBD}"/>
              </c:ext>
            </c:extLst>
          </c:dPt>
          <c:dPt>
            <c:idx val="2"/>
            <c:invertIfNegative val="0"/>
            <c:bubble3D val="0"/>
            <c:extLst>
              <c:ext xmlns:c16="http://schemas.microsoft.com/office/drawing/2014/chart" uri="{C3380CC4-5D6E-409C-BE32-E72D297353CC}">
                <c16:uniqueId val="{00000003-7621-4B40-B8A0-9A36F8799EBD}"/>
              </c:ext>
            </c:extLst>
          </c:dPt>
          <c:dPt>
            <c:idx val="3"/>
            <c:invertIfNegative val="0"/>
            <c:bubble3D val="0"/>
            <c:extLst>
              <c:ext xmlns:c16="http://schemas.microsoft.com/office/drawing/2014/chart" uri="{C3380CC4-5D6E-409C-BE32-E72D297353CC}">
                <c16:uniqueId val="{00000004-7621-4B40-B8A0-9A36F8799EBD}"/>
              </c:ext>
            </c:extLst>
          </c:dPt>
          <c:dPt>
            <c:idx val="4"/>
            <c:invertIfNegative val="0"/>
            <c:bubble3D val="0"/>
            <c:extLst>
              <c:ext xmlns:c16="http://schemas.microsoft.com/office/drawing/2014/chart" uri="{C3380CC4-5D6E-409C-BE32-E72D297353CC}">
                <c16:uniqueId val="{00000005-7621-4B40-B8A0-9A36F8799EBD}"/>
              </c:ext>
            </c:extLst>
          </c:dPt>
          <c:dPt>
            <c:idx val="5"/>
            <c:invertIfNegative val="0"/>
            <c:bubble3D val="0"/>
            <c:extLst>
              <c:ext xmlns:c16="http://schemas.microsoft.com/office/drawing/2014/chart" uri="{C3380CC4-5D6E-409C-BE32-E72D297353CC}">
                <c16:uniqueId val="{00000006-7621-4B40-B8A0-9A36F8799EBD}"/>
              </c:ext>
            </c:extLst>
          </c:dPt>
          <c:dPt>
            <c:idx val="6"/>
            <c:invertIfNegative val="0"/>
            <c:bubble3D val="0"/>
            <c:extLst>
              <c:ext xmlns:c16="http://schemas.microsoft.com/office/drawing/2014/chart" uri="{C3380CC4-5D6E-409C-BE32-E72D297353CC}">
                <c16:uniqueId val="{00000007-7621-4B40-B8A0-9A36F8799EBD}"/>
              </c:ext>
            </c:extLst>
          </c:dPt>
          <c:dPt>
            <c:idx val="7"/>
            <c:invertIfNegative val="0"/>
            <c:bubble3D val="0"/>
            <c:extLst>
              <c:ext xmlns:c16="http://schemas.microsoft.com/office/drawing/2014/chart" uri="{C3380CC4-5D6E-409C-BE32-E72D297353CC}">
                <c16:uniqueId val="{00000008-7621-4B40-B8A0-9A36F8799EBD}"/>
              </c:ext>
            </c:extLst>
          </c:dPt>
          <c:dPt>
            <c:idx val="8"/>
            <c:invertIfNegative val="0"/>
            <c:bubble3D val="0"/>
            <c:extLst>
              <c:ext xmlns:c16="http://schemas.microsoft.com/office/drawing/2014/chart" uri="{C3380CC4-5D6E-409C-BE32-E72D297353CC}">
                <c16:uniqueId val="{00000009-7621-4B40-B8A0-9A36F8799EBD}"/>
              </c:ext>
            </c:extLst>
          </c:dPt>
          <c:dPt>
            <c:idx val="9"/>
            <c:invertIfNegative val="0"/>
            <c:bubble3D val="0"/>
            <c:extLst>
              <c:ext xmlns:c16="http://schemas.microsoft.com/office/drawing/2014/chart" uri="{C3380CC4-5D6E-409C-BE32-E72D297353CC}">
                <c16:uniqueId val="{0000000A-7621-4B40-B8A0-9A36F8799EBD}"/>
              </c:ext>
            </c:extLst>
          </c:dPt>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'TABLA PLANO CARTERA TOTAL'!$N$21:$N$30</c:f>
              <c:strCache>
                <c:ptCount val="10"/>
                <c:pt idx="0">
                  <c:v>0 meses</c:v>
                </c:pt>
                <c:pt idx="1">
                  <c:v>1 mes</c:v>
                </c:pt>
                <c:pt idx="2">
                  <c:v>2 meses</c:v>
                </c:pt>
                <c:pt idx="3">
                  <c:v>3 meses</c:v>
                </c:pt>
                <c:pt idx="4">
                  <c:v>4 meses</c:v>
                </c:pt>
                <c:pt idx="5">
                  <c:v>5 meses</c:v>
                </c:pt>
                <c:pt idx="6">
                  <c:v>6 meses</c:v>
                </c:pt>
                <c:pt idx="7">
                  <c:v>7 a 12 meses</c:v>
                </c:pt>
                <c:pt idx="8">
                  <c:v>13 a 24 meses</c:v>
                </c:pt>
                <c:pt idx="9">
                  <c:v>mas de 24 meses</c:v>
                </c:pt>
              </c:strCache>
            </c:strRef>
          </c:cat>
          <c:val>
            <c:numRef>
              <c:f>'TABLA PLANO CARTERA TOTAL'!$P$21:$P$30</c:f>
              <c:numCache>
                <c:formatCode>_-"$"\ * #,##0_-;\-"$"\ * #,##0_-;_-"$"\ * "-"??_-;_-@_-</c:formatCode>
                <c:ptCount val="10"/>
                <c:pt idx="0">
                  <c:v>17.270447969999836</c:v>
                </c:pt>
                <c:pt idx="1">
                  <c:v>0</c:v>
                </c:pt>
                <c:pt idx="2">
                  <c:v>72.470024290000026</c:v>
                </c:pt>
                <c:pt idx="3">
                  <c:v>0.38518000000000002</c:v>
                </c:pt>
                <c:pt idx="4">
                  <c:v>48.694626499999984</c:v>
                </c:pt>
                <c:pt idx="5">
                  <c:v>1.1075128900000002</c:v>
                </c:pt>
                <c:pt idx="6">
                  <c:v>56.001602329999983</c:v>
                </c:pt>
                <c:pt idx="7">
                  <c:v>169.13670097000002</c:v>
                </c:pt>
                <c:pt idx="8">
                  <c:v>555.41499811000074</c:v>
                </c:pt>
                <c:pt idx="9">
                  <c:v>5807.3153848699967</c:v>
                </c:pt>
              </c:numCache>
            </c:numRef>
          </c:val>
          <c:extLst>
            <c:ext xmlns:c16="http://schemas.microsoft.com/office/drawing/2014/chart" uri="{C3380CC4-5D6E-409C-BE32-E72D297353CC}">
              <c16:uniqueId val="{0000000B-7621-4B40-B8A0-9A36F8799EBD}"/>
            </c:ext>
          </c:extLst>
        </c:ser>
        <c:dLbls>
          <c:dLblPos val="outEnd"/>
          <c:showLegendKey val="0"/>
          <c:showVal val="1"/>
          <c:showCatName val="0"/>
          <c:showSerName val="0"/>
          <c:showPercent val="0"/>
          <c:showBubbleSize val="0"/>
        </c:dLbls>
        <c:gapWidth val="50"/>
        <c:overlap val="-27"/>
        <c:axId val="467168288"/>
        <c:axId val="467169464"/>
      </c:barChart>
      <c:catAx>
        <c:axId val="46716828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crossAx val="467169464"/>
        <c:crosses val="autoZero"/>
        <c:auto val="1"/>
        <c:lblAlgn val="ctr"/>
        <c:lblOffset val="100"/>
        <c:noMultiLvlLbl val="0"/>
      </c:catAx>
      <c:valAx>
        <c:axId val="467169464"/>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 #,##0_-;\-&quot;$&quot;\ * #,##0_-;_-&quot;$&quot;\ * &quot;-&quot;??_-;_-@_-"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crossAx val="4671682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dTable>
      <c:spPr>
        <a:noFill/>
        <a:ln>
          <a:noFill/>
        </a:ln>
        <a:effectLst/>
      </c:spPr>
    </c:plotArea>
    <c:plotVisOnly val="1"/>
    <c:dispBlanksAs val="gap"/>
    <c:showDLblsOverMax val="0"/>
  </c:chart>
  <c:spPr>
    <a:noFill/>
    <a:ln>
      <a:noFill/>
    </a:ln>
    <a:effectLst/>
  </c:spPr>
  <c:txPr>
    <a:bodyPr/>
    <a:lstStyle/>
    <a:p>
      <a:pPr>
        <a:defRPr sz="1000">
          <a:solidFill>
            <a:schemeClr val="accent1">
              <a:lumMod val="50000"/>
            </a:schemeClr>
          </a:solidFill>
          <a:latin typeface="+mn-lt"/>
          <a:cs typeface="Calibri" panose="020F0502020204030204" pitchFamily="34" charset="0"/>
        </a:defRPr>
      </a:pPr>
      <a:endParaRPr lang="es-CO"/>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s-CO" sz="1800" b="0" i="0" u="none" strike="noStrike" cap="none" baseline="0">
                <a:effectLst/>
              </a:rPr>
              <a:t>TOTAL DE TONELADAS: 1.824.222,84</a:t>
            </a:r>
            <a:r>
              <a:rPr lang="es-CO" sz="1800" b="0" i="0" u="none" strike="noStrike" cap="none" baseline="0"/>
              <a:t> </a:t>
            </a:r>
            <a:endParaRPr lang="es-ES"/>
          </a:p>
        </c:rich>
      </c:tx>
      <c:layout>
        <c:manualLayout>
          <c:xMode val="edge"/>
          <c:yMode val="edge"/>
          <c:x val="0.51638355693134663"/>
          <c:y val="0.1898148148148148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dLbl>
              <c:idx val="3"/>
              <c:layout>
                <c:manualLayout>
                  <c:x val="-1.3394057551998381E-16"/>
                  <c:y val="-3.703703703703703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E15-4A24-84B4-1C4FDA3B766D}"/>
                </c:ext>
              </c:extLst>
            </c:dLbl>
            <c:dLbl>
              <c:idx val="4"/>
              <c:layout>
                <c:manualLayout>
                  <c:x val="0"/>
                  <c:y val="-1.851851851851860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E15-4A24-84B4-1C4FDA3B766D}"/>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'ARROJO_CLANDESTINO 2018-2023'!$C$7:$G$7</c:f>
              <c:strCache>
                <c:ptCount val="5"/>
                <c:pt idx="0">
                  <c:v>PROMOAMBIENTAL SAS</c:v>
                </c:pt>
                <c:pt idx="1">
                  <c:v>LIME S.A. E.S.P.</c:v>
                </c:pt>
                <c:pt idx="2">
                  <c:v>CIUDAD LIMPIA</c:v>
                </c:pt>
                <c:pt idx="3">
                  <c:v>BOGOTÁ LIMPIA</c:v>
                </c:pt>
                <c:pt idx="4">
                  <c:v>ÁREA LIMPIA</c:v>
                </c:pt>
              </c:strCache>
            </c:strRef>
          </c:cat>
          <c:val>
            <c:numRef>
              <c:f>'ARROJO_CLANDESTINO 2018-2023'!$C$94:$G$94</c:f>
              <c:numCache>
                <c:formatCode>#,##0.00</c:formatCode>
                <c:ptCount val="5"/>
                <c:pt idx="0">
                  <c:v>226160.69199999998</c:v>
                </c:pt>
                <c:pt idx="1">
                  <c:v>840665.03699999978</c:v>
                </c:pt>
                <c:pt idx="2">
                  <c:v>323133.56199999992</c:v>
                </c:pt>
                <c:pt idx="3">
                  <c:v>190422.37699999998</c:v>
                </c:pt>
                <c:pt idx="4">
                  <c:v>243841.16700000002</c:v>
                </c:pt>
              </c:numCache>
            </c:numRef>
          </c:val>
          <c:extLst>
            <c:ext xmlns:c16="http://schemas.microsoft.com/office/drawing/2014/chart" uri="{C3380CC4-5D6E-409C-BE32-E72D297353CC}">
              <c16:uniqueId val="{00000002-0E15-4A24-84B4-1C4FDA3B766D}"/>
            </c:ext>
          </c:extLst>
        </c:ser>
        <c:dLbls>
          <c:showLegendKey val="0"/>
          <c:showVal val="0"/>
          <c:showCatName val="0"/>
          <c:showSerName val="0"/>
          <c:showPercent val="0"/>
          <c:showBubbleSize val="0"/>
        </c:dLbls>
        <c:gapWidth val="164"/>
        <c:overlap val="-35"/>
        <c:axId val="346254336"/>
        <c:axId val="348204416"/>
      </c:barChart>
      <c:catAx>
        <c:axId val="346254336"/>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lumMod val="50000"/>
                    <a:lumOff val="50000"/>
                  </a:schemeClr>
                </a:solidFill>
                <a:latin typeface="+mn-lt"/>
                <a:ea typeface="+mn-ea"/>
                <a:cs typeface="+mn-cs"/>
              </a:defRPr>
            </a:pPr>
            <a:endParaRPr lang="es-CO"/>
          </a:p>
        </c:txPr>
        <c:crossAx val="348204416"/>
        <c:crosses val="autoZero"/>
        <c:auto val="1"/>
        <c:lblAlgn val="ctr"/>
        <c:lblOffset val="100"/>
        <c:noMultiLvlLbl val="0"/>
      </c:catAx>
      <c:valAx>
        <c:axId val="348204416"/>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CO"/>
          </a:p>
        </c:txPr>
        <c:crossAx val="346254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CO"/>
    </a:p>
  </c:txPr>
  <c:externalData r:id="rId4">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'TABLA PLANO CARTERA TOTAL'!$O$20</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'TABLA PLANO CARTERA TOTAL'!$N$21:$N$30</c:f>
              <c:strCache>
                <c:ptCount val="10"/>
                <c:pt idx="0">
                  <c:v>0 meses</c:v>
                </c:pt>
                <c:pt idx="1">
                  <c:v>1 mes</c:v>
                </c:pt>
                <c:pt idx="2">
                  <c:v>2 meses</c:v>
                </c:pt>
                <c:pt idx="3">
                  <c:v>3 meses</c:v>
                </c:pt>
                <c:pt idx="4">
                  <c:v>4 meses</c:v>
                </c:pt>
                <c:pt idx="5">
                  <c:v>5 meses</c:v>
                </c:pt>
                <c:pt idx="6">
                  <c:v>6 meses</c:v>
                </c:pt>
                <c:pt idx="7">
                  <c:v>7 a 12 meses</c:v>
                </c:pt>
                <c:pt idx="8">
                  <c:v>13 a 24 meses</c:v>
                </c:pt>
                <c:pt idx="9">
                  <c:v>mas de 24 meses</c:v>
                </c:pt>
              </c:strCache>
            </c:strRef>
          </c:cat>
          <c:val>
            <c:numRef>
              <c:f>'TABLA PLANO CARTERA TOTAL'!$O$21:$O$30</c:f>
              <c:numCache>
                <c:formatCode>_-"$"\ * #,##0_-;\-"$"\ * #,##0_-;_-"$"\ * "-"??_-;_-@_-</c:formatCode>
                <c:ptCount val="10"/>
                <c:pt idx="0">
                  <c:v>6176.2712417198572</c:v>
                </c:pt>
                <c:pt idx="1">
                  <c:v>290.20752337999681</c:v>
                </c:pt>
                <c:pt idx="2">
                  <c:v>125.35087899000001</c:v>
                </c:pt>
                <c:pt idx="3">
                  <c:v>70.156018980000013</c:v>
                </c:pt>
                <c:pt idx="4">
                  <c:v>57.377399999999994</c:v>
                </c:pt>
                <c:pt idx="5">
                  <c:v>43.088351999999972</c:v>
                </c:pt>
                <c:pt idx="6">
                  <c:v>52.702629999999957</c:v>
                </c:pt>
                <c:pt idx="7">
                  <c:v>265.84429992000111</c:v>
                </c:pt>
                <c:pt idx="8">
                  <c:v>512.34887146000028</c:v>
                </c:pt>
                <c:pt idx="9">
                  <c:v>2468.4269359999912</c:v>
                </c:pt>
              </c:numCache>
            </c:numRef>
          </c:val>
          <c:extLst>
            <c:ext xmlns:c16="http://schemas.microsoft.com/office/drawing/2014/chart" uri="{C3380CC4-5D6E-409C-BE32-E72D297353CC}">
              <c16:uniqueId val="{00000000-9747-4423-9C91-6892EA3B343C}"/>
            </c:ext>
          </c:extLst>
        </c:ser>
        <c:ser>
          <c:idx val="1"/>
          <c:order val="1"/>
          <c:tx>
            <c:strRef>
              <c:f>'TABLA PLANO CARTERA TOTAL'!$P$20</c:f>
              <c:strCache>
                <c:ptCount val="1"/>
                <c:pt idx="0">
                  <c:v>FACTURACIÓN DIRECTA</c:v>
                </c:pt>
              </c:strCache>
            </c:strRef>
          </c:tx>
          <c:spPr>
            <a:solidFill>
              <a:schemeClr val="accent2"/>
            </a:solidFill>
            <a:ln>
              <a:noFill/>
            </a:ln>
            <a:effectLst/>
            <a:scene3d>
              <a:camera prst="orthographicFront"/>
              <a:lightRig rig="threePt" dir="t"/>
            </a:scene3d>
            <a:sp3d>
              <a:bevelT w="190500" h="38100"/>
            </a:sp3d>
          </c:spPr>
          <c:invertIfNegative val="0"/>
          <c:dPt>
            <c:idx val="0"/>
            <c:invertIfNegative val="0"/>
            <c:bubble3D val="0"/>
            <c:extLst>
              <c:ext xmlns:c16="http://schemas.microsoft.com/office/drawing/2014/chart" uri="{C3380CC4-5D6E-409C-BE32-E72D297353CC}">
                <c16:uniqueId val="{00000001-9747-4423-9C91-6892EA3B343C}"/>
              </c:ext>
            </c:extLst>
          </c:dPt>
          <c:dPt>
            <c:idx val="1"/>
            <c:invertIfNegative val="0"/>
            <c:bubble3D val="0"/>
            <c:extLst>
              <c:ext xmlns:c16="http://schemas.microsoft.com/office/drawing/2014/chart" uri="{C3380CC4-5D6E-409C-BE32-E72D297353CC}">
                <c16:uniqueId val="{00000002-9747-4423-9C91-6892EA3B343C}"/>
              </c:ext>
            </c:extLst>
          </c:dPt>
          <c:dPt>
            <c:idx val="2"/>
            <c:invertIfNegative val="0"/>
            <c:bubble3D val="0"/>
            <c:extLst>
              <c:ext xmlns:c16="http://schemas.microsoft.com/office/drawing/2014/chart" uri="{C3380CC4-5D6E-409C-BE32-E72D297353CC}">
                <c16:uniqueId val="{00000003-9747-4423-9C91-6892EA3B343C}"/>
              </c:ext>
            </c:extLst>
          </c:dPt>
          <c:dPt>
            <c:idx val="3"/>
            <c:invertIfNegative val="0"/>
            <c:bubble3D val="0"/>
            <c:extLst>
              <c:ext xmlns:c16="http://schemas.microsoft.com/office/drawing/2014/chart" uri="{C3380CC4-5D6E-409C-BE32-E72D297353CC}">
                <c16:uniqueId val="{00000004-9747-4423-9C91-6892EA3B343C}"/>
              </c:ext>
            </c:extLst>
          </c:dPt>
          <c:dPt>
            <c:idx val="4"/>
            <c:invertIfNegative val="0"/>
            <c:bubble3D val="0"/>
            <c:extLst>
              <c:ext xmlns:c16="http://schemas.microsoft.com/office/drawing/2014/chart" uri="{C3380CC4-5D6E-409C-BE32-E72D297353CC}">
                <c16:uniqueId val="{00000005-9747-4423-9C91-6892EA3B343C}"/>
              </c:ext>
            </c:extLst>
          </c:dPt>
          <c:dPt>
            <c:idx val="5"/>
            <c:invertIfNegative val="0"/>
            <c:bubble3D val="0"/>
            <c:extLst>
              <c:ext xmlns:c16="http://schemas.microsoft.com/office/drawing/2014/chart" uri="{C3380CC4-5D6E-409C-BE32-E72D297353CC}">
                <c16:uniqueId val="{00000006-9747-4423-9C91-6892EA3B343C}"/>
              </c:ext>
            </c:extLst>
          </c:dPt>
          <c:dPt>
            <c:idx val="6"/>
            <c:invertIfNegative val="0"/>
            <c:bubble3D val="0"/>
            <c:extLst>
              <c:ext xmlns:c16="http://schemas.microsoft.com/office/drawing/2014/chart" uri="{C3380CC4-5D6E-409C-BE32-E72D297353CC}">
                <c16:uniqueId val="{00000007-9747-4423-9C91-6892EA3B343C}"/>
              </c:ext>
            </c:extLst>
          </c:dPt>
          <c:dPt>
            <c:idx val="7"/>
            <c:invertIfNegative val="0"/>
            <c:bubble3D val="0"/>
            <c:extLst>
              <c:ext xmlns:c16="http://schemas.microsoft.com/office/drawing/2014/chart" uri="{C3380CC4-5D6E-409C-BE32-E72D297353CC}">
                <c16:uniqueId val="{00000008-9747-4423-9C91-6892EA3B343C}"/>
              </c:ext>
            </c:extLst>
          </c:dPt>
          <c:dPt>
            <c:idx val="8"/>
            <c:invertIfNegative val="0"/>
            <c:bubble3D val="0"/>
            <c:extLst>
              <c:ext xmlns:c16="http://schemas.microsoft.com/office/drawing/2014/chart" uri="{C3380CC4-5D6E-409C-BE32-E72D297353CC}">
                <c16:uniqueId val="{00000009-9747-4423-9C91-6892EA3B343C}"/>
              </c:ext>
            </c:extLst>
          </c:dPt>
          <c:dPt>
            <c:idx val="9"/>
            <c:invertIfNegative val="0"/>
            <c:bubble3D val="0"/>
            <c:extLst>
              <c:ext xmlns:c16="http://schemas.microsoft.com/office/drawing/2014/chart" uri="{C3380CC4-5D6E-409C-BE32-E72D297353CC}">
                <c16:uniqueId val="{0000000A-9747-4423-9C91-6892EA3B343C}"/>
              </c:ext>
            </c:extLst>
          </c:dPt>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'TABLA PLANO CARTERA TOTAL'!$N$21:$N$30</c:f>
              <c:strCache>
                <c:ptCount val="10"/>
                <c:pt idx="0">
                  <c:v>0 meses</c:v>
                </c:pt>
                <c:pt idx="1">
                  <c:v>1 mes</c:v>
                </c:pt>
                <c:pt idx="2">
                  <c:v>2 meses</c:v>
                </c:pt>
                <c:pt idx="3">
                  <c:v>3 meses</c:v>
                </c:pt>
                <c:pt idx="4">
                  <c:v>4 meses</c:v>
                </c:pt>
                <c:pt idx="5">
                  <c:v>5 meses</c:v>
                </c:pt>
                <c:pt idx="6">
                  <c:v>6 meses</c:v>
                </c:pt>
                <c:pt idx="7">
                  <c:v>7 a 12 meses</c:v>
                </c:pt>
                <c:pt idx="8">
                  <c:v>13 a 24 meses</c:v>
                </c:pt>
                <c:pt idx="9">
                  <c:v>mas de 24 meses</c:v>
                </c:pt>
              </c:strCache>
            </c:strRef>
          </c:cat>
          <c:val>
            <c:numRef>
              <c:f>'TABLA PLANO CARTERA TOTAL'!$P$21:$P$30</c:f>
              <c:numCache>
                <c:formatCode>_-"$"\ * #,##0_-;\-"$"\ * #,##0_-;_-"$"\ * "-"??_-;_-@_-</c:formatCode>
                <c:ptCount val="10"/>
                <c:pt idx="0">
                  <c:v>98.422959759999912</c:v>
                </c:pt>
                <c:pt idx="1">
                  <c:v>46.730349999999973</c:v>
                </c:pt>
                <c:pt idx="2">
                  <c:v>42.774213000000024</c:v>
                </c:pt>
                <c:pt idx="3">
                  <c:v>24.359729999999995</c:v>
                </c:pt>
                <c:pt idx="4">
                  <c:v>8.0719100000000008</c:v>
                </c:pt>
                <c:pt idx="5">
                  <c:v>15.830830000000002</c:v>
                </c:pt>
                <c:pt idx="6">
                  <c:v>13.152560000000001</c:v>
                </c:pt>
                <c:pt idx="7">
                  <c:v>238.80324999999996</c:v>
                </c:pt>
                <c:pt idx="8">
                  <c:v>158.61991</c:v>
                </c:pt>
                <c:pt idx="9">
                  <c:v>1110.5146100000002</c:v>
                </c:pt>
              </c:numCache>
            </c:numRef>
          </c:val>
          <c:extLst>
            <c:ext xmlns:c16="http://schemas.microsoft.com/office/drawing/2014/chart" uri="{C3380CC4-5D6E-409C-BE32-E72D297353CC}">
              <c16:uniqueId val="{0000000B-9747-4423-9C91-6892EA3B343C}"/>
            </c:ext>
          </c:extLst>
        </c:ser>
        <c:dLbls>
          <c:dLblPos val="outEnd"/>
          <c:showLegendKey val="0"/>
          <c:showVal val="1"/>
          <c:showCatName val="0"/>
          <c:showSerName val="0"/>
          <c:showPercent val="0"/>
          <c:showBubbleSize val="0"/>
        </c:dLbls>
        <c:gapWidth val="50"/>
        <c:overlap val="-27"/>
        <c:axId val="467168288"/>
        <c:axId val="467169464"/>
      </c:barChart>
      <c:catAx>
        <c:axId val="46716828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crossAx val="467169464"/>
        <c:crosses val="autoZero"/>
        <c:auto val="1"/>
        <c:lblAlgn val="ctr"/>
        <c:lblOffset val="100"/>
        <c:noMultiLvlLbl val="0"/>
      </c:catAx>
      <c:valAx>
        <c:axId val="467169464"/>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 #,##0_-;\-&quot;$&quot;\ * #,##0_-;_-&quot;$&quot;\ * &quot;-&quot;??_-;_-@_-"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crossAx val="4671682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dTable>
      <c:spPr>
        <a:noFill/>
        <a:ln>
          <a:noFill/>
        </a:ln>
        <a:effectLst/>
      </c:spPr>
    </c:plotArea>
    <c:plotVisOnly val="1"/>
    <c:dispBlanksAs val="gap"/>
    <c:showDLblsOverMax val="0"/>
  </c:chart>
  <c:spPr>
    <a:noFill/>
    <a:ln>
      <a:noFill/>
    </a:ln>
    <a:effectLst/>
  </c:spPr>
  <c:txPr>
    <a:bodyPr/>
    <a:lstStyle/>
    <a:p>
      <a:pPr>
        <a:defRPr sz="1000">
          <a:solidFill>
            <a:schemeClr val="accent1">
              <a:lumMod val="50000"/>
            </a:schemeClr>
          </a:solidFill>
          <a:latin typeface="+mn-lt"/>
          <a:cs typeface="Calibri" panose="020F0502020204030204" pitchFamily="34" charset="0"/>
        </a:defRPr>
      </a:pPr>
      <a:endParaRPr lang="es-CO"/>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6.2499900791288684E-2"/>
          <c:y val="9.7845321331909152E-2"/>
          <c:w val="0.91531861869727049"/>
          <c:h val="0.81215708364461836"/>
        </c:manualLayout>
      </c:layout>
      <c:pie3DChart>
        <c:varyColors val="1"/>
        <c:ser>
          <c:idx val="0"/>
          <c:order val="0"/>
          <c:tx>
            <c:strRef>
              <c:f>'TABLA PLANO CARTERA TOTAL'!$BD$10</c:f>
              <c:strCache>
                <c:ptCount val="1"/>
                <c:pt idx="0">
                  <c:v>FACTURACIÓN
CONJUNTA</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CD08-41AA-9231-17416B693FA6}"/>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CD08-41AA-9231-17416B693FA6}"/>
              </c:ext>
            </c:extLst>
          </c:dPt>
          <c:dLbls>
            <c:dLbl>
              <c:idx val="0"/>
              <c:layout>
                <c:manualLayout>
                  <c:x val="8.2404800634844441E-2"/>
                  <c:y val="-0.13074729978607177"/>
                </c:manualLayout>
              </c:layout>
              <c:dLblPos val="bestFit"/>
              <c:showLegendKey val="0"/>
              <c:showVal val="1"/>
              <c:showCatName val="1"/>
              <c:showSerName val="0"/>
              <c:showPercent val="1"/>
              <c:showBubbleSize val="0"/>
              <c:separator> </c:separator>
              <c:extLst>
                <c:ext xmlns:c15="http://schemas.microsoft.com/office/drawing/2012/chart" uri="{CE6537A1-D6FC-4f65-9D91-7224C49458BB}">
                  <c15:layout>
                    <c:manualLayout>
                      <c:w val="0.1361218351003822"/>
                      <c:h val="0.26784837190068461"/>
                    </c:manualLayout>
                  </c15:layout>
                </c:ext>
                <c:ext xmlns:c16="http://schemas.microsoft.com/office/drawing/2014/chart" uri="{C3380CC4-5D6E-409C-BE32-E72D297353CC}">
                  <c16:uniqueId val="{00000001-CD08-41AA-9231-17416B693FA6}"/>
                </c:ext>
              </c:extLst>
            </c:dLbl>
            <c:dLbl>
              <c:idx val="1"/>
              <c:layout>
                <c:manualLayout>
                  <c:x val="1.1338138436402681E-7"/>
                  <c:y val="5.1411971315929221E-2"/>
                </c:manualLayout>
              </c:layout>
              <c:dLblPos val="bestFit"/>
              <c:showLegendKey val="0"/>
              <c:showVal val="1"/>
              <c:showCatName val="1"/>
              <c:showSerName val="0"/>
              <c:showPercent val="1"/>
              <c:showBubbleSize val="0"/>
              <c:separator> </c:separator>
              <c:extLst>
                <c:ext xmlns:c15="http://schemas.microsoft.com/office/drawing/2012/chart" uri="{CE6537A1-D6FC-4f65-9D91-7224C49458BB}">
                  <c15:layout>
                    <c:manualLayout>
                      <c:w val="0.16647242051941949"/>
                      <c:h val="0.21214090042023431"/>
                    </c:manualLayout>
                  </c15:layout>
                </c:ext>
                <c:ext xmlns:c16="http://schemas.microsoft.com/office/drawing/2014/chart" uri="{C3380CC4-5D6E-409C-BE32-E72D297353CC}">
                  <c16:uniqueId val="{00000003-CD08-41AA-9231-17416B693FA6}"/>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'TABLA PLANO CARTERA TOTAL'!$BC$11:$BC$12</c:f>
              <c:strCache>
                <c:ptCount val="2"/>
                <c:pt idx="0">
                  <c:v>CARTERA VENCIDA</c:v>
                </c:pt>
                <c:pt idx="1">
                  <c:v>CARTERA VIGENCIA</c:v>
                </c:pt>
              </c:strCache>
            </c:strRef>
          </c:cat>
          <c:val>
            <c:numRef>
              <c:f>'TABLA PLANO CARTERA TOTAL'!$BD$11:$BD$12</c:f>
              <c:numCache>
                <c:formatCode>_-* #,##0_-;\-* #,##0_-;_-* "-"??_-;_-@_-</c:formatCode>
                <c:ptCount val="2"/>
                <c:pt idx="0">
                  <c:v>9824.2422572209125</c:v>
                </c:pt>
                <c:pt idx="1">
                  <c:v>14446.581609830826</c:v>
                </c:pt>
              </c:numCache>
            </c:numRef>
          </c:val>
          <c:extLst>
            <c:ext xmlns:c16="http://schemas.microsoft.com/office/drawing/2014/chart" uri="{C3380CC4-5D6E-409C-BE32-E72D297353CC}">
              <c16:uniqueId val="{00000004-CD08-41AA-9231-17416B693FA6}"/>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lt1"/>
    </a:solidFill>
    <a:ln w="19050" cap="flat" cmpd="sng" algn="ctr">
      <a:solidFill>
        <a:schemeClr val="bg1"/>
      </a:solidFill>
      <a:prstDash val="solid"/>
      <a:miter lim="800000"/>
    </a:ln>
    <a:effectLst/>
  </c:spPr>
  <c:txPr>
    <a:bodyPr/>
    <a:lstStyle/>
    <a:p>
      <a:pPr>
        <a:defRPr>
          <a:solidFill>
            <a:schemeClr val="accent1">
              <a:lumMod val="50000"/>
            </a:schemeClr>
          </a:solidFill>
          <a:latin typeface="+mn-lt"/>
          <a:ea typeface="+mn-ea"/>
          <a:cs typeface="+mn-cs"/>
        </a:defRPr>
      </a:pPr>
      <a:endParaRPr lang="es-CO"/>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07D4-44DD-8FDB-8597CDAE1EFD}"/>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07D4-44DD-8FDB-8597CDAE1EFD}"/>
              </c:ext>
            </c:extLst>
          </c:dPt>
          <c:dLbls>
            <c:dLbl>
              <c:idx val="0"/>
              <c:layout>
                <c:manualLayout>
                  <c:x val="-1.5109283544344551E-2"/>
                  <c:y val="4.8825881599499334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07D4-44DD-8FDB-8597CDAE1EFD}"/>
                </c:ext>
              </c:extLst>
            </c:dLbl>
            <c:dLbl>
              <c:idx val="1"/>
              <c:layout>
                <c:manualLayout>
                  <c:x val="-5.9445314803508925E-2"/>
                  <c:y val="3.9623485812413657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07D4-44DD-8FDB-8597CDAE1EFD}"/>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'TABLA PLANO CARTERA TOTAL'!$BC$11:$BC$12</c:f>
              <c:strCache>
                <c:ptCount val="2"/>
                <c:pt idx="0">
                  <c:v>CARTERA VENCIDA</c:v>
                </c:pt>
                <c:pt idx="1">
                  <c:v>CARTERA VIGENCIA</c:v>
                </c:pt>
              </c:strCache>
            </c:strRef>
          </c:cat>
          <c:val>
            <c:numRef>
              <c:f>'TABLA PLANO CARTERA TOTAL'!$BE$11:$BE$12</c:f>
              <c:numCache>
                <c:formatCode>_-* #,##0_-;\-* #,##0_-;_-* "-"??_-;_-@_-</c:formatCode>
                <c:ptCount val="2"/>
                <c:pt idx="0">
                  <c:v>2894.9349645600041</c:v>
                </c:pt>
                <c:pt idx="1">
                  <c:v>1085.0685024499969</c:v>
                </c:pt>
              </c:numCache>
            </c:numRef>
          </c:val>
          <c:extLst>
            <c:ext xmlns:c16="http://schemas.microsoft.com/office/drawing/2014/chart" uri="{C3380CC4-5D6E-409C-BE32-E72D297353CC}">
              <c16:uniqueId val="{00000004-07D4-44DD-8FDB-8597CDAE1EFD}"/>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rtl="0">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lt1"/>
    </a:solidFill>
    <a:ln w="19050" cap="flat" cmpd="sng" algn="ctr">
      <a:solidFill>
        <a:schemeClr val="bg1"/>
      </a:solidFill>
      <a:prstDash val="solid"/>
      <a:miter lim="800000"/>
    </a:ln>
    <a:effectLst/>
  </c:spPr>
  <c:txPr>
    <a:bodyPr/>
    <a:lstStyle/>
    <a:p>
      <a:pPr>
        <a:defRPr>
          <a:solidFill>
            <a:schemeClr val="accent1">
              <a:lumMod val="50000"/>
            </a:schemeClr>
          </a:solidFill>
          <a:latin typeface="+mn-lt"/>
          <a:ea typeface="+mn-ea"/>
          <a:cs typeface="+mn-cs"/>
        </a:defRPr>
      </a:pPr>
      <a:endParaRPr lang="es-CO"/>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
          <c:y val="1.073625639420152E-2"/>
          <c:w val="1"/>
          <c:h val="0.90396683451657567"/>
        </c:manualLayout>
      </c:layout>
      <c:pie3DChart>
        <c:varyColors val="1"/>
        <c:ser>
          <c:idx val="0"/>
          <c:order val="0"/>
          <c:tx>
            <c:strRef>
              <c:f>'TABLA PLANO CARTERA TOTAL'!$BD$4:$BD$5</c:f>
              <c:strCache>
                <c:ptCount val="2"/>
                <c:pt idx="0">
                  <c:v>CARTERA</c:v>
                </c:pt>
                <c:pt idx="1">
                  <c:v>FACTURACIÓN
CONJUNTA</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1C04-46DB-9230-C67612C70FC7}"/>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1C04-46DB-9230-C67612C70FC7}"/>
              </c:ext>
            </c:extLst>
          </c:dPt>
          <c:dLbls>
            <c:dLbl>
              <c:idx val="0"/>
              <c:layout>
                <c:manualLayout>
                  <c:x val="-2.1110723024142785E-4"/>
                  <c:y val="-0.32399992898854041"/>
                </c:manualLayout>
              </c:layout>
              <c:dLblPos val="bestFit"/>
              <c:showLegendKey val="0"/>
              <c:showVal val="1"/>
              <c:showCatName val="1"/>
              <c:showSerName val="0"/>
              <c:showPercent val="1"/>
              <c:showBubbleSize val="0"/>
              <c:separator> </c:separator>
              <c:extLst>
                <c:ext xmlns:c15="http://schemas.microsoft.com/office/drawing/2012/chart" uri="{CE6537A1-D6FC-4f65-9D91-7224C49458BB}">
                  <c15:layout>
                    <c:manualLayout>
                      <c:w val="0.13612181745764268"/>
                      <c:h val="0.26784848615234569"/>
                    </c:manualLayout>
                  </c15:layout>
                </c:ext>
                <c:ext xmlns:c16="http://schemas.microsoft.com/office/drawing/2014/chart" uri="{C3380CC4-5D6E-409C-BE32-E72D297353CC}">
                  <c16:uniqueId val="{00000001-1C04-46DB-9230-C67612C70FC7}"/>
                </c:ext>
              </c:extLst>
            </c:dLbl>
            <c:dLbl>
              <c:idx val="1"/>
              <c:layout>
                <c:manualLayout>
                  <c:x val="-7.4555972097136887E-3"/>
                  <c:y val="0.43505448402679003"/>
                </c:manualLayout>
              </c:layout>
              <c:dLblPos val="bestFit"/>
              <c:showLegendKey val="0"/>
              <c:showVal val="1"/>
              <c:showCatName val="1"/>
              <c:showSerName val="0"/>
              <c:showPercent val="1"/>
              <c:showBubbleSize val="0"/>
              <c:separator> </c:separator>
              <c:extLst>
                <c:ext xmlns:c15="http://schemas.microsoft.com/office/drawing/2012/chart" uri="{CE6537A1-D6FC-4f65-9D91-7224C49458BB}">
                  <c15:layout>
                    <c:manualLayout>
                      <c:w val="0.13963235598002713"/>
                      <c:h val="0.21214081797874895"/>
                    </c:manualLayout>
                  </c15:layout>
                </c:ext>
                <c:ext xmlns:c16="http://schemas.microsoft.com/office/drawing/2014/chart" uri="{C3380CC4-5D6E-409C-BE32-E72D297353CC}">
                  <c16:uniqueId val="{00000003-1C04-46DB-9230-C67612C70FC7}"/>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'TABLA PLANO CARTERA TOTAL'!$BC$12:$BC$13</c:f>
              <c:strCache>
                <c:ptCount val="2"/>
                <c:pt idx="0">
                  <c:v>CARTERA VENCIDA</c:v>
                </c:pt>
                <c:pt idx="1">
                  <c:v>CARTERA VIGENCIA</c:v>
                </c:pt>
              </c:strCache>
            </c:strRef>
          </c:cat>
          <c:val>
            <c:numRef>
              <c:f>'TABLA PLANO CARTERA TOTAL'!$BD$12:$BD$13</c:f>
              <c:numCache>
                <c:formatCode>_-* #,##0_-;\-* #,##0_-;_-* "-"??_-;_-@_-</c:formatCode>
                <c:ptCount val="2"/>
                <c:pt idx="0">
                  <c:v>15276.331849769389</c:v>
                </c:pt>
                <c:pt idx="1">
                  <c:v>13510.314653150452</c:v>
                </c:pt>
              </c:numCache>
            </c:numRef>
          </c:val>
          <c:extLst>
            <c:ext xmlns:c16="http://schemas.microsoft.com/office/drawing/2014/chart" uri="{C3380CC4-5D6E-409C-BE32-E72D297353CC}">
              <c16:uniqueId val="{00000004-1C04-46DB-9230-C67612C70FC7}"/>
            </c:ext>
          </c:extLst>
        </c:ser>
        <c:dLbls>
          <c:showLegendKey val="0"/>
          <c:showVal val="0"/>
          <c:showCatName val="0"/>
          <c:showSerName val="0"/>
          <c:showPercent val="0"/>
          <c:showBubbleSize val="0"/>
          <c:showLeaderLines val="1"/>
        </c:dLbls>
      </c:pie3DChart>
      <c:spPr>
        <a:noFill/>
        <a:ln>
          <a:noFill/>
        </a:ln>
        <a:effectLst/>
      </c:spPr>
    </c:plotArea>
    <c:legend>
      <c:legendPos val="b"/>
      <c:layout>
        <c:manualLayout>
          <c:xMode val="edge"/>
          <c:yMode val="edge"/>
          <c:x val="0.24101514490518069"/>
          <c:y val="0.85371808394174464"/>
          <c:w val="0.5524895930024748"/>
          <c:h val="6.039186490464316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9050" cap="flat" cmpd="sng" algn="ctr">
      <a:solidFill>
        <a:schemeClr val="bg1"/>
      </a:solidFill>
      <a:prstDash val="solid"/>
      <a:miter lim="800000"/>
    </a:ln>
    <a:effectLst/>
  </c:spPr>
  <c:txPr>
    <a:bodyPr/>
    <a:lstStyle/>
    <a:p>
      <a:pPr>
        <a:defRPr>
          <a:solidFill>
            <a:schemeClr val="dk1"/>
          </a:solidFill>
          <a:latin typeface="+mn-lt"/>
          <a:ea typeface="+mn-ea"/>
          <a:cs typeface="+mn-cs"/>
        </a:defRPr>
      </a:pPr>
      <a:endParaRPr lang="es-CO"/>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1.1951849172439639E-2"/>
          <c:y val="3.44330577309837E-2"/>
          <c:w val="0.96406105867304148"/>
          <c:h val="0.86156126738971139"/>
        </c:manualLayout>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AE8A-444B-A6D2-C68C1EEDCB99}"/>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AE8A-444B-A6D2-C68C1EEDCB99}"/>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AE8A-444B-A6D2-C68C1EEDCB99}"/>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AE8A-444B-A6D2-C68C1EEDCB99}"/>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mn-ea"/>
                    <a:cs typeface="Calibri" panose="020F0502020204030204" pitchFamily="34" charset="0"/>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'TABLA PLANO CARTERA TOTAL'!$BC$12:$BC$13</c:f>
              <c:strCache>
                <c:ptCount val="2"/>
                <c:pt idx="0">
                  <c:v>CARTERA VENCIDA</c:v>
                </c:pt>
                <c:pt idx="1">
                  <c:v>CARTERA VIGENCIA</c:v>
                </c:pt>
              </c:strCache>
            </c:strRef>
          </c:cat>
          <c:val>
            <c:numRef>
              <c:f>'TABLA PLANO CARTERA TOTAL'!$BE$12:$BE$13</c:f>
              <c:numCache>
                <c:formatCode>_-* #,##0_-;\-* #,##0_-;_-* "-"??_-;_-@_-</c:formatCode>
                <c:ptCount val="2"/>
                <c:pt idx="0">
                  <c:v>10438.118182390032</c:v>
                </c:pt>
                <c:pt idx="1">
                  <c:v>1000.2625829800004</c:v>
                </c:pt>
              </c:numCache>
            </c:numRef>
          </c:val>
          <c:extLst>
            <c:ext xmlns:c16="http://schemas.microsoft.com/office/drawing/2014/chart" uri="{C3380CC4-5D6E-409C-BE32-E72D297353CC}">
              <c16:uniqueId val="{00000004-AE8A-444B-A6D2-C68C1EEDCB99}"/>
            </c:ext>
          </c:extLst>
        </c:ser>
        <c:dLbls>
          <c:showLegendKey val="0"/>
          <c:showVal val="0"/>
          <c:showCatName val="0"/>
          <c:showSerName val="0"/>
          <c:showPercent val="0"/>
          <c:showBubbleSize val="0"/>
          <c:showLeaderLines val="1"/>
        </c:dLbls>
      </c:pie3DChart>
      <c:spPr>
        <a:noFill/>
        <a:ln>
          <a:solidFill>
            <a:schemeClr val="bg1"/>
          </a:solid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mn-ea"/>
              <a:cs typeface="Calibri" panose="020F050202020403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9050" cap="flat" cmpd="sng" algn="ctr">
      <a:solidFill>
        <a:schemeClr val="bg1"/>
      </a:solidFill>
      <a:prstDash val="solid"/>
      <a:miter lim="800000"/>
    </a:ln>
    <a:effectLst/>
  </c:spPr>
  <c:txPr>
    <a:bodyPr/>
    <a:lstStyle/>
    <a:p>
      <a:pPr>
        <a:defRPr sz="1000">
          <a:solidFill>
            <a:schemeClr val="accent1">
              <a:lumMod val="50000"/>
            </a:schemeClr>
          </a:solidFill>
          <a:latin typeface="Calibri" panose="020F0502020204030204" pitchFamily="34" charset="0"/>
          <a:ea typeface="+mn-ea"/>
          <a:cs typeface="Calibri" panose="020F0502020204030204" pitchFamily="34" charset="0"/>
        </a:defRPr>
      </a:pPr>
      <a:endParaRPr lang="es-CO"/>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'TABLA PLANO CARTERA TOTAL'!$BD$10:$BD$11</c:f>
              <c:strCache>
                <c:ptCount val="2"/>
                <c:pt idx="0">
                  <c:v>CARTERA</c:v>
                </c:pt>
                <c:pt idx="1">
                  <c:v>FACTURACIÓN
CONJUNTA</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3104-4620-86AD-9B1D087D94A6}"/>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3104-4620-86AD-9B1D087D94A6}"/>
              </c:ext>
            </c:extLst>
          </c:dPt>
          <c:dLbls>
            <c:dLbl>
              <c:idx val="0"/>
              <c:layout>
                <c:manualLayout>
                  <c:x val="8.2404791813474682E-2"/>
                  <c:y val="-0.13074724266024124"/>
                </c:manualLayout>
              </c:layout>
              <c:tx>
                <c:rich>
                  <a:bodyPr/>
                  <a:lstStyle/>
                  <a:p>
                    <a:fld id="{72BBF1F3-6239-417E-93C3-9E8812BC0EAF}" type="CATEGORYNAME">
                      <a:rPr lang="en-US"/>
                      <a:pPr/>
                      <a:t>[NOMBRE DE CATEGORÍA]</a:t>
                    </a:fld>
                    <a:r>
                      <a:rPr lang="en-US" baseline="0" dirty="0"/>
                      <a:t> </a:t>
                    </a:r>
                    <a:fld id="{04FDEEA9-4B80-4961-BF71-2A1861155344}" type="VALUE">
                      <a:rPr lang="en-US" baseline="0" smtClean="0"/>
                      <a:pPr/>
                      <a:t>[VALOR]</a:t>
                    </a:fld>
                    <a:endParaRPr lang="en-US" baseline="0" dirty="0"/>
                  </a:p>
                  <a:p>
                    <a:r>
                      <a:rPr lang="en-US" baseline="0" dirty="0"/>
                      <a:t> </a:t>
                    </a:r>
                    <a:fld id="{64E26C68-7923-4A64-B4B7-369BFA8C04A2}" type="PERCENTAGE">
                      <a:rPr lang="en-US" baseline="0"/>
                      <a:pPr/>
                      <a:t>[PORCENTAJE]</a:t>
                    </a:fld>
                    <a:endParaRPr lang="en-US" baseline="0" dirty="0"/>
                  </a:p>
                </c:rich>
              </c:tx>
              <c:dLblPos val="bestFit"/>
              <c:showLegendKey val="0"/>
              <c:showVal val="1"/>
              <c:showCatName val="1"/>
              <c:showSerName val="0"/>
              <c:showPercent val="1"/>
              <c:showBubbleSize val="0"/>
              <c:separator> </c:separator>
              <c:extLst>
                <c:ext xmlns:c15="http://schemas.microsoft.com/office/drawing/2012/chart" uri="{CE6537A1-D6FC-4f65-9D91-7224C49458BB}">
                  <c15:layout>
                    <c:manualLayout>
                      <c:w val="0.13612181745764268"/>
                      <c:h val="0.26784848615234569"/>
                    </c:manualLayout>
                  </c15:layout>
                  <c15:dlblFieldTable/>
                  <c15:showDataLabelsRange val="0"/>
                </c:ext>
                <c:ext xmlns:c16="http://schemas.microsoft.com/office/drawing/2014/chart" uri="{C3380CC4-5D6E-409C-BE32-E72D297353CC}">
                  <c16:uniqueId val="{00000001-3104-4620-86AD-9B1D087D94A6}"/>
                </c:ext>
              </c:extLst>
            </c:dLbl>
            <c:dLbl>
              <c:idx val="1"/>
              <c:layout>
                <c:manualLayout>
                  <c:x val="0"/>
                  <c:y val="-3.711142347083491E-2"/>
                </c:manualLayout>
              </c:layout>
              <c:tx>
                <c:rich>
                  <a:bodyPr/>
                  <a:lstStyle/>
                  <a:p>
                    <a:fld id="{D66E66B4-A9D2-4E8D-8708-A9F7A382F554}" type="CATEGORYNAME">
                      <a:rPr lang="en-US"/>
                      <a:pPr/>
                      <a:t>[NOMBRE DE CATEGORÍA]</a:t>
                    </a:fld>
                    <a:r>
                      <a:rPr lang="en-US" baseline="0" dirty="0"/>
                      <a:t> </a:t>
                    </a:r>
                    <a:fld id="{A2CE1139-A1B2-4A5F-84DC-1A8320AE8248}" type="VALUE">
                      <a:rPr lang="en-US" baseline="0"/>
                      <a:pPr/>
                      <a:t>[VALOR]</a:t>
                    </a:fld>
                    <a:r>
                      <a:rPr lang="en-US" baseline="0" dirty="0"/>
                      <a:t> </a:t>
                    </a:r>
                  </a:p>
                  <a:p>
                    <a:fld id="{A359A990-5E11-425C-81D9-92B2CD8869AA}" type="PERCENTAGE">
                      <a:rPr lang="en-US" baseline="0" smtClean="0"/>
                      <a:pPr/>
                      <a:t>[PORCENTAJE]</a:t>
                    </a:fld>
                    <a:endParaRPr lang="es-CO"/>
                  </a:p>
                </c:rich>
              </c:tx>
              <c:dLblPos val="bestFit"/>
              <c:showLegendKey val="0"/>
              <c:showVal val="1"/>
              <c:showCatName val="1"/>
              <c:showSerName val="0"/>
              <c:showPercent val="1"/>
              <c:showBubbleSize val="0"/>
              <c:separator> </c:separator>
              <c:extLst>
                <c:ext xmlns:c15="http://schemas.microsoft.com/office/drawing/2012/chart" uri="{CE6537A1-D6FC-4f65-9D91-7224C49458BB}">
                  <c15:layout>
                    <c:manualLayout>
                      <c:w val="0.14559752788881253"/>
                      <c:h val="0.21214079214772427"/>
                    </c:manualLayout>
                  </c15:layout>
                  <c15:dlblFieldTable/>
                  <c15:showDataLabelsRange val="0"/>
                </c:ext>
                <c:ext xmlns:c16="http://schemas.microsoft.com/office/drawing/2014/chart" uri="{C3380CC4-5D6E-409C-BE32-E72D297353CC}">
                  <c16:uniqueId val="{00000003-3104-4620-86AD-9B1D087D94A6}"/>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mn-ea"/>
                    <a:cs typeface="Calibri" panose="020F0502020204030204" pitchFamily="34" charset="0"/>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'TABLA PLANO CARTERA TOTAL'!$BC$12:$BC$13</c:f>
              <c:strCache>
                <c:ptCount val="2"/>
                <c:pt idx="0">
                  <c:v>CARTERA VENCIDA</c:v>
                </c:pt>
                <c:pt idx="1">
                  <c:v>CARTERA VIGENCIA</c:v>
                </c:pt>
              </c:strCache>
            </c:strRef>
          </c:cat>
          <c:val>
            <c:numRef>
              <c:f>'TABLA PLANO CARTERA TOTAL'!$BD$12:$BD$13</c:f>
              <c:numCache>
                <c:formatCode>_-* #,##0_-;\-* #,##0_-;_-* "-"??_-;_-@_-</c:formatCode>
                <c:ptCount val="2"/>
                <c:pt idx="0">
                  <c:v>5912.8119367004902</c:v>
                </c:pt>
                <c:pt idx="1">
                  <c:v>7448.7182242967565</c:v>
                </c:pt>
              </c:numCache>
            </c:numRef>
          </c:val>
          <c:extLst>
            <c:ext xmlns:c16="http://schemas.microsoft.com/office/drawing/2014/chart" uri="{C3380CC4-5D6E-409C-BE32-E72D297353CC}">
              <c16:uniqueId val="{00000004-3104-4620-86AD-9B1D087D94A6}"/>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mn-ea"/>
              <a:cs typeface="Calibri" panose="020F050202020403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lt1"/>
    </a:solidFill>
    <a:ln w="19050" cap="flat" cmpd="sng" algn="ctr">
      <a:noFill/>
      <a:prstDash val="solid"/>
      <a:miter lim="800000"/>
    </a:ln>
    <a:effectLst/>
  </c:spPr>
  <c:txPr>
    <a:bodyPr/>
    <a:lstStyle/>
    <a:p>
      <a:pPr>
        <a:defRPr sz="1000">
          <a:solidFill>
            <a:schemeClr val="accent1">
              <a:lumMod val="50000"/>
            </a:schemeClr>
          </a:solidFill>
          <a:latin typeface="Calibri" panose="020F0502020204030204" pitchFamily="34" charset="0"/>
          <a:ea typeface="+mn-ea"/>
          <a:cs typeface="Calibri" panose="020F0502020204030204" pitchFamily="34" charset="0"/>
        </a:defRPr>
      </a:pPr>
      <a:endParaRPr lang="es-CO"/>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4.5511612948348552E-2"/>
          <c:y val="5.6775984771742324E-2"/>
          <c:w val="0.86529278021676892"/>
          <c:h val="0.75303219176297875"/>
        </c:manualLayout>
      </c:layout>
      <c:pie3DChart>
        <c:varyColors val="1"/>
        <c:ser>
          <c:idx val="0"/>
          <c:order val="0"/>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D261-4427-B60C-894AC30C131A}"/>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D261-4427-B60C-894AC30C131A}"/>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D261-4427-B60C-894AC30C131A}"/>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D261-4427-B60C-894AC30C131A}"/>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mn-ea"/>
                    <a:cs typeface="Calibri" panose="020F0502020204030204" pitchFamily="34" charset="0"/>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'TABLA PLANO CARTERA TOTAL'!$BC$12:$BC$13</c:f>
              <c:strCache>
                <c:ptCount val="2"/>
                <c:pt idx="0">
                  <c:v>CARTERA VENCIDA</c:v>
                </c:pt>
                <c:pt idx="1">
                  <c:v>CARTERA VIGENCIA</c:v>
                </c:pt>
              </c:strCache>
            </c:strRef>
          </c:cat>
          <c:val>
            <c:numRef>
              <c:f>'TABLA PLANO CARTERA TOTAL'!$BE$12:$BE$13</c:f>
              <c:numCache>
                <c:formatCode>_-* #,##0_-;\-* #,##0_-;_-* "-"??_-;_-@_-</c:formatCode>
                <c:ptCount val="2"/>
                <c:pt idx="0">
                  <c:v>1573.7430345799892</c:v>
                </c:pt>
                <c:pt idx="1">
                  <c:v>1426.0887645700141</c:v>
                </c:pt>
              </c:numCache>
            </c:numRef>
          </c:val>
          <c:extLst>
            <c:ext xmlns:c16="http://schemas.microsoft.com/office/drawing/2014/chart" uri="{C3380CC4-5D6E-409C-BE32-E72D297353CC}">
              <c16:uniqueId val="{00000004-D261-4427-B60C-894AC30C131A}"/>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Calibri" panose="020F0502020204030204" pitchFamily="34" charset="0"/>
              <a:ea typeface="+mn-ea"/>
              <a:cs typeface="Calibri" panose="020F050202020403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lt1"/>
    </a:solidFill>
    <a:ln w="19050" cap="flat" cmpd="sng" algn="ctr">
      <a:noFill/>
      <a:prstDash val="solid"/>
      <a:miter lim="800000"/>
    </a:ln>
    <a:effectLst/>
  </c:spPr>
  <c:txPr>
    <a:bodyPr/>
    <a:lstStyle/>
    <a:p>
      <a:pPr>
        <a:defRPr sz="1000">
          <a:solidFill>
            <a:schemeClr val="accent1">
              <a:lumMod val="50000"/>
            </a:schemeClr>
          </a:solidFill>
          <a:latin typeface="Calibri" panose="020F0502020204030204" pitchFamily="34" charset="0"/>
          <a:ea typeface="+mn-ea"/>
          <a:cs typeface="Calibri" panose="020F0502020204030204" pitchFamily="34" charset="0"/>
        </a:defRPr>
      </a:pPr>
      <a:endParaRPr lang="es-CO"/>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'TABLA PLANO CARTERA TOTAL'!$BD$10:$BD$11</c:f>
              <c:strCache>
                <c:ptCount val="2"/>
                <c:pt idx="0">
                  <c:v>CARTERA</c:v>
                </c:pt>
                <c:pt idx="1">
                  <c:v>FACTURACIÓN
CONJUNTA</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8395-45D4-A4DB-373CC6D2C54B}"/>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8395-45D4-A4DB-373CC6D2C54B}"/>
              </c:ext>
            </c:extLst>
          </c:dPt>
          <c:dLbls>
            <c:dLbl>
              <c:idx val="0"/>
              <c:layout>
                <c:manualLayout>
                  <c:x val="8.2404791813474682E-2"/>
                  <c:y val="-0.13074724266024124"/>
                </c:manualLayout>
              </c:layout>
              <c:dLblPos val="bestFit"/>
              <c:showLegendKey val="0"/>
              <c:showVal val="1"/>
              <c:showCatName val="1"/>
              <c:showSerName val="0"/>
              <c:showPercent val="1"/>
              <c:showBubbleSize val="0"/>
              <c:separator> </c:separator>
              <c:extLst>
                <c:ext xmlns:c15="http://schemas.microsoft.com/office/drawing/2012/chart" uri="{CE6537A1-D6FC-4f65-9D91-7224C49458BB}">
                  <c15:layout>
                    <c:manualLayout>
                      <c:w val="0.13612181745764268"/>
                      <c:h val="0.26784848615234569"/>
                    </c:manualLayout>
                  </c15:layout>
                </c:ext>
                <c:ext xmlns:c16="http://schemas.microsoft.com/office/drawing/2014/chart" uri="{C3380CC4-5D6E-409C-BE32-E72D297353CC}">
                  <c16:uniqueId val="{00000001-8395-45D4-A4DB-373CC6D2C54B}"/>
                </c:ext>
              </c:extLst>
            </c:dLbl>
            <c:dLbl>
              <c:idx val="1"/>
              <c:layout>
                <c:manualLayout>
                  <c:x val="-8.1486668130491477E-2"/>
                  <c:y val="-4.0919379186208311E-2"/>
                </c:manualLayout>
              </c:layout>
              <c:dLblPos val="bestFit"/>
              <c:showLegendKey val="0"/>
              <c:showVal val="1"/>
              <c:showCatName val="1"/>
              <c:showSerName val="0"/>
              <c:showPercent val="1"/>
              <c:showBubbleSize val="0"/>
              <c:separator> </c:separator>
              <c:extLst>
                <c:ext xmlns:c15="http://schemas.microsoft.com/office/drawing/2012/chart" uri="{CE6537A1-D6FC-4f65-9D91-7224C49458BB}">
                  <c15:layout>
                    <c:manualLayout>
                      <c:w val="0.16647242051941949"/>
                      <c:h val="0.21214090042023431"/>
                    </c:manualLayout>
                  </c15:layout>
                </c:ext>
                <c:ext xmlns:c16="http://schemas.microsoft.com/office/drawing/2014/chart" uri="{C3380CC4-5D6E-409C-BE32-E72D297353CC}">
                  <c16:uniqueId val="{00000003-8395-45D4-A4DB-373CC6D2C54B}"/>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mn-ea"/>
                    <a:cs typeface="Calibri" panose="020F0502020204030204" pitchFamily="34" charset="0"/>
                  </a:defRPr>
                </a:pPr>
                <a:endParaRPr lang="es-CO"/>
              </a:p>
            </c:txPr>
            <c:dLblPos val="bestFit"/>
            <c:showLegendKey val="0"/>
            <c:showVal val="1"/>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'TABLA PLANO CARTERA TOTAL'!$BC$12:$BC$13</c:f>
              <c:strCache>
                <c:ptCount val="2"/>
                <c:pt idx="0">
                  <c:v>CARTERA VENCIDA</c:v>
                </c:pt>
                <c:pt idx="1">
                  <c:v>CARTERA VIGENCIA</c:v>
                </c:pt>
              </c:strCache>
            </c:strRef>
          </c:cat>
          <c:val>
            <c:numRef>
              <c:f>'TABLA PLANO CARTERA TOTAL'!$BD$12:$BD$13</c:f>
              <c:numCache>
                <c:formatCode>_-* #,##0_-;\-* #,##0_-;_-* "-"??_-;_-@_-</c:formatCode>
                <c:ptCount val="2"/>
                <c:pt idx="0">
                  <c:v>8206.0013835943701</c:v>
                </c:pt>
                <c:pt idx="1">
                  <c:v>11362.524720690741</c:v>
                </c:pt>
              </c:numCache>
            </c:numRef>
          </c:val>
          <c:extLst>
            <c:ext xmlns:c16="http://schemas.microsoft.com/office/drawing/2014/chart" uri="{C3380CC4-5D6E-409C-BE32-E72D297353CC}">
              <c16:uniqueId val="{00000004-8395-45D4-A4DB-373CC6D2C54B}"/>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Calibri" panose="020F0502020204030204" pitchFamily="34" charset="0"/>
              <a:ea typeface="+mn-ea"/>
              <a:cs typeface="Calibri" panose="020F050202020403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lt1"/>
    </a:solidFill>
    <a:ln w="19050" cap="flat" cmpd="sng" algn="ctr">
      <a:solidFill>
        <a:schemeClr val="bg1"/>
      </a:solidFill>
      <a:prstDash val="solid"/>
      <a:miter lim="800000"/>
    </a:ln>
    <a:effectLst/>
  </c:spPr>
  <c:txPr>
    <a:bodyPr/>
    <a:lstStyle/>
    <a:p>
      <a:pPr>
        <a:defRPr sz="1000">
          <a:solidFill>
            <a:schemeClr val="accent1">
              <a:lumMod val="50000"/>
            </a:schemeClr>
          </a:solidFill>
          <a:latin typeface="Calibri" panose="020F0502020204030204" pitchFamily="34" charset="0"/>
          <a:ea typeface="+mn-ea"/>
          <a:cs typeface="Calibri" panose="020F0502020204030204" pitchFamily="34" charset="0"/>
        </a:defRPr>
      </a:pPr>
      <a:endParaRPr lang="es-CO"/>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C4B5-4C97-9E40-161247374ADA}"/>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C4B5-4C97-9E40-161247374ADA}"/>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C4B5-4C97-9E40-161247374ADA}"/>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C4B5-4C97-9E40-161247374ADA}"/>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'TABLA PLANO CARTERA TOTAL'!$BC$12:$BC$13</c:f>
              <c:strCache>
                <c:ptCount val="2"/>
                <c:pt idx="0">
                  <c:v>CARTERA VENCIDA</c:v>
                </c:pt>
                <c:pt idx="1">
                  <c:v>CARTERA VIGENCIA</c:v>
                </c:pt>
              </c:strCache>
            </c:strRef>
          </c:cat>
          <c:val>
            <c:numRef>
              <c:f>'TABLA PLANO CARTERA TOTAL'!$BE$12:$BE$13</c:f>
              <c:numCache>
                <c:formatCode>_-* #,##0_-;\-* #,##0_-;_-* "-"??_-;_-@_-</c:formatCode>
                <c:ptCount val="2"/>
                <c:pt idx="0">
                  <c:v>6329.2518278800007</c:v>
                </c:pt>
                <c:pt idx="1">
                  <c:v>398.54465004999838</c:v>
                </c:pt>
              </c:numCache>
            </c:numRef>
          </c:val>
          <c:extLst>
            <c:ext xmlns:c16="http://schemas.microsoft.com/office/drawing/2014/chart" uri="{C3380CC4-5D6E-409C-BE32-E72D297353CC}">
              <c16:uniqueId val="{00000004-C4B5-4C97-9E40-161247374ADA}"/>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rtl="0">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lt1"/>
    </a:solidFill>
    <a:ln w="19050" cap="flat" cmpd="sng" algn="ctr">
      <a:solidFill>
        <a:schemeClr val="bg1"/>
      </a:solidFill>
      <a:prstDash val="solid"/>
      <a:miter lim="800000"/>
    </a:ln>
    <a:effectLst/>
  </c:spPr>
  <c:txPr>
    <a:bodyPr/>
    <a:lstStyle/>
    <a:p>
      <a:pPr>
        <a:defRPr>
          <a:solidFill>
            <a:schemeClr val="accent1">
              <a:lumMod val="50000"/>
            </a:schemeClr>
          </a:solidFill>
          <a:latin typeface="+mn-lt"/>
          <a:ea typeface="+mn-ea"/>
          <a:cs typeface="+mn-cs"/>
        </a:defRPr>
      </a:pPr>
      <a:endParaRPr lang="es-CO"/>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dLblPos val="outEnd"/>
          <c:showLegendKey val="0"/>
          <c:showVal val="1"/>
          <c:showCatName val="0"/>
          <c:showSerName val="0"/>
          <c:showPercent val="0"/>
          <c:showBubbleSize val="0"/>
          <c:showLeaderLines val="0"/>
        </c:dLbls>
      </c:pie3DChart>
      <c:spPr>
        <a:noFill/>
        <a:ln w="25400">
          <a:noFill/>
        </a:ln>
        <a:effectLst/>
      </c:spPr>
    </c:plotArea>
    <c:plotVisOnly val="1"/>
    <c:dispBlanksAs val="gap"/>
    <c:showDLblsOverMax val="0"/>
  </c:chart>
  <c:spPr>
    <a:noFill/>
    <a:ln>
      <a:noFill/>
    </a:ln>
    <a:effectLst/>
  </c:spPr>
  <c:txPr>
    <a:bodyPr/>
    <a:lstStyle/>
    <a:p>
      <a:pPr>
        <a:defRPr sz="1400">
          <a:solidFill>
            <a:schemeClr val="accent1">
              <a:lumMod val="50000"/>
            </a:schemeClr>
          </a:solidFill>
          <a:latin typeface="+mn-lt"/>
        </a:defRPr>
      </a:pPr>
      <a:endParaRPr lang="es-CO"/>
    </a:p>
  </c:txPr>
  <c:externalData r:id="rId1">
    <c:autoUpdate val="0"/>
  </c:externalData>
  <c:userShapes r:id="rId2"/>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s-CO" sz="1800" b="0" i="0" u="none" strike="noStrike" cap="none" baseline="0">
                <a:effectLst/>
              </a:rPr>
              <a:t>TOTAL DE TONELADAS: 94.105,24</a:t>
            </a:r>
            <a:r>
              <a:rPr lang="es-CO" sz="1800" b="0" i="0" u="none" strike="noStrike" cap="none" baseline="0"/>
              <a:t> </a:t>
            </a:r>
            <a:endParaRPr lang="es-ES" sz="1800" b="1" i="0" u="none" strike="noStrike" kern="1200" cap="none" spc="50" baseline="0">
              <a:solidFill>
                <a:sysClr val="windowText" lastClr="000000">
                  <a:lumMod val="65000"/>
                  <a:lumOff val="35000"/>
                </a:sysClr>
              </a:solidFill>
              <a:latin typeface="+mn-lt"/>
              <a:ea typeface="+mn-ea"/>
              <a:cs typeface="+mn-cs"/>
            </a:endParaRPr>
          </a:p>
        </c:rich>
      </c:tx>
      <c:layout>
        <c:manualLayout>
          <c:xMode val="edge"/>
          <c:yMode val="edge"/>
          <c:x val="0.55752186590139841"/>
          <c:y val="0.185921824767220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manualLayout>
          <c:layoutTarget val="inner"/>
          <c:xMode val="edge"/>
          <c:yMode val="edge"/>
          <c:x val="7.3384415779362916E-2"/>
          <c:y val="3.9578461244650469E-2"/>
          <c:w val="0.91203262907507221"/>
          <c:h val="0.83356476297125792"/>
        </c:manualLayout>
      </c:layout>
      <c:barChart>
        <c:barDir val="col"/>
        <c:grouping val="clustered"/>
        <c:varyColors val="0"/>
        <c:ser>
          <c:idx val="0"/>
          <c:order val="0"/>
          <c:tx>
            <c:strRef>
              <c:f>'ARROJO_CLANDESTINO 2018-2023'!$C$113:$G$113</c:f>
              <c:strCache>
                <c:ptCount val="5"/>
                <c:pt idx="0">
                  <c:v>PROMOAMBIENTAL SAS</c:v>
                </c:pt>
                <c:pt idx="1">
                  <c:v>LIME S.A. E.S.P.</c:v>
                </c:pt>
                <c:pt idx="2">
                  <c:v>CIUDAD LIMPIA</c:v>
                </c:pt>
                <c:pt idx="3">
                  <c:v>BOGOTÁ LIMPIA</c:v>
                </c:pt>
                <c:pt idx="4">
                  <c:v>ÁREA LIMPIA</c:v>
                </c:pt>
              </c:strCache>
            </c:strRef>
          </c:tx>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65000"/>
                        <a:lumOff val="3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'ARROJO_CLANDESTINO 2018-2023'!$C$113:$G$113</c:f>
              <c:strCache>
                <c:ptCount val="5"/>
                <c:pt idx="0">
                  <c:v>PROMOAMBIENTAL SAS</c:v>
                </c:pt>
                <c:pt idx="1">
                  <c:v>LIME S.A. E.S.P.</c:v>
                </c:pt>
                <c:pt idx="2">
                  <c:v>CIUDAD LIMPIA</c:v>
                </c:pt>
                <c:pt idx="3">
                  <c:v>BOGOTÁ LIMPIA</c:v>
                </c:pt>
                <c:pt idx="4">
                  <c:v>ÁREA LIMPIA</c:v>
                </c:pt>
              </c:strCache>
            </c:strRef>
          </c:cat>
          <c:val>
            <c:numRef>
              <c:f>'ARROJO_CLANDESTINO 2018-2023'!$C$129:$G$129</c:f>
              <c:numCache>
                <c:formatCode>_(* #,##0.00_);_(* \(#,##0.00\);_(* "-"??_);_(@_)</c:formatCode>
                <c:ptCount val="5"/>
                <c:pt idx="0">
                  <c:v>10085.509999999997</c:v>
                </c:pt>
                <c:pt idx="1">
                  <c:v>44720.299999999981</c:v>
                </c:pt>
                <c:pt idx="2">
                  <c:v>15161.529999999999</c:v>
                </c:pt>
                <c:pt idx="3">
                  <c:v>10423.790000000001</c:v>
                </c:pt>
                <c:pt idx="4">
                  <c:v>13714.109999999997</c:v>
                </c:pt>
              </c:numCache>
            </c:numRef>
          </c:val>
          <c:extLst>
            <c:ext xmlns:c16="http://schemas.microsoft.com/office/drawing/2014/chart" uri="{C3380CC4-5D6E-409C-BE32-E72D297353CC}">
              <c16:uniqueId val="{00000000-6C32-4A70-A08A-1E3C2C2DFB2C}"/>
            </c:ext>
          </c:extLst>
        </c:ser>
        <c:dLbls>
          <c:showLegendKey val="0"/>
          <c:showVal val="0"/>
          <c:showCatName val="0"/>
          <c:showSerName val="0"/>
          <c:showPercent val="0"/>
          <c:showBubbleSize val="0"/>
        </c:dLbls>
        <c:gapWidth val="164"/>
        <c:overlap val="-35"/>
        <c:axId val="346254336"/>
        <c:axId val="348204416"/>
      </c:barChart>
      <c:catAx>
        <c:axId val="346254336"/>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lumMod val="50000"/>
                    <a:lumOff val="50000"/>
                  </a:schemeClr>
                </a:solidFill>
                <a:latin typeface="+mn-lt"/>
                <a:ea typeface="+mn-ea"/>
                <a:cs typeface="+mn-cs"/>
              </a:defRPr>
            </a:pPr>
            <a:endParaRPr lang="es-CO"/>
          </a:p>
        </c:txPr>
        <c:crossAx val="348204416"/>
        <c:crosses val="autoZero"/>
        <c:auto val="1"/>
        <c:lblAlgn val="ctr"/>
        <c:lblOffset val="100"/>
        <c:noMultiLvlLbl val="0"/>
      </c:catAx>
      <c:valAx>
        <c:axId val="348204416"/>
        <c:scaling>
          <c:orientation val="minMax"/>
        </c:scaling>
        <c:delete val="0"/>
        <c:axPos val="l"/>
        <c:numFmt formatCode="_(* #,##0.00_);_(* \(#,##0.00\);_(* &quot;-&quot;??_);_(@_)"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CO"/>
          </a:p>
        </c:txPr>
        <c:crossAx val="346254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CO"/>
    </a:p>
  </c:txPr>
  <c:externalData r:id="rId4">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showLegendKey val="0"/>
          <c:showVal val="0"/>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1">
          <a:solidFill>
            <a:sysClr val="windowText" lastClr="000000"/>
          </a:solidFill>
          <a:latin typeface="Arial" panose="020B0604020202020204" pitchFamily="34" charset="0"/>
          <a:cs typeface="Arial" panose="020B0604020202020204" pitchFamily="34" charset="0"/>
        </a:defRPr>
      </a:pPr>
      <a:endParaRPr lang="es-CO"/>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'TABLA PLANO CARTERA TOTAL'!$BD$10:$BD$11</c:f>
              <c:strCache>
                <c:ptCount val="2"/>
                <c:pt idx="0">
                  <c:v>CARTERA</c:v>
                </c:pt>
                <c:pt idx="1">
                  <c:v>FACTURACIÓN
CONJUNTA</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15B9-4D1F-8908-F7C4A163A898}"/>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15B9-4D1F-8908-F7C4A163A898}"/>
              </c:ext>
            </c:extLst>
          </c:dPt>
          <c:dLbls>
            <c:dLbl>
              <c:idx val="0"/>
              <c:layout>
                <c:manualLayout>
                  <c:x val="8.2404813693959425E-2"/>
                  <c:y val="-6.8240469392790826E-2"/>
                </c:manualLayout>
              </c:layout>
              <c:tx>
                <c:rich>
                  <a:bodyPr/>
                  <a:lstStyle/>
                  <a:p>
                    <a:fld id="{F8E797AF-F16A-4067-8ABD-2DA00577D6D0}" type="CATEGORYNAME">
                      <a:rPr lang="en-US"/>
                      <a:pPr/>
                      <a:t>[NOMBRE DE CATEGORÍA]</a:t>
                    </a:fld>
                    <a:fld id="{C811B44E-E2CD-4C88-90E5-08445063092D}" type="VALUE">
                      <a:rPr lang="en-US" baseline="0"/>
                      <a:pPr/>
                      <a:t>[VALOR]</a:t>
                    </a:fld>
                    <a:r>
                      <a:rPr lang="en-US" baseline="0"/>
                      <a:t> </a:t>
                    </a:r>
                    <a:fld id="{77AFE42B-2337-48B9-B767-28A1FC0F7C4D}"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13612186121861217"/>
                      <c:h val="0.39286203268724651"/>
                    </c:manualLayout>
                  </c15:layout>
                  <c15:dlblFieldTable/>
                  <c15:showDataLabelsRange val="0"/>
                </c:ext>
                <c:ext xmlns:c16="http://schemas.microsoft.com/office/drawing/2014/chart" uri="{C3380CC4-5D6E-409C-BE32-E72D297353CC}">
                  <c16:uniqueId val="{00000001-15B9-4D1F-8908-F7C4A163A898}"/>
                </c:ext>
              </c:extLst>
            </c:dLbl>
            <c:dLbl>
              <c:idx val="1"/>
              <c:layout>
                <c:manualLayout>
                  <c:x val="-8.8630492466341998E-2"/>
                  <c:y val="1.4010713790291805E-2"/>
                </c:manualLayout>
              </c:layout>
              <c:tx>
                <c:rich>
                  <a:bodyPr/>
                  <a:lstStyle/>
                  <a:p>
                    <a:fld id="{5E4791D1-3986-49F3-A782-7E6ECD2B2FF1}" type="CATEGORYNAME">
                      <a:rPr lang="en-US"/>
                      <a:pPr/>
                      <a:t>[NOMBRE DE CATEGORÍA]</a:t>
                    </a:fld>
                    <a:r>
                      <a:rPr lang="en-US" baseline="0"/>
                      <a:t> </a:t>
                    </a:r>
                    <a:fld id="{B716BF4C-7BFA-49B2-A06F-809060B05C1D}" type="VALUE">
                      <a:rPr lang="en-US" baseline="0"/>
                      <a:pPr/>
                      <a:t>[VALOR]</a:t>
                    </a:fld>
                    <a:r>
                      <a:rPr lang="en-US" baseline="0"/>
                      <a:t> </a:t>
                    </a:r>
                    <a:fld id="{6B99EE2A-40F3-4729-8B2B-2223C39CC4AF}"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15218477184771845"/>
                      <c:h val="0.32200108637323455"/>
                    </c:manualLayout>
                  </c15:layout>
                  <c15:dlblFieldTable/>
                  <c15:showDataLabelsRange val="0"/>
                </c:ext>
                <c:ext xmlns:c16="http://schemas.microsoft.com/office/drawing/2014/chart" uri="{C3380CC4-5D6E-409C-BE32-E72D297353CC}">
                  <c16:uniqueId val="{00000003-15B9-4D1F-8908-F7C4A163A898}"/>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mn-ea"/>
                    <a:cs typeface="Calibri" panose="020F0502020204030204" pitchFamily="34" charset="0"/>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'TABLA PLANO CARTERA TOTAL'!$BC$12:$BC$13</c:f>
              <c:strCache>
                <c:ptCount val="2"/>
                <c:pt idx="0">
                  <c:v>CARTERA VENCIDA</c:v>
                </c:pt>
                <c:pt idx="1">
                  <c:v>CARTERA VIGENCIA</c:v>
                </c:pt>
              </c:strCache>
            </c:strRef>
          </c:cat>
          <c:val>
            <c:numRef>
              <c:f>'TABLA PLANO CARTERA TOTAL'!$BD$12:$BD$13</c:f>
              <c:numCache>
                <c:formatCode>_-* #,##0_-;\-* #,##0_-;_-* "-"??_-;_-@_-</c:formatCode>
                <c:ptCount val="2"/>
                <c:pt idx="0">
                  <c:v>3522.2818860479688</c:v>
                </c:pt>
                <c:pt idx="1">
                  <c:v>6539.4922663998195</c:v>
                </c:pt>
              </c:numCache>
            </c:numRef>
          </c:val>
          <c:extLst>
            <c:ext xmlns:c16="http://schemas.microsoft.com/office/drawing/2014/chart" uri="{C3380CC4-5D6E-409C-BE32-E72D297353CC}">
              <c16:uniqueId val="{00000004-15B9-4D1F-8908-F7C4A163A898}"/>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Calibri" panose="020F0502020204030204" pitchFamily="34" charset="0"/>
              <a:ea typeface="+mn-ea"/>
              <a:cs typeface="Calibri" panose="020F050202020403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lt1"/>
    </a:solidFill>
    <a:ln w="19050" cap="flat" cmpd="sng" algn="ctr">
      <a:noFill/>
      <a:prstDash val="solid"/>
      <a:miter lim="800000"/>
    </a:ln>
    <a:effectLst/>
  </c:spPr>
  <c:txPr>
    <a:bodyPr/>
    <a:lstStyle/>
    <a:p>
      <a:pPr>
        <a:defRPr sz="1100">
          <a:solidFill>
            <a:schemeClr val="accent1">
              <a:lumMod val="50000"/>
            </a:schemeClr>
          </a:solidFill>
          <a:latin typeface="Calibri" panose="020F0502020204030204" pitchFamily="34" charset="0"/>
          <a:ea typeface="+mn-ea"/>
          <a:cs typeface="Calibri" panose="020F0502020204030204" pitchFamily="34" charset="0"/>
        </a:defRPr>
      </a:pPr>
      <a:endParaRPr lang="es-CO"/>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4AD6-40C1-ACDF-3F730551A708}"/>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4AD6-40C1-ACDF-3F730551A708}"/>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4AD6-40C1-ACDF-3F730551A708}"/>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4AD6-40C1-ACDF-3F730551A708}"/>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mn-ea"/>
                    <a:cs typeface="Calibri" panose="020F0502020204030204" pitchFamily="34" charset="0"/>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'TABLA PLANO CARTERA TOTAL'!$BC$12:$BC$13</c:f>
              <c:strCache>
                <c:ptCount val="2"/>
                <c:pt idx="0">
                  <c:v>CARTERA VENCIDA</c:v>
                </c:pt>
                <c:pt idx="1">
                  <c:v>CARTERA VIGENCIA</c:v>
                </c:pt>
              </c:strCache>
            </c:strRef>
          </c:cat>
          <c:val>
            <c:numRef>
              <c:f>'TABLA PLANO CARTERA TOTAL'!$BE$12:$BE$13</c:f>
              <c:numCache>
                <c:formatCode>_-* #,##0_-;\-* #,##0_-;_-* "-"??_-;_-@_-</c:formatCode>
                <c:ptCount val="2"/>
                <c:pt idx="0">
                  <c:v>1440.1147729999996</c:v>
                </c:pt>
                <c:pt idx="1">
                  <c:v>317.16554976000094</c:v>
                </c:pt>
              </c:numCache>
            </c:numRef>
          </c:val>
          <c:extLst>
            <c:ext xmlns:c16="http://schemas.microsoft.com/office/drawing/2014/chart" uri="{C3380CC4-5D6E-409C-BE32-E72D297353CC}">
              <c16:uniqueId val="{00000004-4AD6-40C1-ACDF-3F730551A708}"/>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Calibri" panose="020F0502020204030204" pitchFamily="34" charset="0"/>
              <a:ea typeface="+mn-ea"/>
              <a:cs typeface="Calibri" panose="020F050202020403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lt1"/>
    </a:solidFill>
    <a:ln w="19050" cap="flat" cmpd="sng" algn="ctr">
      <a:noFill/>
      <a:prstDash val="solid"/>
      <a:miter lim="800000"/>
    </a:ln>
    <a:effectLst/>
  </c:spPr>
  <c:txPr>
    <a:bodyPr/>
    <a:lstStyle/>
    <a:p>
      <a:pPr>
        <a:defRPr sz="1000">
          <a:solidFill>
            <a:schemeClr val="accent1">
              <a:lumMod val="50000"/>
            </a:schemeClr>
          </a:solidFill>
          <a:latin typeface="Calibri" panose="020F0502020204030204" pitchFamily="34" charset="0"/>
          <a:ea typeface="+mn-ea"/>
          <a:cs typeface="Calibri" panose="020F0502020204030204" pitchFamily="34" charset="0"/>
        </a:defRPr>
      </a:pPr>
      <a:endParaRPr lang="es-CO"/>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2018159385173402"/>
          <c:y val="2.6281188017943158E-2"/>
          <c:w val="0.82113659675045725"/>
          <c:h val="0.85406994954274151"/>
        </c:manualLayout>
      </c:layout>
      <c:barChart>
        <c:barDir val="col"/>
        <c:grouping val="clustered"/>
        <c:varyColors val="0"/>
        <c:ser>
          <c:idx val="0"/>
          <c:order val="0"/>
          <c:tx>
            <c:strRef>
              <c:f>'TABLA PLANO CARTERA TOTAL'!$K$37</c:f>
              <c:strCache>
                <c:ptCount val="1"/>
                <c:pt idx="0">
                  <c:v>Cartera Total</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numFmt formatCode="#,##0" sourceLinked="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'TABLA PLANO CARTERA TOTAL'!$J$38:$J$43</c:f>
              <c:numCache>
                <c:formatCode>mmm\-yy</c:formatCode>
                <c:ptCount val="6"/>
                <c:pt idx="0">
                  <c:v>45597</c:v>
                </c:pt>
                <c:pt idx="1">
                  <c:v>45627</c:v>
                </c:pt>
                <c:pt idx="2">
                  <c:v>45658</c:v>
                </c:pt>
                <c:pt idx="3">
                  <c:v>45689</c:v>
                </c:pt>
                <c:pt idx="4">
                  <c:v>45717</c:v>
                </c:pt>
                <c:pt idx="5">
                  <c:v>45748</c:v>
                </c:pt>
              </c:numCache>
            </c:numRef>
          </c:cat>
          <c:val>
            <c:numRef>
              <c:f>'TABLA PLANO CARTERA TOTAL'!$K$38:$K$43</c:f>
              <c:numCache>
                <c:formatCode>_(* #,##0.00_);_(* \(#,##0.00\);_(* "-"??_);_(@_)</c:formatCode>
                <c:ptCount val="6"/>
                <c:pt idx="0">
                  <c:v>29588894824</c:v>
                </c:pt>
                <c:pt idx="1">
                  <c:v>24556387248</c:v>
                </c:pt>
                <c:pt idx="2">
                  <c:v>27237892452</c:v>
                </c:pt>
                <c:pt idx="3">
                  <c:v>28156388899.787533</c:v>
                </c:pt>
                <c:pt idx="4">
                  <c:v>27029881736.668011</c:v>
                </c:pt>
                <c:pt idx="5">
                  <c:v>28250827334.074558</c:v>
                </c:pt>
              </c:numCache>
            </c:numRef>
          </c:val>
          <c:extLst>
            <c:ext xmlns:c16="http://schemas.microsoft.com/office/drawing/2014/chart" uri="{C3380CC4-5D6E-409C-BE32-E72D297353CC}">
              <c16:uniqueId val="{00000000-6783-4760-9050-DED99997C4FA}"/>
            </c:ext>
          </c:extLst>
        </c:ser>
        <c:ser>
          <c:idx val="1"/>
          <c:order val="1"/>
          <c:tx>
            <c:strRef>
              <c:f>'TABLA PLANO CARTERA TOTAL'!$L$37</c:f>
              <c:strCache>
                <c:ptCount val="1"/>
                <c:pt idx="0">
                  <c:v>Cartera  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dLbl>
              <c:idx val="0"/>
              <c:layout>
                <c:manualLayout>
                  <c:x val="8.802266780071899E-3"/>
                  <c:y val="-2.02162984753408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783-4760-9050-DED99997C4FA}"/>
                </c:ext>
              </c:extLst>
            </c:dLbl>
            <c:dLbl>
              <c:idx val="1"/>
              <c:layout>
                <c:manualLayout>
                  <c:x val="1.1736355706762533E-2"/>
                  <c:y val="-7.4125571437989971E-17"/>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6783-4760-9050-DED99997C4FA}"/>
                </c:ext>
              </c:extLst>
            </c:dLbl>
            <c:dLbl>
              <c:idx val="2"/>
              <c:layout>
                <c:manualLayout>
                  <c:x val="8.8022667800718452E-3"/>
                  <c:y val="4.043259695068177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6783-4760-9050-DED99997C4FA}"/>
                </c:ext>
              </c:extLst>
            </c:dLbl>
            <c:dLbl>
              <c:idx val="3"/>
              <c:layout>
                <c:manualLayout>
                  <c:x val="1.3203400170107848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6783-4760-9050-DED99997C4FA}"/>
                </c:ext>
              </c:extLst>
            </c:dLbl>
            <c:dLbl>
              <c:idx val="4"/>
              <c:layout>
                <c:manualLayout>
                  <c:x val="1.1736355706762533E-2"/>
                  <c:y val="4.043259695068177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6783-4760-9050-DED99997C4FA}"/>
                </c:ext>
              </c:extLst>
            </c:dLbl>
            <c:dLbl>
              <c:idx val="5"/>
              <c:layout>
                <c:manualLayout>
                  <c:x val="1.173635570676264E-2"/>
                  <c:y val="2.02162984753408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6783-4760-9050-DED99997C4FA}"/>
                </c:ext>
              </c:extLst>
            </c:dLbl>
            <c:numFmt formatCode="#,##0" sourceLinked="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'TABLA PLANO CARTERA TOTAL'!$J$38:$J$43</c:f>
              <c:numCache>
                <c:formatCode>mmm\-yy</c:formatCode>
                <c:ptCount val="6"/>
                <c:pt idx="0">
                  <c:v>45597</c:v>
                </c:pt>
                <c:pt idx="1">
                  <c:v>45627</c:v>
                </c:pt>
                <c:pt idx="2">
                  <c:v>45658</c:v>
                </c:pt>
                <c:pt idx="3">
                  <c:v>45689</c:v>
                </c:pt>
                <c:pt idx="4">
                  <c:v>45717</c:v>
                </c:pt>
                <c:pt idx="5">
                  <c:v>45748</c:v>
                </c:pt>
              </c:numCache>
            </c:numRef>
          </c:cat>
          <c:val>
            <c:numRef>
              <c:f>'TABLA PLANO CARTERA TOTAL'!$L$38:$L$43</c:f>
              <c:numCache>
                <c:formatCode>_(* #,##0.00_);_(* \(#,##0.00\);_(* "-"??_);_(@_)</c:formatCode>
                <c:ptCount val="6"/>
                <c:pt idx="0">
                  <c:v>14856600961</c:v>
                </c:pt>
                <c:pt idx="1">
                  <c:v>12140256132</c:v>
                </c:pt>
                <c:pt idx="2">
                  <c:v>14334670518</c:v>
                </c:pt>
                <c:pt idx="3">
                  <c:v>16055256545.138445</c:v>
                </c:pt>
                <c:pt idx="4">
                  <c:v>13935452149.614523</c:v>
                </c:pt>
                <c:pt idx="5">
                  <c:v>15531650112.292818</c:v>
                </c:pt>
              </c:numCache>
            </c:numRef>
          </c:val>
          <c:extLst>
            <c:ext xmlns:c16="http://schemas.microsoft.com/office/drawing/2014/chart" uri="{C3380CC4-5D6E-409C-BE32-E72D297353CC}">
              <c16:uniqueId val="{00000007-6783-4760-9050-DED99997C4FA}"/>
            </c:ext>
          </c:extLst>
        </c:ser>
        <c:ser>
          <c:idx val="2"/>
          <c:order val="2"/>
          <c:tx>
            <c:strRef>
              <c:f>'TABLA PLANO CARTERA TOTAL'!$M$37</c:f>
              <c:strCache>
                <c:ptCount val="1"/>
                <c:pt idx="0">
                  <c:v>Cartera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0"/>
              <c:layout>
                <c:manualLayout>
                  <c:x val="3.322679906646249E-2"/>
                  <c:y val="-1.0307520053030242E-16"/>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6783-4760-9050-DED99997C4FA}"/>
                </c:ext>
              </c:extLst>
            </c:dLbl>
            <c:dLbl>
              <c:idx val="1"/>
              <c:layout>
                <c:manualLayout>
                  <c:x val="2.6406800340215697E-2"/>
                  <c:y val="-3.0324447713011338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6783-4760-9050-DED99997C4FA}"/>
                </c:ext>
              </c:extLst>
            </c:dLbl>
            <c:dLbl>
              <c:idx val="2"/>
              <c:layout>
                <c:manualLayout>
                  <c:x val="3.1370427078533041E-2"/>
                  <c:y val="-9.3187107998897664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6783-4760-9050-DED99997C4FA}"/>
                </c:ext>
              </c:extLst>
            </c:dLbl>
            <c:dLbl>
              <c:idx val="3"/>
              <c:layout>
                <c:manualLayout>
                  <c:x val="1.4670444633453164E-2"/>
                  <c:y val="4.043259695068177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6783-4760-9050-DED99997C4FA}"/>
                </c:ext>
              </c:extLst>
            </c:dLbl>
            <c:dLbl>
              <c:idx val="4"/>
              <c:layout>
                <c:manualLayout>
                  <c:x val="1.3203400170107741E-2"/>
                  <c:y val="4.0432596950681042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6783-4760-9050-DED99997C4FA}"/>
                </c:ext>
              </c:extLst>
            </c:dLbl>
            <c:dLbl>
              <c:idx val="5"/>
              <c:layout>
                <c:manualLayout>
                  <c:x val="8.8022667800717914E-3"/>
                  <c:y val="8.086519390136355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6783-4760-9050-DED99997C4FA}"/>
                </c:ext>
              </c:extLst>
            </c:dLbl>
            <c:numFmt formatCode="#,##0" sourceLinked="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'TABLA PLANO CARTERA TOTAL'!$J$38:$J$43</c:f>
              <c:numCache>
                <c:formatCode>mmm\-yy</c:formatCode>
                <c:ptCount val="6"/>
                <c:pt idx="0">
                  <c:v>45597</c:v>
                </c:pt>
                <c:pt idx="1">
                  <c:v>45627</c:v>
                </c:pt>
                <c:pt idx="2">
                  <c:v>45658</c:v>
                </c:pt>
                <c:pt idx="3">
                  <c:v>45689</c:v>
                </c:pt>
                <c:pt idx="4">
                  <c:v>45717</c:v>
                </c:pt>
                <c:pt idx="5">
                  <c:v>45748</c:v>
                </c:pt>
              </c:numCache>
            </c:numRef>
          </c:cat>
          <c:val>
            <c:numRef>
              <c:f>'TABLA PLANO CARTERA TOTAL'!$M$38:$M$43</c:f>
              <c:numCache>
                <c:formatCode>_(* #,##0.00_);_(* \(#,##0.00\);_(* "-"??_);_(@_)</c:formatCode>
                <c:ptCount val="6"/>
                <c:pt idx="0">
                  <c:v>14732293863</c:v>
                </c:pt>
                <c:pt idx="1">
                  <c:v>12416131116</c:v>
                </c:pt>
                <c:pt idx="2">
                  <c:v>12903221934</c:v>
                </c:pt>
                <c:pt idx="3">
                  <c:v>12101132354.649086</c:v>
                </c:pt>
                <c:pt idx="4">
                  <c:v>13094429587.053482</c:v>
                </c:pt>
                <c:pt idx="5">
                  <c:v>12719177221.781738</c:v>
                </c:pt>
              </c:numCache>
            </c:numRef>
          </c:val>
          <c:extLst>
            <c:ext xmlns:c16="http://schemas.microsoft.com/office/drawing/2014/chart" uri="{C3380CC4-5D6E-409C-BE32-E72D297353CC}">
              <c16:uniqueId val="{0000000E-6783-4760-9050-DED99997C4FA}"/>
            </c:ext>
          </c:extLst>
        </c:ser>
        <c:dLbls>
          <c:dLblPos val="outEnd"/>
          <c:showLegendKey val="0"/>
          <c:showVal val="1"/>
          <c:showCatName val="0"/>
          <c:showSerName val="0"/>
          <c:showPercent val="0"/>
          <c:showBubbleSize val="0"/>
        </c:dLbls>
        <c:gapWidth val="150"/>
        <c:axId val="729609024"/>
        <c:axId val="729608632"/>
      </c:barChart>
      <c:dateAx>
        <c:axId val="729609024"/>
        <c:scaling>
          <c:orientation val="minMax"/>
        </c:scaling>
        <c:delete val="0"/>
        <c:axPos val="b"/>
        <c:numFmt formatCode="mmm\-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crossAx val="729608632"/>
        <c:crosses val="autoZero"/>
        <c:auto val="1"/>
        <c:lblOffset val="100"/>
        <c:baseTimeUnit val="months"/>
      </c:dateAx>
      <c:valAx>
        <c:axId val="729608632"/>
        <c:scaling>
          <c:orientation val="minMax"/>
        </c:scaling>
        <c:delete val="0"/>
        <c:axPos val="l"/>
        <c:majorGridlines>
          <c:spPr>
            <a:ln w="6350" cap="flat" cmpd="sng" algn="ctr">
              <a:solidFill>
                <a:schemeClr val="tx1">
                  <a:tint val="75000"/>
                </a:schemeClr>
              </a:solidFill>
              <a:prstDash val="solid"/>
              <a:round/>
            </a:ln>
            <a:effectLst/>
          </c:spPr>
        </c:majorGridlines>
        <c:numFmt formatCode="_(* #,##0_);_(* \(#,##0\);_(* &quot;-&quot;_);_(@_)"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crossAx val="729609024"/>
        <c:crosses val="autoZero"/>
        <c:crossBetween val="between"/>
        <c:dispUnits>
          <c:builtInUnit val="millions"/>
          <c:dispUnitsLbl>
            <c:layout>
              <c:manualLayout>
                <c:xMode val="edge"/>
                <c:yMode val="edge"/>
                <c:x val="1.324433195316769E-2"/>
                <c:y val="0.33518545602965938"/>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Calibri" panose="020F050202020403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Calibri" panose="020F0502020204030204" pitchFamily="34" charset="0"/>
                  </a:defRPr>
                </a:pPr>
                <a:endParaRPr lang="es-CO"/>
              </a:p>
            </c:txPr>
          </c:dispUnitsLbl>
        </c:dispUnits>
      </c:valAx>
      <c:spPr>
        <a:noFill/>
        <a:ln>
          <a:noFill/>
        </a:ln>
        <a:effectLst/>
      </c:spPr>
    </c:plotArea>
    <c:legend>
      <c:legendPos val="b"/>
      <c:layout>
        <c:manualLayout>
          <c:xMode val="edge"/>
          <c:yMode val="edge"/>
          <c:x val="0.29886696071023866"/>
          <c:y val="0.95047230237703961"/>
          <c:w val="0.40226595976123702"/>
          <c:h val="4.9527697622960366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legend>
    <c:plotVisOnly val="1"/>
    <c:dispBlanksAs val="gap"/>
    <c:showDLblsOverMax val="0"/>
  </c:chart>
  <c:spPr>
    <a:solidFill>
      <a:schemeClr val="bg1"/>
    </a:solidFill>
    <a:ln w="12700" cap="flat" cmpd="sng" algn="ctr">
      <a:noFill/>
      <a:prstDash val="solid"/>
      <a:round/>
    </a:ln>
    <a:effectLst/>
    <a:scene3d>
      <a:camera prst="orthographicFront"/>
      <a:lightRig rig="threePt" dir="t"/>
    </a:scene3d>
  </c:spPr>
  <c:txPr>
    <a:bodyPr/>
    <a:lstStyle/>
    <a:p>
      <a:pPr>
        <a:defRPr sz="1000">
          <a:solidFill>
            <a:schemeClr val="accent1">
              <a:lumMod val="50000"/>
            </a:schemeClr>
          </a:solidFill>
          <a:latin typeface="+mn-lt"/>
          <a:cs typeface="Calibri" panose="020F0502020204030204" pitchFamily="34" charset="0"/>
        </a:defRPr>
      </a:pPr>
      <a:endParaRPr lang="es-CO"/>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'TABLA PLANO CARTERA TOTAL'!$K$47</c:f>
              <c:strCache>
                <c:ptCount val="1"/>
                <c:pt idx="0">
                  <c:v>Cartera Total</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'TABLA PLANO CARTERA TOTAL'!$J$48:$J$54</c:f>
              <c:numCache>
                <c:formatCode>mmm\-yy</c:formatCode>
                <c:ptCount val="7"/>
                <c:pt idx="0">
                  <c:v>45566</c:v>
                </c:pt>
                <c:pt idx="1">
                  <c:v>45597</c:v>
                </c:pt>
                <c:pt idx="2">
                  <c:v>45627</c:v>
                </c:pt>
                <c:pt idx="3">
                  <c:v>45658</c:v>
                </c:pt>
                <c:pt idx="4">
                  <c:v>45689</c:v>
                </c:pt>
                <c:pt idx="5">
                  <c:v>45717</c:v>
                </c:pt>
                <c:pt idx="6">
                  <c:v>45748</c:v>
                </c:pt>
              </c:numCache>
            </c:numRef>
          </c:cat>
          <c:val>
            <c:numRef>
              <c:f>'TABLA PLANO CARTERA TOTAL'!$K$48:$K$54</c:f>
              <c:numCache>
                <c:formatCode>"$"#,##0_);[Red]\("$"#,##0\)</c:formatCode>
                <c:ptCount val="7"/>
                <c:pt idx="0">
                  <c:v>43765274512</c:v>
                </c:pt>
                <c:pt idx="1">
                  <c:v>55690103094</c:v>
                </c:pt>
                <c:pt idx="2">
                  <c:v>42487841472</c:v>
                </c:pt>
                <c:pt idx="3">
                  <c:v>53127400739</c:v>
                </c:pt>
                <c:pt idx="4">
                  <c:v>49711472297</c:v>
                </c:pt>
                <c:pt idx="5">
                  <c:v>53703416145</c:v>
                </c:pt>
                <c:pt idx="6">
                  <c:v>40225027268.290512</c:v>
                </c:pt>
              </c:numCache>
            </c:numRef>
          </c:val>
          <c:extLst>
            <c:ext xmlns:c16="http://schemas.microsoft.com/office/drawing/2014/chart" uri="{C3380CC4-5D6E-409C-BE32-E72D297353CC}">
              <c16:uniqueId val="{00000000-3F0B-448F-A52C-0AED595B9C36}"/>
            </c:ext>
          </c:extLst>
        </c:ser>
        <c:ser>
          <c:idx val="1"/>
          <c:order val="1"/>
          <c:tx>
            <c:strRef>
              <c:f>'TABLA PLANO CARTERA TOTAL'!$L$47</c:f>
              <c:strCache>
                <c:ptCount val="1"/>
                <c:pt idx="0">
                  <c:v>Cartera  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dLbl>
              <c:idx val="0"/>
              <c:layout>
                <c:manualLayout>
                  <c:x val="8.802266780071899E-3"/>
                  <c:y val="-2.02162984753408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F0B-448F-A52C-0AED595B9C36}"/>
                </c:ext>
              </c:extLst>
            </c:dLbl>
            <c:dLbl>
              <c:idx val="1"/>
              <c:layout>
                <c:manualLayout>
                  <c:x val="1.1736355706762533E-2"/>
                  <c:y val="-7.4125571437989971E-17"/>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F0B-448F-A52C-0AED595B9C36}"/>
                </c:ext>
              </c:extLst>
            </c:dLbl>
            <c:dLbl>
              <c:idx val="2"/>
              <c:layout>
                <c:manualLayout>
                  <c:x val="8.8022667800718452E-3"/>
                  <c:y val="4.043259695068177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3F0B-448F-A52C-0AED595B9C36}"/>
                </c:ext>
              </c:extLst>
            </c:dLbl>
            <c:dLbl>
              <c:idx val="3"/>
              <c:layout>
                <c:manualLayout>
                  <c:x val="1.3203400170107848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F0B-448F-A52C-0AED595B9C36}"/>
                </c:ext>
              </c:extLst>
            </c:dLbl>
            <c:dLbl>
              <c:idx val="4"/>
              <c:layout>
                <c:manualLayout>
                  <c:x val="1.1736355706762533E-2"/>
                  <c:y val="4.043259695068177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3F0B-448F-A52C-0AED595B9C36}"/>
                </c:ext>
              </c:extLst>
            </c:dLbl>
            <c:dLbl>
              <c:idx val="5"/>
              <c:layout>
                <c:manualLayout>
                  <c:x val="1.173635570676264E-2"/>
                  <c:y val="2.02162984753408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3F0B-448F-A52C-0AED595B9C36}"/>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'TABLA PLANO CARTERA TOTAL'!$J$48:$J$54</c:f>
              <c:numCache>
                <c:formatCode>mmm\-yy</c:formatCode>
                <c:ptCount val="7"/>
                <c:pt idx="0">
                  <c:v>45566</c:v>
                </c:pt>
                <c:pt idx="1">
                  <c:v>45597</c:v>
                </c:pt>
                <c:pt idx="2">
                  <c:v>45627</c:v>
                </c:pt>
                <c:pt idx="3">
                  <c:v>45658</c:v>
                </c:pt>
                <c:pt idx="4">
                  <c:v>45689</c:v>
                </c:pt>
                <c:pt idx="5">
                  <c:v>45717</c:v>
                </c:pt>
                <c:pt idx="6">
                  <c:v>45748</c:v>
                </c:pt>
              </c:numCache>
            </c:numRef>
          </c:cat>
          <c:val>
            <c:numRef>
              <c:f>'TABLA PLANO CARTERA TOTAL'!$L$48:$L$54</c:f>
              <c:numCache>
                <c:formatCode>"$"#,##0_);[Red]\("$"#,##0\)</c:formatCode>
                <c:ptCount val="7"/>
                <c:pt idx="0">
                  <c:v>16719538658</c:v>
                </c:pt>
                <c:pt idx="1">
                  <c:v>27440240550</c:v>
                </c:pt>
                <c:pt idx="2">
                  <c:v>15177729414</c:v>
                </c:pt>
                <c:pt idx="3">
                  <c:v>24961840240</c:v>
                </c:pt>
                <c:pt idx="4">
                  <c:v>21794478814</c:v>
                </c:pt>
                <c:pt idx="5">
                  <c:v>25270086465</c:v>
                </c:pt>
                <c:pt idx="6">
                  <c:v>14510577236.130318</c:v>
                </c:pt>
              </c:numCache>
            </c:numRef>
          </c:val>
          <c:extLst>
            <c:ext xmlns:c16="http://schemas.microsoft.com/office/drawing/2014/chart" uri="{C3380CC4-5D6E-409C-BE32-E72D297353CC}">
              <c16:uniqueId val="{00000007-3F0B-448F-A52C-0AED595B9C36}"/>
            </c:ext>
          </c:extLst>
        </c:ser>
        <c:ser>
          <c:idx val="2"/>
          <c:order val="2"/>
          <c:tx>
            <c:strRef>
              <c:f>'TABLA PLANO CARTERA TOTAL'!$M$47</c:f>
              <c:strCache>
                <c:ptCount val="1"/>
                <c:pt idx="0">
                  <c:v>Cartera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1"/>
              <c:layout>
                <c:manualLayout>
                  <c:x val="2.6406800340215697E-2"/>
                  <c:y val="-3.0324447713011338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3F0B-448F-A52C-0AED595B9C36}"/>
                </c:ext>
              </c:extLst>
            </c:dLbl>
            <c:dLbl>
              <c:idx val="2"/>
              <c:layout>
                <c:manualLayout>
                  <c:x val="1.1736355706762479E-2"/>
                  <c:y val="-1.212977908520453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3F0B-448F-A52C-0AED595B9C36}"/>
                </c:ext>
              </c:extLst>
            </c:dLbl>
            <c:dLbl>
              <c:idx val="3"/>
              <c:layout>
                <c:manualLayout>
                  <c:x val="1.4670444633453164E-2"/>
                  <c:y val="4.043259695068177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3F0B-448F-A52C-0AED595B9C36}"/>
                </c:ext>
              </c:extLst>
            </c:dLbl>
            <c:dLbl>
              <c:idx val="4"/>
              <c:layout>
                <c:manualLayout>
                  <c:x val="1.3203400170107741E-2"/>
                  <c:y val="4.0432596950681042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3F0B-448F-A52C-0AED595B9C36}"/>
                </c:ext>
              </c:extLst>
            </c:dLbl>
            <c:dLbl>
              <c:idx val="5"/>
              <c:layout>
                <c:manualLayout>
                  <c:x val="8.8022667800717914E-3"/>
                  <c:y val="8.086519390136355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3F0B-448F-A52C-0AED595B9C36}"/>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'TABLA PLANO CARTERA TOTAL'!$J$48:$J$54</c:f>
              <c:numCache>
                <c:formatCode>mmm\-yy</c:formatCode>
                <c:ptCount val="7"/>
                <c:pt idx="0">
                  <c:v>45566</c:v>
                </c:pt>
                <c:pt idx="1">
                  <c:v>45597</c:v>
                </c:pt>
                <c:pt idx="2">
                  <c:v>45627</c:v>
                </c:pt>
                <c:pt idx="3">
                  <c:v>45658</c:v>
                </c:pt>
                <c:pt idx="4">
                  <c:v>45689</c:v>
                </c:pt>
                <c:pt idx="5">
                  <c:v>45717</c:v>
                </c:pt>
                <c:pt idx="6">
                  <c:v>45748</c:v>
                </c:pt>
              </c:numCache>
            </c:numRef>
          </c:cat>
          <c:val>
            <c:numRef>
              <c:f>'TABLA PLANO CARTERA TOTAL'!$M$48:$M$54</c:f>
              <c:numCache>
                <c:formatCode>"$"#,##0_);[Red]\("$"#,##0\)</c:formatCode>
                <c:ptCount val="7"/>
                <c:pt idx="0">
                  <c:v>27045735854</c:v>
                </c:pt>
                <c:pt idx="1">
                  <c:v>28249862544</c:v>
                </c:pt>
                <c:pt idx="2">
                  <c:v>27310112058</c:v>
                </c:pt>
                <c:pt idx="3">
                  <c:v>28165560500</c:v>
                </c:pt>
                <c:pt idx="4">
                  <c:v>27916993483</c:v>
                </c:pt>
                <c:pt idx="5">
                  <c:v>28433329680</c:v>
                </c:pt>
                <c:pt idx="6">
                  <c:v>25714450032.160198</c:v>
                </c:pt>
              </c:numCache>
            </c:numRef>
          </c:val>
          <c:extLst>
            <c:ext xmlns:c16="http://schemas.microsoft.com/office/drawing/2014/chart" uri="{C3380CC4-5D6E-409C-BE32-E72D297353CC}">
              <c16:uniqueId val="{0000000D-3F0B-448F-A52C-0AED595B9C36}"/>
            </c:ext>
          </c:extLst>
        </c:ser>
        <c:dLbls>
          <c:dLblPos val="outEnd"/>
          <c:showLegendKey val="0"/>
          <c:showVal val="1"/>
          <c:showCatName val="0"/>
          <c:showSerName val="0"/>
          <c:showPercent val="0"/>
          <c:showBubbleSize val="0"/>
        </c:dLbls>
        <c:gapWidth val="150"/>
        <c:axId val="729609024"/>
        <c:axId val="729608632"/>
      </c:barChart>
      <c:dateAx>
        <c:axId val="729609024"/>
        <c:scaling>
          <c:orientation val="minMax"/>
          <c:min val="45597"/>
        </c:scaling>
        <c:delete val="0"/>
        <c:axPos val="b"/>
        <c:numFmt formatCode="mmm\-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crossAx val="729608632"/>
        <c:crosses val="autoZero"/>
        <c:auto val="1"/>
        <c:lblOffset val="100"/>
        <c:baseTimeUnit val="months"/>
      </c:dateAx>
      <c:valAx>
        <c:axId val="7296086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crossAx val="729609024"/>
        <c:crosses val="autoZero"/>
        <c:crossBetween val="between"/>
        <c:dispUnits>
          <c:builtInUnit val="millions"/>
          <c:dispUnitsLbl>
            <c:layout>
              <c:manualLayout>
                <c:xMode val="edge"/>
                <c:yMode val="edge"/>
                <c:x val="1.324433195316769E-2"/>
                <c:y val="0.33518545602965938"/>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Calibri" panose="020F050202020403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Calibri" panose="020F0502020204030204" pitchFamily="34" charset="0"/>
                  </a:defRPr>
                </a:pPr>
                <a:endParaRPr lang="es-CO"/>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Calibri" panose="020F0502020204030204" pitchFamily="34" charset="0"/>
            </a:defRPr>
          </a:pPr>
          <a:endParaRPr lang="es-CO"/>
        </a:p>
      </c:txPr>
    </c:legend>
    <c:plotVisOnly val="1"/>
    <c:dispBlanksAs val="gap"/>
    <c:showDLblsOverMax val="0"/>
  </c:chart>
  <c:spPr>
    <a:solidFill>
      <a:schemeClr val="lt1"/>
    </a:solidFill>
    <a:ln w="19050" cap="flat" cmpd="sng" algn="ctr">
      <a:solidFill>
        <a:schemeClr val="bg1"/>
      </a:solidFill>
      <a:prstDash val="solid"/>
      <a:miter lim="800000"/>
    </a:ln>
    <a:effectLst/>
  </c:spPr>
  <c:txPr>
    <a:bodyPr/>
    <a:lstStyle/>
    <a:p>
      <a:pPr>
        <a:defRPr sz="1000">
          <a:solidFill>
            <a:schemeClr val="accent1">
              <a:lumMod val="50000"/>
            </a:schemeClr>
          </a:solidFill>
          <a:latin typeface="+mn-lt"/>
          <a:ea typeface="+mn-ea"/>
          <a:cs typeface="Calibri" panose="020F0502020204030204" pitchFamily="34" charset="0"/>
        </a:defRPr>
      </a:pPr>
      <a:endParaRPr lang="es-CO"/>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'TABLA PLANO CARTERA TOTAL'!$K$37</c:f>
              <c:strCache>
                <c:ptCount val="1"/>
                <c:pt idx="0">
                  <c:v>Cartera Total</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numFmt formatCode="#,##0" sourceLinked="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'TABLA PLANO CARTERA TOTAL'!$J$38:$J$43</c:f>
              <c:numCache>
                <c:formatCode>mmm\-yy</c:formatCode>
                <c:ptCount val="6"/>
                <c:pt idx="0">
                  <c:v>45597</c:v>
                </c:pt>
                <c:pt idx="1">
                  <c:v>45627</c:v>
                </c:pt>
                <c:pt idx="2">
                  <c:v>45658</c:v>
                </c:pt>
                <c:pt idx="3">
                  <c:v>45689</c:v>
                </c:pt>
                <c:pt idx="4">
                  <c:v>45717</c:v>
                </c:pt>
                <c:pt idx="5">
                  <c:v>45748</c:v>
                </c:pt>
              </c:numCache>
            </c:numRef>
          </c:cat>
          <c:val>
            <c:numRef>
              <c:f>'TABLA PLANO CARTERA TOTAL'!$K$38:$K$43</c:f>
              <c:numCache>
                <c:formatCode>_(* #,##0.00_);_(* \(#,##0.00\);_(* "-"??_);_(@_)</c:formatCode>
                <c:ptCount val="6"/>
                <c:pt idx="0">
                  <c:v>14895682645.309771</c:v>
                </c:pt>
                <c:pt idx="1">
                  <c:v>13795331556.488962</c:v>
                </c:pt>
                <c:pt idx="2">
                  <c:v>15275170538.196392</c:v>
                </c:pt>
                <c:pt idx="3">
                  <c:v>15939834685.825584</c:v>
                </c:pt>
                <c:pt idx="4">
                  <c:v>14317031944.888412</c:v>
                </c:pt>
                <c:pt idx="5">
                  <c:v>16361361960.150986</c:v>
                </c:pt>
              </c:numCache>
            </c:numRef>
          </c:val>
          <c:extLst>
            <c:ext xmlns:c16="http://schemas.microsoft.com/office/drawing/2014/chart" uri="{C3380CC4-5D6E-409C-BE32-E72D297353CC}">
              <c16:uniqueId val="{00000000-2242-419C-B908-C032F427F705}"/>
            </c:ext>
          </c:extLst>
        </c:ser>
        <c:ser>
          <c:idx val="1"/>
          <c:order val="1"/>
          <c:tx>
            <c:strRef>
              <c:f>'TABLA PLANO CARTERA TOTAL'!$L$37</c:f>
              <c:strCache>
                <c:ptCount val="1"/>
                <c:pt idx="0">
                  <c:v>Cartera  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dLbl>
              <c:idx val="0"/>
              <c:layout>
                <c:manualLayout>
                  <c:x val="8.802266780071899E-3"/>
                  <c:y val="-2.02162984753408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242-419C-B908-C032F427F705}"/>
                </c:ext>
              </c:extLst>
            </c:dLbl>
            <c:dLbl>
              <c:idx val="1"/>
              <c:layout>
                <c:manualLayout>
                  <c:x val="1.1736355706762533E-2"/>
                  <c:y val="-7.4125571437989971E-17"/>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242-419C-B908-C032F427F705}"/>
                </c:ext>
              </c:extLst>
            </c:dLbl>
            <c:dLbl>
              <c:idx val="2"/>
              <c:layout>
                <c:manualLayout>
                  <c:x val="8.8022667800718452E-3"/>
                  <c:y val="4.043259695068177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242-419C-B908-C032F427F705}"/>
                </c:ext>
              </c:extLst>
            </c:dLbl>
            <c:dLbl>
              <c:idx val="3"/>
              <c:layout>
                <c:manualLayout>
                  <c:x val="1.3203400170107848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2242-419C-B908-C032F427F705}"/>
                </c:ext>
              </c:extLst>
            </c:dLbl>
            <c:dLbl>
              <c:idx val="4"/>
              <c:layout>
                <c:manualLayout>
                  <c:x val="1.1736355706762533E-2"/>
                  <c:y val="4.043259695068177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2242-419C-B908-C032F427F705}"/>
                </c:ext>
              </c:extLst>
            </c:dLbl>
            <c:dLbl>
              <c:idx val="5"/>
              <c:layout>
                <c:manualLayout>
                  <c:x val="1.173635570676264E-2"/>
                  <c:y val="2.02162984753408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2242-419C-B908-C032F427F705}"/>
                </c:ext>
              </c:extLst>
            </c:dLbl>
            <c:numFmt formatCode="#,##0" sourceLinked="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'TABLA PLANO CARTERA TOTAL'!$J$38:$J$43</c:f>
              <c:numCache>
                <c:formatCode>mmm\-yy</c:formatCode>
                <c:ptCount val="6"/>
                <c:pt idx="0">
                  <c:v>45597</c:v>
                </c:pt>
                <c:pt idx="1">
                  <c:v>45627</c:v>
                </c:pt>
                <c:pt idx="2">
                  <c:v>45658</c:v>
                </c:pt>
                <c:pt idx="3">
                  <c:v>45689</c:v>
                </c:pt>
                <c:pt idx="4">
                  <c:v>45717</c:v>
                </c:pt>
                <c:pt idx="5">
                  <c:v>45748</c:v>
                </c:pt>
              </c:numCache>
            </c:numRef>
          </c:cat>
          <c:val>
            <c:numRef>
              <c:f>'TABLA PLANO CARTERA TOTAL'!$L$38:$L$43</c:f>
              <c:numCache>
                <c:formatCode>_(* #,##0.00_);_(* \(#,##0.00\);_(* "-"??_);_(@_)</c:formatCode>
                <c:ptCount val="6"/>
                <c:pt idx="0">
                  <c:v>8670345529.3121414</c:v>
                </c:pt>
                <c:pt idx="1">
                  <c:v>7482108462.8694019</c:v>
                </c:pt>
                <c:pt idx="2">
                  <c:v>8210217951.8016376</c:v>
                </c:pt>
                <c:pt idx="3">
                  <c:v>9272316388.7078953</c:v>
                </c:pt>
                <c:pt idx="4">
                  <c:v>7583731751.5370312</c:v>
                </c:pt>
                <c:pt idx="5">
                  <c:v>8874806988.871069</c:v>
                </c:pt>
              </c:numCache>
            </c:numRef>
          </c:val>
          <c:extLst>
            <c:ext xmlns:c16="http://schemas.microsoft.com/office/drawing/2014/chart" uri="{C3380CC4-5D6E-409C-BE32-E72D297353CC}">
              <c16:uniqueId val="{00000007-2242-419C-B908-C032F427F705}"/>
            </c:ext>
          </c:extLst>
        </c:ser>
        <c:ser>
          <c:idx val="2"/>
          <c:order val="2"/>
          <c:tx>
            <c:strRef>
              <c:f>'TABLA PLANO CARTERA TOTAL'!$M$37</c:f>
              <c:strCache>
                <c:ptCount val="1"/>
                <c:pt idx="0">
                  <c:v>Cartera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1"/>
              <c:layout>
                <c:manualLayout>
                  <c:x val="2.6406800340215697E-2"/>
                  <c:y val="-3.0324447713011338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2242-419C-B908-C032F427F705}"/>
                </c:ext>
              </c:extLst>
            </c:dLbl>
            <c:dLbl>
              <c:idx val="2"/>
              <c:layout>
                <c:manualLayout>
                  <c:x val="1.1736355706762479E-2"/>
                  <c:y val="-1.212977908520453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2242-419C-B908-C032F427F705}"/>
                </c:ext>
              </c:extLst>
            </c:dLbl>
            <c:dLbl>
              <c:idx val="3"/>
              <c:layout>
                <c:manualLayout>
                  <c:x val="1.4670444633453164E-2"/>
                  <c:y val="4.043259695068177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2242-419C-B908-C032F427F705}"/>
                </c:ext>
              </c:extLst>
            </c:dLbl>
            <c:dLbl>
              <c:idx val="4"/>
              <c:layout>
                <c:manualLayout>
                  <c:x val="1.3203400170107741E-2"/>
                  <c:y val="4.0432596950681042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2242-419C-B908-C032F427F705}"/>
                </c:ext>
              </c:extLst>
            </c:dLbl>
            <c:dLbl>
              <c:idx val="5"/>
              <c:layout>
                <c:manualLayout>
                  <c:x val="8.8022667800717914E-3"/>
                  <c:y val="8.086519390136355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2242-419C-B908-C032F427F705}"/>
                </c:ext>
              </c:extLst>
            </c:dLbl>
            <c:numFmt formatCode="#,##0" sourceLinked="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'TABLA PLANO CARTERA TOTAL'!$J$38:$J$43</c:f>
              <c:numCache>
                <c:formatCode>mmm\-yy</c:formatCode>
                <c:ptCount val="6"/>
                <c:pt idx="0">
                  <c:v>45597</c:v>
                </c:pt>
                <c:pt idx="1">
                  <c:v>45627</c:v>
                </c:pt>
                <c:pt idx="2">
                  <c:v>45658</c:v>
                </c:pt>
                <c:pt idx="3">
                  <c:v>45689</c:v>
                </c:pt>
                <c:pt idx="4">
                  <c:v>45717</c:v>
                </c:pt>
                <c:pt idx="5">
                  <c:v>45748</c:v>
                </c:pt>
              </c:numCache>
            </c:numRef>
          </c:cat>
          <c:val>
            <c:numRef>
              <c:f>'TABLA PLANO CARTERA TOTAL'!$M$38:$M$43</c:f>
              <c:numCache>
                <c:formatCode>_(* #,##0.00_);_(* \(#,##0.00\);_(* "-"??_);_(@_)</c:formatCode>
                <c:ptCount val="6"/>
                <c:pt idx="0">
                  <c:v>6225337115.9976282</c:v>
                </c:pt>
                <c:pt idx="1">
                  <c:v>6313223093.6195621</c:v>
                </c:pt>
                <c:pt idx="2">
                  <c:v>7064952586.3947554</c:v>
                </c:pt>
                <c:pt idx="3">
                  <c:v>6667518297.1176891</c:v>
                </c:pt>
                <c:pt idx="4">
                  <c:v>6733300193.3513794</c:v>
                </c:pt>
                <c:pt idx="5">
                  <c:v>7486554971.2799187</c:v>
                </c:pt>
              </c:numCache>
            </c:numRef>
          </c:val>
          <c:extLst>
            <c:ext xmlns:c16="http://schemas.microsoft.com/office/drawing/2014/chart" uri="{C3380CC4-5D6E-409C-BE32-E72D297353CC}">
              <c16:uniqueId val="{0000000D-2242-419C-B908-C032F427F705}"/>
            </c:ext>
          </c:extLst>
        </c:ser>
        <c:dLbls>
          <c:dLblPos val="outEnd"/>
          <c:showLegendKey val="0"/>
          <c:showVal val="1"/>
          <c:showCatName val="0"/>
          <c:showSerName val="0"/>
          <c:showPercent val="0"/>
          <c:showBubbleSize val="0"/>
        </c:dLbls>
        <c:gapWidth val="150"/>
        <c:axId val="729609024"/>
        <c:axId val="729608632"/>
      </c:barChart>
      <c:dateAx>
        <c:axId val="729609024"/>
        <c:scaling>
          <c:orientation val="minMax"/>
        </c:scaling>
        <c:delete val="0"/>
        <c:axPos val="b"/>
        <c:numFmt formatCode="mmm\-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729608632"/>
        <c:crosses val="autoZero"/>
        <c:auto val="1"/>
        <c:lblOffset val="100"/>
        <c:baseTimeUnit val="months"/>
      </c:dateAx>
      <c:valAx>
        <c:axId val="729608632"/>
        <c:scaling>
          <c:orientation val="minMax"/>
        </c:scaling>
        <c:delete val="0"/>
        <c:axPos val="l"/>
        <c:majorGridlines>
          <c:spPr>
            <a:ln w="6350" cap="flat" cmpd="sng" algn="ctr">
              <a:solidFill>
                <a:schemeClr val="tx1">
                  <a:tint val="75000"/>
                </a:schemeClr>
              </a:solidFill>
              <a:prstDash val="solid"/>
              <a:round/>
            </a:ln>
            <a:effectLst/>
          </c:spPr>
        </c:majorGridlines>
        <c:numFmt formatCode="_(* #,##0_);_(* \(#,##0\);_(* &quot;-&quot;_);_(@_)"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729609024"/>
        <c:crosses val="autoZero"/>
        <c:crossBetween val="between"/>
        <c:dispUnits>
          <c:builtInUnit val="millions"/>
          <c:dispUnitsLbl>
            <c:layout>
              <c:manualLayout>
                <c:xMode val="edge"/>
                <c:yMode val="edge"/>
                <c:x val="1.324433195316769E-2"/>
                <c:y val="0.33518545602965938"/>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mn-cs"/>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mn-cs"/>
                  </a:defRPr>
                </a:pPr>
                <a:endParaRPr lang="es-CO"/>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solidFill>
      <a:schemeClr val="lt1"/>
    </a:solidFill>
    <a:ln w="19050" cap="flat" cmpd="sng" algn="ctr">
      <a:solidFill>
        <a:schemeClr val="bg1"/>
      </a:solidFill>
      <a:prstDash val="solid"/>
      <a:miter lim="800000"/>
    </a:ln>
    <a:effectLst/>
  </c:spPr>
  <c:txPr>
    <a:bodyPr/>
    <a:lstStyle/>
    <a:p>
      <a:pPr>
        <a:defRPr sz="1000">
          <a:solidFill>
            <a:schemeClr val="accent1">
              <a:lumMod val="50000"/>
            </a:schemeClr>
          </a:solidFill>
          <a:latin typeface="+mn-lt"/>
          <a:ea typeface="+mn-ea"/>
          <a:cs typeface="+mn-cs"/>
        </a:defRPr>
      </a:pPr>
      <a:endParaRPr lang="es-CO"/>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'TABLA PLANO CARTERA TOTAL'!$K$38</c:f>
              <c:strCache>
                <c:ptCount val="1"/>
                <c:pt idx="0">
                  <c:v>Cartera Total</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numFmt formatCode="#,##0" sourceLinked="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'TABLA PLANO CARTERA TOTAL'!$J$39:$J$44</c:f>
              <c:numCache>
                <c:formatCode>mmm\-yy</c:formatCode>
                <c:ptCount val="6"/>
                <c:pt idx="0">
                  <c:v>45597</c:v>
                </c:pt>
                <c:pt idx="1">
                  <c:v>45627</c:v>
                </c:pt>
                <c:pt idx="2">
                  <c:v>45658</c:v>
                </c:pt>
                <c:pt idx="3">
                  <c:v>45689</c:v>
                </c:pt>
                <c:pt idx="4">
                  <c:v>45717</c:v>
                </c:pt>
                <c:pt idx="5">
                  <c:v>45748</c:v>
                </c:pt>
              </c:numCache>
            </c:numRef>
          </c:cat>
          <c:val>
            <c:numRef>
              <c:f>'TABLA PLANO CARTERA TOTAL'!$K$39:$K$44</c:f>
              <c:numCache>
                <c:formatCode>_(* #,##0.00_);_(* \(#,##0.00\);_(* "-"??_);_(@_)</c:formatCode>
                <c:ptCount val="6"/>
                <c:pt idx="0">
                  <c:v>25296852520.299862</c:v>
                </c:pt>
                <c:pt idx="1">
                  <c:v>22246795008</c:v>
                </c:pt>
                <c:pt idx="2">
                  <c:v>23013176768.429741</c:v>
                </c:pt>
                <c:pt idx="3">
                  <c:v>27035643545.306969</c:v>
                </c:pt>
                <c:pt idx="4">
                  <c:v>22863012462.239403</c:v>
                </c:pt>
                <c:pt idx="5">
                  <c:v>26296322582.210533</c:v>
                </c:pt>
              </c:numCache>
            </c:numRef>
          </c:val>
          <c:extLst>
            <c:ext xmlns:c16="http://schemas.microsoft.com/office/drawing/2014/chart" uri="{C3380CC4-5D6E-409C-BE32-E72D297353CC}">
              <c16:uniqueId val="{00000000-13AC-4088-A281-9E743B9DB262}"/>
            </c:ext>
          </c:extLst>
        </c:ser>
        <c:ser>
          <c:idx val="1"/>
          <c:order val="1"/>
          <c:tx>
            <c:strRef>
              <c:f>'TABLA PLANO CARTERA TOTAL'!$L$38</c:f>
              <c:strCache>
                <c:ptCount val="1"/>
                <c:pt idx="0">
                  <c:v>Cartera  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dLbl>
              <c:idx val="0"/>
              <c:layout>
                <c:manualLayout>
                  <c:x val="8.802266780071899E-3"/>
                  <c:y val="-2.02162984753408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3AC-4088-A281-9E743B9DB262}"/>
                </c:ext>
              </c:extLst>
            </c:dLbl>
            <c:dLbl>
              <c:idx val="1"/>
              <c:layout>
                <c:manualLayout>
                  <c:x val="1.1736355706762533E-2"/>
                  <c:y val="-7.4125571437989971E-17"/>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3AC-4088-A281-9E743B9DB262}"/>
                </c:ext>
              </c:extLst>
            </c:dLbl>
            <c:dLbl>
              <c:idx val="2"/>
              <c:layout>
                <c:manualLayout>
                  <c:x val="8.8022667800718452E-3"/>
                  <c:y val="4.043259695068177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3AC-4088-A281-9E743B9DB262}"/>
                </c:ext>
              </c:extLst>
            </c:dLbl>
            <c:dLbl>
              <c:idx val="3"/>
              <c:layout>
                <c:manualLayout>
                  <c:x val="1.3203400170107848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3AC-4088-A281-9E743B9DB262}"/>
                </c:ext>
              </c:extLst>
            </c:dLbl>
            <c:dLbl>
              <c:idx val="4"/>
              <c:layout>
                <c:manualLayout>
                  <c:x val="1.1736355706762533E-2"/>
                  <c:y val="4.043259695068177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3AC-4088-A281-9E743B9DB262}"/>
                </c:ext>
              </c:extLst>
            </c:dLbl>
            <c:dLbl>
              <c:idx val="5"/>
              <c:layout>
                <c:manualLayout>
                  <c:x val="1.173635570676264E-2"/>
                  <c:y val="2.02162984753408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3AC-4088-A281-9E743B9DB262}"/>
                </c:ext>
              </c:extLst>
            </c:dLbl>
            <c:numFmt formatCode="#,##0" sourceLinked="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'TABLA PLANO CARTERA TOTAL'!$J$39:$J$44</c:f>
              <c:numCache>
                <c:formatCode>mmm\-yy</c:formatCode>
                <c:ptCount val="6"/>
                <c:pt idx="0">
                  <c:v>45597</c:v>
                </c:pt>
                <c:pt idx="1">
                  <c:v>45627</c:v>
                </c:pt>
                <c:pt idx="2">
                  <c:v>45658</c:v>
                </c:pt>
                <c:pt idx="3">
                  <c:v>45689</c:v>
                </c:pt>
                <c:pt idx="4">
                  <c:v>45717</c:v>
                </c:pt>
                <c:pt idx="5">
                  <c:v>45748</c:v>
                </c:pt>
              </c:numCache>
            </c:numRef>
          </c:cat>
          <c:val>
            <c:numRef>
              <c:f>'TABLA PLANO CARTERA TOTAL'!$L$39:$L$44</c:f>
              <c:numCache>
                <c:formatCode>_(* #,##0.00_);_(* \(#,##0.00\);_(* "-"??_);_(@_)</c:formatCode>
                <c:ptCount val="6"/>
                <c:pt idx="0">
                  <c:v>10549509019.609201</c:v>
                </c:pt>
                <c:pt idx="1">
                  <c:v>7708148227.8699751</c:v>
                </c:pt>
                <c:pt idx="2">
                  <c:v>8324605819.3692169</c:v>
                </c:pt>
                <c:pt idx="3">
                  <c:v>12332568672.817991</c:v>
                </c:pt>
                <c:pt idx="4">
                  <c:v>8551586009.6393528</c:v>
                </c:pt>
                <c:pt idx="5">
                  <c:v>11761069370.740517</c:v>
                </c:pt>
              </c:numCache>
            </c:numRef>
          </c:val>
          <c:extLst>
            <c:ext xmlns:c16="http://schemas.microsoft.com/office/drawing/2014/chart" uri="{C3380CC4-5D6E-409C-BE32-E72D297353CC}">
              <c16:uniqueId val="{00000007-13AC-4088-A281-9E743B9DB262}"/>
            </c:ext>
          </c:extLst>
        </c:ser>
        <c:ser>
          <c:idx val="2"/>
          <c:order val="2"/>
          <c:tx>
            <c:strRef>
              <c:f>'TABLA PLANO CARTERA TOTAL'!$M$38</c:f>
              <c:strCache>
                <c:ptCount val="1"/>
                <c:pt idx="0">
                  <c:v>Cartera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1"/>
              <c:layout>
                <c:manualLayout>
                  <c:x val="2.6406800340215697E-2"/>
                  <c:y val="-3.0324447713011338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13AC-4088-A281-9E743B9DB262}"/>
                </c:ext>
              </c:extLst>
            </c:dLbl>
            <c:dLbl>
              <c:idx val="2"/>
              <c:layout>
                <c:manualLayout>
                  <c:x val="1.1736355706762479E-2"/>
                  <c:y val="-1.212977908520453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13AC-4088-A281-9E743B9DB262}"/>
                </c:ext>
              </c:extLst>
            </c:dLbl>
            <c:dLbl>
              <c:idx val="3"/>
              <c:layout>
                <c:manualLayout>
                  <c:x val="1.4670444633453164E-2"/>
                  <c:y val="4.043259695068177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13AC-4088-A281-9E743B9DB262}"/>
                </c:ext>
              </c:extLst>
            </c:dLbl>
            <c:dLbl>
              <c:idx val="4"/>
              <c:layout>
                <c:manualLayout>
                  <c:x val="1.3203400170107741E-2"/>
                  <c:y val="4.0432596950681042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13AC-4088-A281-9E743B9DB262}"/>
                </c:ext>
              </c:extLst>
            </c:dLbl>
            <c:dLbl>
              <c:idx val="5"/>
              <c:layout>
                <c:manualLayout>
                  <c:x val="8.8022667800717914E-3"/>
                  <c:y val="8.086519390136355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13AC-4088-A281-9E743B9DB262}"/>
                </c:ext>
              </c:extLst>
            </c:dLbl>
            <c:numFmt formatCode="#,##0" sourceLinked="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'TABLA PLANO CARTERA TOTAL'!$J$39:$J$44</c:f>
              <c:numCache>
                <c:formatCode>mmm\-yy</c:formatCode>
                <c:ptCount val="6"/>
                <c:pt idx="0">
                  <c:v>45597</c:v>
                </c:pt>
                <c:pt idx="1">
                  <c:v>45627</c:v>
                </c:pt>
                <c:pt idx="2">
                  <c:v>45658</c:v>
                </c:pt>
                <c:pt idx="3">
                  <c:v>45689</c:v>
                </c:pt>
                <c:pt idx="4">
                  <c:v>45717</c:v>
                </c:pt>
                <c:pt idx="5">
                  <c:v>45748</c:v>
                </c:pt>
              </c:numCache>
            </c:numRef>
          </c:cat>
          <c:val>
            <c:numRef>
              <c:f>'TABLA PLANO CARTERA TOTAL'!$M$39:$M$44</c:f>
              <c:numCache>
                <c:formatCode>_(* #,##0.00_);_(* \(#,##0.00\);_(* "-"??_);_(@_)</c:formatCode>
                <c:ptCount val="6"/>
                <c:pt idx="0">
                  <c:v>14747343500.690659</c:v>
                </c:pt>
                <c:pt idx="1">
                  <c:v>14538646780</c:v>
                </c:pt>
                <c:pt idx="2">
                  <c:v>14688570949.06052</c:v>
                </c:pt>
                <c:pt idx="3">
                  <c:v>14703074872.488972</c:v>
                </c:pt>
                <c:pt idx="4">
                  <c:v>14311426452.600048</c:v>
                </c:pt>
                <c:pt idx="5">
                  <c:v>14535253211.470016</c:v>
                </c:pt>
              </c:numCache>
            </c:numRef>
          </c:val>
          <c:extLst>
            <c:ext xmlns:c16="http://schemas.microsoft.com/office/drawing/2014/chart" uri="{C3380CC4-5D6E-409C-BE32-E72D297353CC}">
              <c16:uniqueId val="{0000000D-13AC-4088-A281-9E743B9DB262}"/>
            </c:ext>
          </c:extLst>
        </c:ser>
        <c:dLbls>
          <c:dLblPos val="outEnd"/>
          <c:showLegendKey val="0"/>
          <c:showVal val="1"/>
          <c:showCatName val="0"/>
          <c:showSerName val="0"/>
          <c:showPercent val="0"/>
          <c:showBubbleSize val="0"/>
        </c:dLbls>
        <c:gapWidth val="150"/>
        <c:axId val="729609024"/>
        <c:axId val="729608632"/>
      </c:barChart>
      <c:dateAx>
        <c:axId val="729609024"/>
        <c:scaling>
          <c:orientation val="minMax"/>
        </c:scaling>
        <c:delete val="0"/>
        <c:axPos val="b"/>
        <c:numFmt formatCode="mmm\-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729608632"/>
        <c:crosses val="autoZero"/>
        <c:auto val="1"/>
        <c:lblOffset val="100"/>
        <c:baseTimeUnit val="months"/>
      </c:dateAx>
      <c:valAx>
        <c:axId val="729608632"/>
        <c:scaling>
          <c:orientation val="minMax"/>
        </c:scaling>
        <c:delete val="0"/>
        <c:axPos val="l"/>
        <c:majorGridlines>
          <c:spPr>
            <a:ln w="6350" cap="flat" cmpd="sng" algn="ctr">
              <a:solidFill>
                <a:schemeClr val="tx1">
                  <a:tint val="75000"/>
                </a:schemeClr>
              </a:solidFill>
              <a:prstDash val="solid"/>
              <a:round/>
            </a:ln>
            <a:effectLst/>
          </c:spPr>
        </c:majorGridlines>
        <c:numFmt formatCode="_(* #,##0_);_(* \(#,##0\);_(* &quot;-&quot;_);_(@_)"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729609024"/>
        <c:crosses val="autoZero"/>
        <c:crossBetween val="between"/>
        <c:dispUnits>
          <c:builtInUnit val="millions"/>
          <c:dispUnitsLbl>
            <c:layout>
              <c:manualLayout>
                <c:xMode val="edge"/>
                <c:yMode val="edge"/>
                <c:x val="1.324433195316769E-2"/>
                <c:y val="0.33518545602965938"/>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mn-cs"/>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mn-cs"/>
                  </a:defRPr>
                </a:pPr>
                <a:endParaRPr lang="es-CO"/>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solidFill>
      <a:schemeClr val="lt1"/>
    </a:solidFill>
    <a:ln w="19050" cap="flat" cmpd="sng" algn="ctr">
      <a:solidFill>
        <a:schemeClr val="bg1"/>
      </a:solidFill>
      <a:prstDash val="solid"/>
      <a:miter lim="800000"/>
    </a:ln>
    <a:effectLst/>
  </c:spPr>
  <c:txPr>
    <a:bodyPr/>
    <a:lstStyle/>
    <a:p>
      <a:pPr>
        <a:defRPr sz="1000">
          <a:solidFill>
            <a:schemeClr val="accent1">
              <a:lumMod val="50000"/>
            </a:schemeClr>
          </a:solidFill>
          <a:latin typeface="+mn-lt"/>
          <a:ea typeface="+mn-ea"/>
          <a:cs typeface="+mn-cs"/>
        </a:defRPr>
      </a:pPr>
      <a:endParaRPr lang="es-CO"/>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'TABLA PLANO CARTERA TOTAL'!$K$37</c:f>
              <c:strCache>
                <c:ptCount val="1"/>
                <c:pt idx="0">
                  <c:v>Cartera Total</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numFmt formatCode="#,##0" sourceLinked="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'TABLA PLANO CARTERA TOTAL'!$J$38:$J$43</c:f>
              <c:numCache>
                <c:formatCode>mmm\-yy</c:formatCode>
                <c:ptCount val="6"/>
                <c:pt idx="0">
                  <c:v>45597</c:v>
                </c:pt>
                <c:pt idx="1">
                  <c:v>45627</c:v>
                </c:pt>
                <c:pt idx="2">
                  <c:v>45658</c:v>
                </c:pt>
                <c:pt idx="3">
                  <c:v>45689</c:v>
                </c:pt>
                <c:pt idx="4">
                  <c:v>45717</c:v>
                </c:pt>
                <c:pt idx="5">
                  <c:v>45748</c:v>
                </c:pt>
              </c:numCache>
            </c:numRef>
          </c:cat>
          <c:val>
            <c:numRef>
              <c:f>'TABLA PLANO CARTERA TOTAL'!$K$38:$K$43</c:f>
              <c:numCache>
                <c:formatCode>_(* #,##0.00_);_(* \(#,##0.00\);_(* "-"??_);_(@_)</c:formatCode>
                <c:ptCount val="6"/>
                <c:pt idx="0">
                  <c:v>11653586263.707603</c:v>
                </c:pt>
                <c:pt idx="1">
                  <c:v>11008222014.81212</c:v>
                </c:pt>
                <c:pt idx="2">
                  <c:v>10680507923.980492</c:v>
                </c:pt>
                <c:pt idx="3">
                  <c:v>12030946902.59244</c:v>
                </c:pt>
                <c:pt idx="4">
                  <c:v>10800333275.151703</c:v>
                </c:pt>
                <c:pt idx="5">
                  <c:v>11819054475.209846</c:v>
                </c:pt>
              </c:numCache>
            </c:numRef>
          </c:val>
          <c:extLst>
            <c:ext xmlns:c16="http://schemas.microsoft.com/office/drawing/2014/chart" uri="{C3380CC4-5D6E-409C-BE32-E72D297353CC}">
              <c16:uniqueId val="{00000000-28D7-4CD4-9651-12A5EAB3CB37}"/>
            </c:ext>
          </c:extLst>
        </c:ser>
        <c:ser>
          <c:idx val="1"/>
          <c:order val="1"/>
          <c:tx>
            <c:strRef>
              <c:f>'TABLA PLANO CARTERA TOTAL'!$L$37</c:f>
              <c:strCache>
                <c:ptCount val="1"/>
                <c:pt idx="0">
                  <c:v>Cartera  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dLbl>
              <c:idx val="0"/>
              <c:layout>
                <c:manualLayout>
                  <c:x val="8.802266780071899E-3"/>
                  <c:y val="-2.02162984753408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8D7-4CD4-9651-12A5EAB3CB37}"/>
                </c:ext>
              </c:extLst>
            </c:dLbl>
            <c:dLbl>
              <c:idx val="1"/>
              <c:layout>
                <c:manualLayout>
                  <c:x val="1.1736355706762533E-2"/>
                  <c:y val="-7.4125571437989971E-17"/>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8D7-4CD4-9651-12A5EAB3CB37}"/>
                </c:ext>
              </c:extLst>
            </c:dLbl>
            <c:dLbl>
              <c:idx val="2"/>
              <c:layout>
                <c:manualLayout>
                  <c:x val="8.8022667800718452E-3"/>
                  <c:y val="4.043259695068177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8D7-4CD4-9651-12A5EAB3CB37}"/>
                </c:ext>
              </c:extLst>
            </c:dLbl>
            <c:dLbl>
              <c:idx val="3"/>
              <c:layout>
                <c:manualLayout>
                  <c:x val="1.3203400170107848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28D7-4CD4-9651-12A5EAB3CB37}"/>
                </c:ext>
              </c:extLst>
            </c:dLbl>
            <c:dLbl>
              <c:idx val="4"/>
              <c:layout>
                <c:manualLayout>
                  <c:x val="1.1736355706762533E-2"/>
                  <c:y val="4.043259695068177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28D7-4CD4-9651-12A5EAB3CB37}"/>
                </c:ext>
              </c:extLst>
            </c:dLbl>
            <c:dLbl>
              <c:idx val="5"/>
              <c:layout>
                <c:manualLayout>
                  <c:x val="1.173635570676264E-2"/>
                  <c:y val="2.02162984753408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28D7-4CD4-9651-12A5EAB3CB37}"/>
                </c:ext>
              </c:extLst>
            </c:dLbl>
            <c:numFmt formatCode="#,##0" sourceLinked="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'TABLA PLANO CARTERA TOTAL'!$J$38:$J$43</c:f>
              <c:numCache>
                <c:formatCode>mmm\-yy</c:formatCode>
                <c:ptCount val="6"/>
                <c:pt idx="0">
                  <c:v>45597</c:v>
                </c:pt>
                <c:pt idx="1">
                  <c:v>45627</c:v>
                </c:pt>
                <c:pt idx="2">
                  <c:v>45658</c:v>
                </c:pt>
                <c:pt idx="3">
                  <c:v>45689</c:v>
                </c:pt>
                <c:pt idx="4">
                  <c:v>45717</c:v>
                </c:pt>
                <c:pt idx="5">
                  <c:v>45748</c:v>
                </c:pt>
              </c:numCache>
            </c:numRef>
          </c:cat>
          <c:val>
            <c:numRef>
              <c:f>'TABLA PLANO CARTERA TOTAL'!$L$38:$L$43</c:f>
              <c:numCache>
                <c:formatCode>_(* #,##0.00_);_(* \(#,##0.00\);_(* "-"??_);_(@_)</c:formatCode>
                <c:ptCount val="6"/>
                <c:pt idx="0">
                  <c:v>6797549490.6442871</c:v>
                </c:pt>
                <c:pt idx="1">
                  <c:v>6250967002.2206249</c:v>
                </c:pt>
                <c:pt idx="2">
                  <c:v>5939704855.8099308</c:v>
                </c:pt>
                <c:pt idx="3">
                  <c:v>7201361622.8427219</c:v>
                </c:pt>
                <c:pt idx="4">
                  <c:v>5863631953.5317135</c:v>
                </c:pt>
                <c:pt idx="5">
                  <c:v>6856657816.1598625</c:v>
                </c:pt>
              </c:numCache>
            </c:numRef>
          </c:val>
          <c:extLst>
            <c:ext xmlns:c16="http://schemas.microsoft.com/office/drawing/2014/chart" uri="{C3380CC4-5D6E-409C-BE32-E72D297353CC}">
              <c16:uniqueId val="{00000007-28D7-4CD4-9651-12A5EAB3CB37}"/>
            </c:ext>
          </c:extLst>
        </c:ser>
        <c:ser>
          <c:idx val="2"/>
          <c:order val="2"/>
          <c:tx>
            <c:strRef>
              <c:f>'TABLA PLANO CARTERA TOTAL'!$M$37</c:f>
              <c:strCache>
                <c:ptCount val="1"/>
                <c:pt idx="0">
                  <c:v>Cartera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1"/>
              <c:layout>
                <c:manualLayout>
                  <c:x val="2.6406800340215697E-2"/>
                  <c:y val="-3.0324447713011338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28D7-4CD4-9651-12A5EAB3CB37}"/>
                </c:ext>
              </c:extLst>
            </c:dLbl>
            <c:dLbl>
              <c:idx val="2"/>
              <c:layout>
                <c:manualLayout>
                  <c:x val="1.1736355706762479E-2"/>
                  <c:y val="-1.212977908520453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28D7-4CD4-9651-12A5EAB3CB37}"/>
                </c:ext>
              </c:extLst>
            </c:dLbl>
            <c:dLbl>
              <c:idx val="3"/>
              <c:layout>
                <c:manualLayout>
                  <c:x val="1.4670444633453164E-2"/>
                  <c:y val="4.043259695068177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28D7-4CD4-9651-12A5EAB3CB37}"/>
                </c:ext>
              </c:extLst>
            </c:dLbl>
            <c:dLbl>
              <c:idx val="4"/>
              <c:layout>
                <c:manualLayout>
                  <c:x val="1.3203400170107741E-2"/>
                  <c:y val="4.0432596950681042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28D7-4CD4-9651-12A5EAB3CB37}"/>
                </c:ext>
              </c:extLst>
            </c:dLbl>
            <c:dLbl>
              <c:idx val="5"/>
              <c:layout>
                <c:manualLayout>
                  <c:x val="8.8022667800717914E-3"/>
                  <c:y val="8.086519390136355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28D7-4CD4-9651-12A5EAB3CB37}"/>
                </c:ext>
              </c:extLst>
            </c:dLbl>
            <c:numFmt formatCode="#,##0" sourceLinked="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'TABLA PLANO CARTERA TOTAL'!$J$38:$J$43</c:f>
              <c:numCache>
                <c:formatCode>mmm\-yy</c:formatCode>
                <c:ptCount val="6"/>
                <c:pt idx="0">
                  <c:v>45597</c:v>
                </c:pt>
                <c:pt idx="1">
                  <c:v>45627</c:v>
                </c:pt>
                <c:pt idx="2">
                  <c:v>45658</c:v>
                </c:pt>
                <c:pt idx="3">
                  <c:v>45689</c:v>
                </c:pt>
                <c:pt idx="4">
                  <c:v>45717</c:v>
                </c:pt>
                <c:pt idx="5">
                  <c:v>45748</c:v>
                </c:pt>
              </c:numCache>
            </c:numRef>
          </c:cat>
          <c:val>
            <c:numRef>
              <c:f>'TABLA PLANO CARTERA TOTAL'!$M$38:$M$43</c:f>
              <c:numCache>
                <c:formatCode>_(* #,##0.00_);_(* \(#,##0.00\);_(* "-"??_);_(@_)</c:formatCode>
                <c:ptCount val="6"/>
                <c:pt idx="0">
                  <c:v>4856036773.0633173</c:v>
                </c:pt>
                <c:pt idx="1">
                  <c:v>4757255012.5914955</c:v>
                </c:pt>
                <c:pt idx="2">
                  <c:v>4740803068.1705618</c:v>
                </c:pt>
                <c:pt idx="3">
                  <c:v>4829585279.7497177</c:v>
                </c:pt>
                <c:pt idx="4">
                  <c:v>4936701321.6199875</c:v>
                </c:pt>
                <c:pt idx="5">
                  <c:v>4962396659.049983</c:v>
                </c:pt>
              </c:numCache>
            </c:numRef>
          </c:val>
          <c:extLst>
            <c:ext xmlns:c16="http://schemas.microsoft.com/office/drawing/2014/chart" uri="{C3380CC4-5D6E-409C-BE32-E72D297353CC}">
              <c16:uniqueId val="{0000000D-28D7-4CD4-9651-12A5EAB3CB37}"/>
            </c:ext>
          </c:extLst>
        </c:ser>
        <c:dLbls>
          <c:dLblPos val="outEnd"/>
          <c:showLegendKey val="0"/>
          <c:showVal val="1"/>
          <c:showCatName val="0"/>
          <c:showSerName val="0"/>
          <c:showPercent val="0"/>
          <c:showBubbleSize val="0"/>
        </c:dLbls>
        <c:gapWidth val="150"/>
        <c:axId val="729609024"/>
        <c:axId val="729608632"/>
      </c:barChart>
      <c:dateAx>
        <c:axId val="729609024"/>
        <c:scaling>
          <c:orientation val="minMax"/>
        </c:scaling>
        <c:delete val="0"/>
        <c:axPos val="b"/>
        <c:numFmt formatCode="mmm\-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729608632"/>
        <c:crosses val="autoZero"/>
        <c:auto val="1"/>
        <c:lblOffset val="100"/>
        <c:baseTimeUnit val="months"/>
      </c:dateAx>
      <c:valAx>
        <c:axId val="729608632"/>
        <c:scaling>
          <c:orientation val="minMax"/>
        </c:scaling>
        <c:delete val="0"/>
        <c:axPos val="l"/>
        <c:majorGridlines>
          <c:spPr>
            <a:ln w="6350" cap="flat" cmpd="sng" algn="ctr">
              <a:solidFill>
                <a:schemeClr val="tx1">
                  <a:tint val="75000"/>
                </a:schemeClr>
              </a:solidFill>
              <a:prstDash val="solid"/>
              <a:round/>
            </a:ln>
            <a:effectLst/>
          </c:spPr>
        </c:majorGridlines>
        <c:numFmt formatCode="_(* #,##0_);_(* \(#,##0\);_(* &quot;-&quot;_);_(@_)"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729609024"/>
        <c:crosses val="autoZero"/>
        <c:crossBetween val="between"/>
        <c:dispUnits>
          <c:builtInUnit val="millions"/>
          <c:dispUnitsLbl>
            <c:layout>
              <c:manualLayout>
                <c:xMode val="edge"/>
                <c:yMode val="edge"/>
                <c:x val="1.324433195316769E-2"/>
                <c:y val="0.33518545602965938"/>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mn-cs"/>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mn-cs"/>
                  </a:defRPr>
                </a:pPr>
                <a:endParaRPr lang="es-CO"/>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solidFill>
      <a:schemeClr val="lt1"/>
    </a:solidFill>
    <a:ln w="19050" cap="flat" cmpd="sng" algn="ctr">
      <a:noFill/>
      <a:prstDash val="solid"/>
      <a:miter lim="800000"/>
    </a:ln>
    <a:effectLst/>
  </c:spPr>
  <c:txPr>
    <a:bodyPr/>
    <a:lstStyle/>
    <a:p>
      <a:pPr>
        <a:defRPr sz="1000">
          <a:solidFill>
            <a:schemeClr val="accent1">
              <a:lumMod val="50000"/>
            </a:schemeClr>
          </a:solidFill>
          <a:latin typeface="+mn-lt"/>
          <a:ea typeface="+mn-ea"/>
          <a:cs typeface="+mn-cs"/>
        </a:defRPr>
      </a:pPr>
      <a:endParaRPr lang="es-CO"/>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Hoja4!$B$21</c:f>
              <c:strCache>
                <c:ptCount val="1"/>
                <c:pt idx="0">
                  <c:v>Cantidad PQR </c:v>
                </c:pt>
              </c:strCache>
            </c:strRef>
          </c:tx>
          <c:spPr>
            <a:solidFill>
              <a:schemeClr val="accent1"/>
            </a:solidFill>
            <a:ln>
              <a:noFill/>
            </a:ln>
            <a:effectLst/>
            <a:scene3d>
              <a:camera prst="orthographicFront"/>
              <a:lightRig rig="threePt" dir="t"/>
            </a:scene3d>
            <a:sp3d>
              <a:bevelT w="190500" h="38100"/>
            </a:sp3d>
          </c:spPr>
          <c:invertIfNegative val="0"/>
          <c:cat>
            <c:strRef>
              <c:f>Hoja4!$A$22:$A$26</c:f>
              <c:strCache>
                <c:ptCount val="5"/>
                <c:pt idx="0">
                  <c:v>Promoambiental</c:v>
                </c:pt>
                <c:pt idx="1">
                  <c:v>Lime</c:v>
                </c:pt>
                <c:pt idx="2">
                  <c:v>Ciudad Limpia</c:v>
                </c:pt>
                <c:pt idx="3">
                  <c:v>Bogota Limpia</c:v>
                </c:pt>
                <c:pt idx="4">
                  <c:v>Area Limpia </c:v>
                </c:pt>
              </c:strCache>
            </c:strRef>
          </c:cat>
          <c:val>
            <c:numRef>
              <c:f>Hoja4!$B$22:$B$26</c:f>
              <c:numCache>
                <c:formatCode>#,##0</c:formatCode>
                <c:ptCount val="5"/>
                <c:pt idx="0">
                  <c:v>397247</c:v>
                </c:pt>
                <c:pt idx="1">
                  <c:v>498688</c:v>
                </c:pt>
                <c:pt idx="2">
                  <c:v>291794</c:v>
                </c:pt>
                <c:pt idx="3">
                  <c:v>298854</c:v>
                </c:pt>
                <c:pt idx="4">
                  <c:v>222418</c:v>
                </c:pt>
              </c:numCache>
            </c:numRef>
          </c:val>
          <c:extLst>
            <c:ext xmlns:c16="http://schemas.microsoft.com/office/drawing/2014/chart" uri="{C3380CC4-5D6E-409C-BE32-E72D297353CC}">
              <c16:uniqueId val="{00000000-33FA-45D2-A94F-4BAC51C9992C}"/>
            </c:ext>
          </c:extLst>
        </c:ser>
        <c:dLbls>
          <c:showLegendKey val="0"/>
          <c:showVal val="0"/>
          <c:showCatName val="0"/>
          <c:showSerName val="0"/>
          <c:showPercent val="0"/>
          <c:showBubbleSize val="0"/>
        </c:dLbls>
        <c:gapWidth val="267"/>
        <c:overlap val="-43"/>
        <c:axId val="337295856"/>
        <c:axId val="337306672"/>
      </c:barChart>
      <c:catAx>
        <c:axId val="337295856"/>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000" b="0" i="0" u="none" strike="noStrike" kern="1200" cap="none" spc="0" normalizeH="0" baseline="0">
                <a:solidFill>
                  <a:schemeClr val="accent1">
                    <a:lumMod val="50000"/>
                  </a:schemeClr>
                </a:solidFill>
                <a:latin typeface="+mn-lt"/>
                <a:ea typeface="+mn-ea"/>
                <a:cs typeface="+mn-cs"/>
              </a:defRPr>
            </a:pPr>
            <a:endParaRPr lang="es-CO"/>
          </a:p>
        </c:txPr>
        <c:crossAx val="337306672"/>
        <c:crosses val="autoZero"/>
        <c:auto val="1"/>
        <c:lblAlgn val="ctr"/>
        <c:lblOffset val="100"/>
        <c:noMultiLvlLbl val="0"/>
      </c:catAx>
      <c:valAx>
        <c:axId val="337306672"/>
        <c:scaling>
          <c:orientation val="minMax"/>
        </c:scaling>
        <c:delete val="0"/>
        <c:axPos val="l"/>
        <c:majorGridlines>
          <c:spPr>
            <a:ln w="9525" cap="flat" cmpd="sng" algn="ctr">
              <a:solidFill>
                <a:schemeClr val="dk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337295856"/>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CO"/>
          </a:p>
        </c:txPr>
      </c:dTable>
      <c:spPr>
        <a:pattFill prst="ltDnDiag">
          <a:fgClr>
            <a:schemeClr val="dk1">
              <a:lumMod val="15000"/>
              <a:lumOff val="85000"/>
            </a:schemeClr>
          </a:fgClr>
          <a:bgClr>
            <a:schemeClr val="lt1"/>
          </a:bgClr>
        </a:patt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lt1"/>
    </a:solidFill>
    <a:ln w="9525" cap="flat" cmpd="sng" algn="ctr">
      <a:solidFill>
        <a:schemeClr val="dk1">
          <a:lumMod val="15000"/>
          <a:lumOff val="85000"/>
        </a:schemeClr>
      </a:solidFill>
      <a:round/>
    </a:ln>
    <a:effectLst/>
  </c:spPr>
  <c:txPr>
    <a:bodyPr/>
    <a:lstStyle/>
    <a:p>
      <a:pPr>
        <a:defRPr sz="1000">
          <a:solidFill>
            <a:schemeClr val="accent1">
              <a:lumMod val="50000"/>
            </a:schemeClr>
          </a:solidFill>
          <a:latin typeface="+mn-lt"/>
        </a:defRPr>
      </a:pPr>
      <a:endParaRPr lang="es-CO"/>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787455466263943"/>
          <c:y val="4.9158443298207163E-2"/>
          <c:w val="0.83867328348662296"/>
          <c:h val="0.73176359104979927"/>
        </c:manualLayout>
      </c:layout>
      <c:barChart>
        <c:barDir val="col"/>
        <c:grouping val="clustered"/>
        <c:varyColors val="0"/>
        <c:ser>
          <c:idx val="0"/>
          <c:order val="0"/>
          <c:tx>
            <c:strRef>
              <c:f>'Grafico Aprovechamiento'!$B$1</c:f>
              <c:strCache>
                <c:ptCount val="1"/>
                <c:pt idx="0">
                  <c:v>Valor Total Reconocido a abril de 2025</c:v>
                </c:pt>
              </c:strCache>
            </c:strRef>
          </c:tx>
          <c:spPr>
            <a:solidFill>
              <a:srgbClr val="5B9BD5"/>
            </a:solidFill>
            <a:ln w="25400">
              <a:noFill/>
            </a:ln>
            <a:scene3d>
              <a:camera prst="orthographicFront"/>
              <a:lightRig rig="threePt" dir="t"/>
            </a:scene3d>
            <a:sp3d>
              <a:bevelT w="190500" h="38100"/>
            </a:sp3d>
          </c:spPr>
          <c:invertIfNegative val="0"/>
          <c:dLbls>
            <c:spPr>
              <a:noFill/>
              <a:ln w="25400">
                <a:noFill/>
              </a:ln>
            </c:spPr>
            <c:txPr>
              <a:bodyPr rot="0" vert="horz"/>
              <a:lstStyle/>
              <a:p>
                <a:pPr>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'Grafico Aprovechamiento'!$A$2:$A$6</c:f>
              <c:strCache>
                <c:ptCount val="5"/>
                <c:pt idx="0">
                  <c:v>Promo</c:v>
                </c:pt>
                <c:pt idx="1">
                  <c:v>Lime</c:v>
                </c:pt>
                <c:pt idx="2">
                  <c:v>Ciudad L.</c:v>
                </c:pt>
                <c:pt idx="3">
                  <c:v>Bogotá L.</c:v>
                </c:pt>
                <c:pt idx="4">
                  <c:v>Área L.</c:v>
                </c:pt>
              </c:strCache>
            </c:strRef>
          </c:cat>
          <c:val>
            <c:numRef>
              <c:f>'Grafico Aprovechamiento'!$B$2:$B$6</c:f>
              <c:numCache>
                <c:formatCode>"$"\ #,##0</c:formatCode>
                <c:ptCount val="5"/>
                <c:pt idx="0">
                  <c:v>300003.86757147632</c:v>
                </c:pt>
                <c:pt idx="1">
                  <c:v>360313.28066043637</c:v>
                </c:pt>
                <c:pt idx="2">
                  <c:v>224296.80028282001</c:v>
                </c:pt>
                <c:pt idx="3">
                  <c:v>155978.33339502994</c:v>
                </c:pt>
                <c:pt idx="4">
                  <c:v>181620.14017428487</c:v>
                </c:pt>
              </c:numCache>
            </c:numRef>
          </c:val>
          <c:extLst>
            <c:ext xmlns:c16="http://schemas.microsoft.com/office/drawing/2014/chart" uri="{C3380CC4-5D6E-409C-BE32-E72D297353CC}">
              <c16:uniqueId val="{00000000-C756-47A6-B64F-2AA9DC245664}"/>
            </c:ext>
          </c:extLst>
        </c:ser>
        <c:dLbls>
          <c:showLegendKey val="0"/>
          <c:showVal val="0"/>
          <c:showCatName val="0"/>
          <c:showSerName val="0"/>
          <c:showPercent val="0"/>
          <c:showBubbleSize val="0"/>
        </c:dLbls>
        <c:gapWidth val="75"/>
        <c:axId val="359910367"/>
        <c:axId val="1"/>
      </c:barChart>
      <c:catAx>
        <c:axId val="3599103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CO"/>
          </a:p>
        </c:txPr>
        <c:crossAx val="1"/>
        <c:crosses val="autoZero"/>
        <c:auto val="1"/>
        <c:lblAlgn val="ctr"/>
        <c:lblOffset val="100"/>
        <c:noMultiLvlLbl val="0"/>
      </c:catAx>
      <c:valAx>
        <c:axId val="1"/>
        <c:scaling>
          <c:orientation val="minMax"/>
        </c:scaling>
        <c:delete val="0"/>
        <c:axPos val="l"/>
        <c:numFmt formatCode="&quot;$&quot;\ #,##0" sourceLinked="1"/>
        <c:majorTickMark val="none"/>
        <c:minorTickMark val="none"/>
        <c:tickLblPos val="nextTo"/>
        <c:spPr>
          <a:ln w="6350">
            <a:noFill/>
          </a:ln>
        </c:spPr>
        <c:txPr>
          <a:bodyPr rot="-60000000" vert="horz"/>
          <a:lstStyle/>
          <a:p>
            <a:pPr>
              <a:defRPr/>
            </a:pPr>
            <a:endParaRPr lang="es-CO"/>
          </a:p>
        </c:txPr>
        <c:crossAx val="359910367"/>
        <c:crosses val="autoZero"/>
        <c:crossBetween val="between"/>
      </c:valAx>
      <c:spPr>
        <a:noFill/>
        <a:ln w="25400">
          <a:noFill/>
        </a:ln>
      </c:spPr>
    </c:plotArea>
    <c:legend>
      <c:legendPos val="b"/>
      <c:overlay val="0"/>
      <c:spPr>
        <a:noFill/>
        <a:ln w="25400">
          <a:noFill/>
        </a:ln>
      </c:spPr>
      <c:txPr>
        <a:bodyPr rot="0" vert="horz"/>
        <a:lstStyle/>
        <a:p>
          <a:pPr>
            <a:defRPr/>
          </a:pPr>
          <a:endParaRPr lang="es-CO"/>
        </a:p>
      </c:txPr>
    </c:legend>
    <c:plotVisOnly val="1"/>
    <c:dispBlanksAs val="gap"/>
    <c:showDLblsOverMax val="0"/>
  </c:chart>
  <c:spPr>
    <a:solidFill>
      <a:schemeClr val="bg1"/>
    </a:solidFill>
    <a:ln w="9525" cap="flat" cmpd="sng" algn="ctr">
      <a:noFill/>
      <a:round/>
    </a:ln>
    <a:effectLst/>
  </c:spPr>
  <c:txPr>
    <a:bodyPr/>
    <a:lstStyle/>
    <a:p>
      <a:pPr>
        <a:defRPr sz="1100">
          <a:solidFill>
            <a:schemeClr val="tx2"/>
          </a:solidFill>
        </a:defRPr>
      </a:pPr>
      <a:endParaRPr lang="es-CO"/>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pivotSource>
    <c:name>[OEI ABR 2025 CONSOLIDADO.xlsx]TD ASES!TablaDinámica9</c:name>
    <c:fmtId val="4"/>
  </c:pivotSource>
  <c:chart>
    <c:title>
      <c:tx>
        <c:rich>
          <a:bodyPr rot="0" spcFirstLastPara="1" vertOverflow="ellipsis" vert="horz" wrap="square" anchor="ctr" anchorCtr="1"/>
          <a:lstStyle/>
          <a:p>
            <a:pPr>
              <a:defRPr sz="1440" b="0" i="0" u="none" strike="noStrike" kern="1200" spc="0" baseline="0">
                <a:solidFill>
                  <a:schemeClr val="tx1">
                    <a:lumMod val="65000"/>
                    <a:lumOff val="35000"/>
                  </a:schemeClr>
                </a:solidFill>
                <a:latin typeface="+mn-lt"/>
                <a:ea typeface="+mn-ea"/>
                <a:cs typeface="+mn-cs"/>
              </a:defRPr>
            </a:pPr>
            <a:r>
              <a:rPr lang="es-CO"/>
              <a:t>CANTIDAD DE VERIFICACIONES POR LOCALIDAD - ABRIL DE 2025</a:t>
            </a:r>
          </a:p>
        </c:rich>
      </c:tx>
      <c:layout>
        <c:manualLayout>
          <c:xMode val="edge"/>
          <c:yMode val="edge"/>
          <c:x val="0.21105819672590304"/>
          <c:y val="1.8600529272391423E-2"/>
        </c:manualLayout>
      </c:layout>
      <c:overlay val="0"/>
      <c:spPr>
        <a:noFill/>
        <a:ln>
          <a:noFill/>
        </a:ln>
        <a:effectLst/>
      </c:spPr>
      <c:txPr>
        <a:bodyPr rot="0" spcFirstLastPara="1" vertOverflow="ellipsis" vert="horz" wrap="square" anchor="ctr" anchorCtr="1"/>
        <a:lstStyle/>
        <a:p>
          <a:pPr>
            <a:defRPr sz="1440" b="0" i="0" u="none" strike="noStrike" kern="1200" spc="0" baseline="0">
              <a:solidFill>
                <a:schemeClr val="tx1">
                  <a:lumMod val="65000"/>
                  <a:lumOff val="35000"/>
                </a:schemeClr>
              </a:solidFill>
              <a:latin typeface="+mn-lt"/>
              <a:ea typeface="+mn-ea"/>
              <a:cs typeface="+mn-cs"/>
            </a:defRPr>
          </a:pPr>
          <a:endParaRPr lang="es-CO"/>
        </a:p>
      </c:txPr>
    </c:title>
    <c:autoTitleDeleted val="0"/>
    <c:pivotFmts>
      <c:pivotFmt>
        <c:idx val="0"/>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extLst>
            <c:ext xmlns:c15="http://schemas.microsoft.com/office/drawing/2012/chart" uri="{CE6537A1-D6FC-4f65-9D91-7224C49458BB}"/>
          </c:extLst>
        </c:dLbl>
      </c:pivotFmt>
      <c:pivotFmt>
        <c:idx val="2"/>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extLst>
            <c:ext xmlns:c15="http://schemas.microsoft.com/office/drawing/2012/chart" uri="{CE6537A1-D6FC-4f65-9D91-7224C49458BB}"/>
          </c:extLst>
        </c:dLbl>
      </c:pivotFmt>
    </c:pivotFmts>
    <c:plotArea>
      <c:layout>
        <c:manualLayout>
          <c:layoutTarget val="inner"/>
          <c:xMode val="edge"/>
          <c:yMode val="edge"/>
          <c:x val="4.3122740913506728E-2"/>
          <c:y val="0.11624350207210507"/>
          <c:w val="0.9402270459768759"/>
          <c:h val="0.42268034431497814"/>
        </c:manualLayout>
      </c:layout>
      <c:barChart>
        <c:barDir val="col"/>
        <c:grouping val="clustered"/>
        <c:varyColors val="0"/>
        <c:ser>
          <c:idx val="0"/>
          <c:order val="0"/>
          <c:tx>
            <c:strRef>
              <c:f>'TD ASES'!$T$18</c:f>
              <c:strCache>
                <c:ptCount val="1"/>
                <c:pt idx="0">
                  <c:v>Total</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multiLvlStrRef>
              <c:f>'TD ASES'!$S$19:$S$44</c:f>
              <c:multiLvlStrCache>
                <c:ptCount val="20"/>
                <c:lvl>
                  <c:pt idx="0">
                    <c:v>USAQUÉN</c:v>
                  </c:pt>
                  <c:pt idx="1">
                    <c:v>SAN CRISTÓBAL</c:v>
                  </c:pt>
                  <c:pt idx="2">
                    <c:v>CHAPINERO</c:v>
                  </c:pt>
                  <c:pt idx="3">
                    <c:v>SANTA FE</c:v>
                  </c:pt>
                  <c:pt idx="4">
                    <c:v>USME</c:v>
                  </c:pt>
                  <c:pt idx="5">
                    <c:v>LA CANDELARIA</c:v>
                  </c:pt>
                  <c:pt idx="6">
                    <c:v>SUMAPAZ</c:v>
                  </c:pt>
                  <c:pt idx="7">
                    <c:v>LOS MÁRTIRES</c:v>
                  </c:pt>
                  <c:pt idx="8">
                    <c:v>ANTONIO NARIÑO</c:v>
                  </c:pt>
                  <c:pt idx="9">
                    <c:v>CIUDAD BOLÍVAR</c:v>
                  </c:pt>
                  <c:pt idx="10">
                    <c:v>BOSA</c:v>
                  </c:pt>
                  <c:pt idx="11">
                    <c:v>PUENTE ARANDA</c:v>
                  </c:pt>
                  <c:pt idx="12">
                    <c:v>RAFAEL URIBE URIBE</c:v>
                  </c:pt>
                  <c:pt idx="13">
                    <c:v>TEUSAQUILLO</c:v>
                  </c:pt>
                  <c:pt idx="14">
                    <c:v>TUNJUELITO</c:v>
                  </c:pt>
                  <c:pt idx="15">
                    <c:v>KENNEDY</c:v>
                  </c:pt>
                  <c:pt idx="16">
                    <c:v>FONTIBÓN</c:v>
                  </c:pt>
                  <c:pt idx="17">
                    <c:v>ENGATIVÁ</c:v>
                  </c:pt>
                  <c:pt idx="18">
                    <c:v>BARRIOS UNIDOS</c:v>
                  </c:pt>
                  <c:pt idx="19">
                    <c:v>SUBA</c:v>
                  </c:pt>
                </c:lvl>
                <c:lvl>
                  <c:pt idx="0">
                    <c:v>PROMOAMBIENTAL SAS ESP</c:v>
                  </c:pt>
                  <c:pt idx="7">
                    <c:v>LIMPIEZA METROPOLITANA S.A. ESP</c:v>
                  </c:pt>
                  <c:pt idx="15">
                    <c:v>CIUDAD LIMPIA S.A. ESP</c:v>
                  </c:pt>
                  <c:pt idx="17">
                    <c:v>BOGOTÁ LIMPIA S.A.S</c:v>
                  </c:pt>
                  <c:pt idx="19">
                    <c:v>ÁREA LIMPIA S.A.S. E.S.P.</c:v>
                  </c:pt>
                </c:lvl>
              </c:multiLvlStrCache>
            </c:multiLvlStrRef>
          </c:cat>
          <c:val>
            <c:numRef>
              <c:f>'TD ASES'!$T$19:$T$44</c:f>
              <c:numCache>
                <c:formatCode>General</c:formatCode>
                <c:ptCount val="20"/>
                <c:pt idx="0">
                  <c:v>100</c:v>
                </c:pt>
                <c:pt idx="1">
                  <c:v>80</c:v>
                </c:pt>
                <c:pt idx="2">
                  <c:v>72</c:v>
                </c:pt>
                <c:pt idx="3">
                  <c:v>59</c:v>
                </c:pt>
                <c:pt idx="4">
                  <c:v>50</c:v>
                </c:pt>
                <c:pt idx="5">
                  <c:v>23</c:v>
                </c:pt>
                <c:pt idx="6">
                  <c:v>2</c:v>
                </c:pt>
                <c:pt idx="7">
                  <c:v>126</c:v>
                </c:pt>
                <c:pt idx="8">
                  <c:v>68</c:v>
                </c:pt>
                <c:pt idx="9">
                  <c:v>58</c:v>
                </c:pt>
                <c:pt idx="10">
                  <c:v>57</c:v>
                </c:pt>
                <c:pt idx="11">
                  <c:v>52</c:v>
                </c:pt>
                <c:pt idx="12">
                  <c:v>48</c:v>
                </c:pt>
                <c:pt idx="13">
                  <c:v>42</c:v>
                </c:pt>
                <c:pt idx="14">
                  <c:v>26</c:v>
                </c:pt>
                <c:pt idx="15">
                  <c:v>234</c:v>
                </c:pt>
                <c:pt idx="16">
                  <c:v>126</c:v>
                </c:pt>
                <c:pt idx="17">
                  <c:v>292</c:v>
                </c:pt>
                <c:pt idx="18">
                  <c:v>132</c:v>
                </c:pt>
                <c:pt idx="19">
                  <c:v>374</c:v>
                </c:pt>
              </c:numCache>
            </c:numRef>
          </c:val>
          <c:extLst>
            <c:ext xmlns:c16="http://schemas.microsoft.com/office/drawing/2014/chart" uri="{C3380CC4-5D6E-409C-BE32-E72D297353CC}">
              <c16:uniqueId val="{00000000-9045-4AB0-B5A8-A8B27D49BA12}"/>
            </c:ext>
          </c:extLst>
        </c:ser>
        <c:dLbls>
          <c:dLblPos val="outEnd"/>
          <c:showLegendKey val="0"/>
          <c:showVal val="1"/>
          <c:showCatName val="0"/>
          <c:showSerName val="0"/>
          <c:showPercent val="0"/>
          <c:showBubbleSize val="0"/>
        </c:dLbls>
        <c:gapWidth val="219"/>
        <c:overlap val="-27"/>
        <c:axId val="1813441472"/>
        <c:axId val="1813441952"/>
      </c:barChart>
      <c:catAx>
        <c:axId val="18134414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s-CO"/>
          </a:p>
        </c:txPr>
        <c:crossAx val="1813441952"/>
        <c:crosses val="autoZero"/>
        <c:auto val="1"/>
        <c:lblAlgn val="ctr"/>
        <c:lblOffset val="100"/>
        <c:noMultiLvlLbl val="0"/>
      </c:catAx>
      <c:valAx>
        <c:axId val="181344195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s-CO"/>
          </a:p>
        </c:txPr>
        <c:crossAx val="181344147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pPr>
      <a:endParaRPr lang="es-CO"/>
    </a:p>
  </c:txPr>
  <c:externalData r:id="rId4">
    <c:autoUpdate val="0"/>
  </c:externalData>
  <c:extLst>
    <c:ext xmlns:c14="http://schemas.microsoft.com/office/drawing/2007/8/2/chart" uri="{781A3756-C4B2-4CAC-9D66-4F8BD8637D16}">
      <c14:pivotOptions>
        <c14:dropZoneFilter val="1"/>
        <c14:dropZoneCategories val="1"/>
        <c14:dropZoneData val="1"/>
        <c14:dropZonesVisible val="1"/>
      </c14:pivotOptions>
    </c:ext>
    <c:ext xmlns:c16="http://schemas.microsoft.com/office/drawing/2014/chart" uri="{E28EC0CA-F0BB-4C9C-879D-F8772B89E7AC}">
      <c16:pivotOptions16>
        <c16:showExpandCollapseFieldButtons val="1"/>
      </c16:pivotOptions16>
    </c:ext>
  </c:extLst>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'PAGOS APROVECHAMIENTO'!$B$2</c:f>
              <c:strCache>
                <c:ptCount val="1"/>
                <c:pt idx="0">
                  <c:v>VALOR BRUTO ($)</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scene3d>
              <a:camera prst="orthographicFront"/>
              <a:lightRig rig="threePt" dir="t"/>
            </a:scene3d>
            <a:sp3d>
              <a:bevelT w="190500" h="38100"/>
            </a:sp3d>
          </c:spPr>
          <c:invertIfNegative val="0"/>
          <c:cat>
            <c:strRef>
              <c:f>'PAGOS APROVECHAMIENTO'!$K$2:$K$6</c:f>
              <c:strCache>
                <c:ptCount val="5"/>
                <c:pt idx="0">
                  <c:v>PROMOAMBIENTAL</c:v>
                </c:pt>
                <c:pt idx="1">
                  <c:v>LIME</c:v>
                </c:pt>
                <c:pt idx="2">
                  <c:v>CIUDAD LIMPIA</c:v>
                </c:pt>
                <c:pt idx="3">
                  <c:v>BOGOTÁ LIMPIA</c:v>
                </c:pt>
                <c:pt idx="4">
                  <c:v>ÁREA LIMPIA</c:v>
                </c:pt>
              </c:strCache>
            </c:strRef>
          </c:cat>
          <c:val>
            <c:numRef>
              <c:f>'PAGOS APROVECHAMIENTO'!$Q$2:$Q$6</c:f>
              <c:numCache>
                <c:formatCode>"$"\ #,###,,;[Red]\-"$"\ #,###,,</c:formatCode>
                <c:ptCount val="5"/>
                <c:pt idx="0">
                  <c:v>299859227990.60999</c:v>
                </c:pt>
                <c:pt idx="1">
                  <c:v>397487672998.81</c:v>
                </c:pt>
                <c:pt idx="2">
                  <c:v>218533802375.90002</c:v>
                </c:pt>
                <c:pt idx="3">
                  <c:v>163448820268.82001</c:v>
                </c:pt>
                <c:pt idx="4">
                  <c:v>183965170735.66003</c:v>
                </c:pt>
              </c:numCache>
            </c:numRef>
          </c:val>
          <c:extLst>
            <c:ext xmlns:c16="http://schemas.microsoft.com/office/drawing/2014/chart" uri="{C3380CC4-5D6E-409C-BE32-E72D297353CC}">
              <c16:uniqueId val="{00000000-14F4-462D-A3E3-EC194D1DFB12}"/>
            </c:ext>
          </c:extLst>
        </c:ser>
        <c:ser>
          <c:idx val="1"/>
          <c:order val="1"/>
          <c:tx>
            <c:strRef>
              <c:f>'PAGOS APROVECHAMIENTO'!$B$3</c:f>
              <c:strCache>
                <c:ptCount val="1"/>
                <c:pt idx="0">
                  <c:v>VALOR NETO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scene3d>
              <a:camera prst="orthographicFront"/>
              <a:lightRig rig="threePt" dir="t"/>
            </a:scene3d>
            <a:sp3d>
              <a:bevelT w="190500" h="38100"/>
            </a:sp3d>
          </c:spPr>
          <c:invertIfNegative val="0"/>
          <c:cat>
            <c:strRef>
              <c:f>'PAGOS APROVECHAMIENTO'!$K$2:$K$6</c:f>
              <c:strCache>
                <c:ptCount val="5"/>
                <c:pt idx="0">
                  <c:v>PROMOAMBIENTAL</c:v>
                </c:pt>
                <c:pt idx="1">
                  <c:v>LIME</c:v>
                </c:pt>
                <c:pt idx="2">
                  <c:v>CIUDAD LIMPIA</c:v>
                </c:pt>
                <c:pt idx="3">
                  <c:v>BOGOTÁ LIMPIA</c:v>
                </c:pt>
                <c:pt idx="4">
                  <c:v>ÁREA LIMPIA</c:v>
                </c:pt>
              </c:strCache>
            </c:strRef>
          </c:cat>
          <c:val>
            <c:numRef>
              <c:f>'PAGOS APROVECHAMIENTO'!$R$2:$R$6</c:f>
              <c:numCache>
                <c:formatCode>"$"\ #,###,,;[Red]\-"$"\ #,###,,</c:formatCode>
                <c:ptCount val="5"/>
                <c:pt idx="0">
                  <c:v>296522533579.98285</c:v>
                </c:pt>
                <c:pt idx="1">
                  <c:v>389505860686.18988</c:v>
                </c:pt>
                <c:pt idx="2">
                  <c:v>216164867164.17001</c:v>
                </c:pt>
                <c:pt idx="3">
                  <c:v>161587879791.85989</c:v>
                </c:pt>
                <c:pt idx="4">
                  <c:v>181892415964.18994</c:v>
                </c:pt>
              </c:numCache>
            </c:numRef>
          </c:val>
          <c:extLst>
            <c:ext xmlns:c16="http://schemas.microsoft.com/office/drawing/2014/chart" uri="{C3380CC4-5D6E-409C-BE32-E72D297353CC}">
              <c16:uniqueId val="{00000001-14F4-462D-A3E3-EC194D1DFB12}"/>
            </c:ext>
          </c:extLst>
        </c:ser>
        <c:dLbls>
          <c:showLegendKey val="0"/>
          <c:showVal val="0"/>
          <c:showCatName val="0"/>
          <c:showSerName val="0"/>
          <c:showPercent val="0"/>
          <c:showBubbleSize val="0"/>
        </c:dLbls>
        <c:gapWidth val="100"/>
        <c:overlap val="-24"/>
        <c:axId val="359893087"/>
        <c:axId val="1"/>
      </c:barChart>
      <c:catAx>
        <c:axId val="359893087"/>
        <c:scaling>
          <c:orientation val="minMax"/>
        </c:scaling>
        <c:delete val="1"/>
        <c:axPos val="b"/>
        <c:numFmt formatCode="General" sourceLinked="1"/>
        <c:majorTickMark val="out"/>
        <c:minorTickMark val="none"/>
        <c:tickLblPos val="nextTo"/>
        <c:crossAx val="1"/>
        <c:crosses val="autoZero"/>
        <c:auto val="1"/>
        <c:lblAlgn val="ctr"/>
        <c:lblOffset val="100"/>
        <c:noMultiLvlLbl val="0"/>
      </c:catAx>
      <c:valAx>
        <c:axId val="1"/>
        <c:scaling>
          <c:orientation val="minMax"/>
          <c:max val="400000000000"/>
        </c:scaling>
        <c:delete val="0"/>
        <c:axPos val="l"/>
        <c:majorGridlines>
          <c:spPr>
            <a:ln w="9525" cap="flat" cmpd="sng" algn="ctr">
              <a:solidFill>
                <a:schemeClr val="tx2">
                  <a:lumMod val="15000"/>
                  <a:lumOff val="85000"/>
                </a:schemeClr>
              </a:solidFill>
              <a:round/>
            </a:ln>
            <a:effectLst/>
          </c:spPr>
        </c:majorGridlines>
        <c:numFmt formatCode="&quot;$&quot;\ #,###,,;[Red]\-&quot;$&quot;\ #,###,," sourceLinked="1"/>
        <c:majorTickMark val="none"/>
        <c:minorTickMark val="none"/>
        <c:tickLblPos val="nextTo"/>
        <c:spPr>
          <a:noFill/>
          <a:ln>
            <a:noFill/>
          </a:ln>
          <a:effectLst/>
        </c:spPr>
        <c:txPr>
          <a:bodyPr rot="-60000000" vert="horz"/>
          <a:lstStyle/>
          <a:p>
            <a:pPr>
              <a:defRPr/>
            </a:pPr>
            <a:endParaRPr lang="es-CO"/>
          </a:p>
        </c:txPr>
        <c:crossAx val="359893087"/>
        <c:crosses val="autoZero"/>
        <c:crossBetween val="between"/>
      </c:valAx>
      <c:dTable>
        <c:showHorzBorder val="1"/>
        <c:showVertBorder val="1"/>
        <c:showOutline val="1"/>
        <c:showKeys val="1"/>
        <c:spPr>
          <a:noFill/>
          <a:ln w="9525">
            <a:solidFill>
              <a:schemeClr val="tx2">
                <a:lumMod val="15000"/>
                <a:lumOff val="85000"/>
              </a:schemeClr>
            </a:solidFill>
          </a:ln>
          <a:effectLst/>
        </c:spPr>
      </c:dTable>
      <c:spPr>
        <a:noFill/>
        <a:ln w="25400">
          <a:noFill/>
        </a:ln>
      </c:spPr>
    </c:plotArea>
    <c:legend>
      <c:legendPos val="b"/>
      <c:overlay val="0"/>
      <c:spPr>
        <a:noFill/>
        <a:ln>
          <a:noFill/>
        </a:ln>
        <a:effectLst/>
      </c:spPr>
      <c:txPr>
        <a:bodyPr rot="0" vert="horz"/>
        <a:lstStyle/>
        <a:p>
          <a:pPr>
            <a:defRPr/>
          </a:pPr>
          <a:endParaRPr lang="es-CO"/>
        </a:p>
      </c:txPr>
    </c:legend>
    <c:plotVisOnly val="1"/>
    <c:dispBlanksAs val="gap"/>
    <c:showDLblsOverMax val="0"/>
  </c:chart>
  <c:spPr>
    <a:solidFill>
      <a:schemeClr val="bg1"/>
    </a:solidFill>
    <a:ln w="9525" cap="flat" cmpd="sng" algn="ctr">
      <a:solidFill>
        <a:schemeClr val="tx2">
          <a:lumMod val="15000"/>
          <a:lumOff val="85000"/>
        </a:schemeClr>
      </a:solidFill>
      <a:round/>
    </a:ln>
    <a:effectLst/>
    <a:scene3d>
      <a:camera prst="orthographicFront"/>
      <a:lightRig rig="threePt" dir="t"/>
    </a:scene3d>
  </c:spPr>
  <c:txPr>
    <a:bodyPr/>
    <a:lstStyle/>
    <a:p>
      <a:pPr>
        <a:defRPr sz="1000">
          <a:solidFill>
            <a:schemeClr val="accent1">
              <a:lumMod val="50000"/>
            </a:schemeClr>
          </a:solidFill>
          <a:latin typeface="+mn-lt"/>
        </a:defRPr>
      </a:pPr>
      <a:endParaRPr lang="es-CO"/>
    </a:p>
  </c:txPr>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Diapositiva!$B$33</c:f>
              <c:strCache>
                <c:ptCount val="1"/>
                <c:pt idx="0">
                  <c:v>VALOR RECAUDO DEL IAT GIRADO AL DISTRITO</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lightRig rig="threePt" dir="t"/>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Diapositiva!$A$34:$A$38</c:f>
              <c:strCache>
                <c:ptCount val="5"/>
                <c:pt idx="0">
                  <c:v>PROMOAMBIENTAL DISTRITO SAS E.S.P.</c:v>
                </c:pt>
                <c:pt idx="1">
                  <c:v>LIMPIEZA METROPOLITANA SA E.S.P.</c:v>
                </c:pt>
                <c:pt idx="2">
                  <c:v>CIUDAD LIMPIA BOGOTÁ SA E.S.P.</c:v>
                </c:pt>
                <c:pt idx="3">
                  <c:v>BOGOTÁ LIMPIA SAS E.S.P.</c:v>
                </c:pt>
                <c:pt idx="4">
                  <c:v>ÁREA LIMPIA DISTRITO CAPITAL SAS E.S.P.</c:v>
                </c:pt>
              </c:strCache>
            </c:strRef>
          </c:cat>
          <c:val>
            <c:numRef>
              <c:f>Diapositiva!$B$34:$B$38</c:f>
              <c:numCache>
                <c:formatCode>_("$"* #,##0.00_);_("$"* \(#,##0.00\);_("$"* "-"??_);_(@_)</c:formatCode>
                <c:ptCount val="5"/>
                <c:pt idx="0">
                  <c:v>20012.328982059993</c:v>
                </c:pt>
                <c:pt idx="1">
                  <c:v>28418.677744950004</c:v>
                </c:pt>
                <c:pt idx="2">
                  <c:v>17998.757793689991</c:v>
                </c:pt>
                <c:pt idx="3">
                  <c:v>12441.21200906</c:v>
                </c:pt>
                <c:pt idx="4">
                  <c:v>12957.905025509999</c:v>
                </c:pt>
              </c:numCache>
            </c:numRef>
          </c:val>
          <c:extLst>
            <c:ext xmlns:c16="http://schemas.microsoft.com/office/drawing/2014/chart" uri="{C3380CC4-5D6E-409C-BE32-E72D297353CC}">
              <c16:uniqueId val="{00000000-F96E-4D2E-B2A9-74894FFB6391}"/>
            </c:ext>
          </c:extLst>
        </c:ser>
        <c:ser>
          <c:idx val="1"/>
          <c:order val="1"/>
          <c:tx>
            <c:strRef>
              <c:f>Diapositiva!$C$33</c:f>
              <c:strCache>
                <c:ptCount val="1"/>
                <c:pt idx="0">
                  <c:v> RENDIMIENTOS DE LA SUBBOLSA IAT GIRADOS AL DISTRITO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Diapositiva!$A$34:$A$38</c:f>
              <c:strCache>
                <c:ptCount val="5"/>
                <c:pt idx="0">
                  <c:v>PROMOAMBIENTAL DISTRITO SAS E.S.P.</c:v>
                </c:pt>
                <c:pt idx="1">
                  <c:v>LIMPIEZA METROPOLITANA SA E.S.P.</c:v>
                </c:pt>
                <c:pt idx="2">
                  <c:v>CIUDAD LIMPIA BOGOTÁ SA E.S.P.</c:v>
                </c:pt>
                <c:pt idx="3">
                  <c:v>BOGOTÁ LIMPIA SAS E.S.P.</c:v>
                </c:pt>
                <c:pt idx="4">
                  <c:v>ÁREA LIMPIA DISTRITO CAPITAL SAS E.S.P.</c:v>
                </c:pt>
              </c:strCache>
            </c:strRef>
          </c:cat>
          <c:val>
            <c:numRef>
              <c:f>Diapositiva!$C$34:$C$38</c:f>
              <c:numCache>
                <c:formatCode>_("$"* #,##0.00_);_("$"* \(#,##0.00\);_("$"* "-"??_);_(@_)</c:formatCode>
                <c:ptCount val="5"/>
                <c:pt idx="0">
                  <c:v>74.515314450000005</c:v>
                </c:pt>
                <c:pt idx="1">
                  <c:v>101.55160989999996</c:v>
                </c:pt>
                <c:pt idx="2">
                  <c:v>64.474430850000005</c:v>
                </c:pt>
                <c:pt idx="3">
                  <c:v>44.297794050000014</c:v>
                </c:pt>
                <c:pt idx="4">
                  <c:v>44.949295319999983</c:v>
                </c:pt>
              </c:numCache>
            </c:numRef>
          </c:val>
          <c:extLst>
            <c:ext xmlns:c16="http://schemas.microsoft.com/office/drawing/2014/chart" uri="{C3380CC4-5D6E-409C-BE32-E72D297353CC}">
              <c16:uniqueId val="{00000001-F96E-4D2E-B2A9-74894FFB6391}"/>
            </c:ext>
          </c:extLst>
        </c:ser>
        <c:dLbls>
          <c:showLegendKey val="0"/>
          <c:showVal val="0"/>
          <c:showCatName val="0"/>
          <c:showSerName val="0"/>
          <c:showPercent val="0"/>
          <c:showBubbleSize val="0"/>
        </c:dLbls>
        <c:gapWidth val="100"/>
        <c:overlap val="-24"/>
        <c:axId val="621437888"/>
        <c:axId val="621437056"/>
      </c:barChart>
      <c:catAx>
        <c:axId val="621437888"/>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621437056"/>
        <c:crosses val="autoZero"/>
        <c:auto val="1"/>
        <c:lblAlgn val="ctr"/>
        <c:lblOffset val="100"/>
        <c:noMultiLvlLbl val="0"/>
      </c:catAx>
      <c:valAx>
        <c:axId val="621437056"/>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00_);_(&quot;$&quot;* \(#,##0.00\);_(&quot;$&quot;* &quot;-&quot;??_);_(@_)"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62143788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sz="1000">
          <a:solidFill>
            <a:schemeClr val="accent1">
              <a:lumMod val="50000"/>
            </a:schemeClr>
          </a:solidFill>
          <a:latin typeface="+mn-lt"/>
        </a:defRPr>
      </a:pPr>
      <a:endParaRPr lang="es-CO"/>
    </a:p>
  </c:txPr>
  <c:externalData r:id="rId4">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ysClr val="windowText" lastClr="000000"/>
                </a:solidFill>
                <a:latin typeface="+mn-lt"/>
                <a:ea typeface="+mn-ea"/>
                <a:cs typeface="+mn-cs"/>
              </a:defRPr>
            </a:pPr>
            <a:r>
              <a:rPr lang="es-CO" b="1">
                <a:solidFill>
                  <a:sysClr val="windowText" lastClr="000000"/>
                </a:solidFill>
              </a:rPr>
              <a:t>CONSOLIDADO</a:t>
            </a:r>
            <a:r>
              <a:rPr lang="es-CO" b="1" baseline="0">
                <a:solidFill>
                  <a:sysClr val="windowText" lastClr="000000"/>
                </a:solidFill>
              </a:rPr>
              <a:t> SAC - ABRIL 2025</a:t>
            </a:r>
            <a:endParaRPr lang="es-CO" b="1">
              <a:solidFill>
                <a:sysClr val="windowText" lastClr="000000"/>
              </a:solidFill>
            </a:endParaRPr>
          </a:p>
        </c:rich>
      </c:tx>
      <c:layout>
        <c:manualLayout>
          <c:xMode val="edge"/>
          <c:yMode val="edge"/>
          <c:x val="0.48760932421847847"/>
          <c:y val="2.6569571742028831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ysClr val="windowText" lastClr="000000"/>
              </a:solidFill>
              <a:latin typeface="+mn-lt"/>
              <a:ea typeface="+mn-ea"/>
              <a:cs typeface="+mn-cs"/>
            </a:defRPr>
          </a:pPr>
          <a:endParaRPr lang="es-CO"/>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29089719257783503"/>
          <c:y val="9.0387243735763095E-2"/>
          <c:w val="0.68110295249477537"/>
          <c:h val="0.57252476697815957"/>
        </c:manualLayout>
      </c:layout>
      <c:bar3DChart>
        <c:barDir val="col"/>
        <c:grouping val="clustered"/>
        <c:varyColors val="0"/>
        <c:ser>
          <c:idx val="0"/>
          <c:order val="0"/>
          <c:tx>
            <c:strRef>
              <c:f>'Graf Estados'!$B$15</c:f>
              <c:strCache>
                <c:ptCount val="1"/>
                <c:pt idx="0">
                  <c:v>ABIERTA</c:v>
                </c:pt>
              </c:strCache>
            </c:strRef>
          </c:tx>
          <c:spPr>
            <a:solidFill>
              <a:schemeClr val="accent1"/>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Estados'!$B$16:$B$20</c:f>
              <c:numCache>
                <c:formatCode>General</c:formatCode>
                <c:ptCount val="5"/>
                <c:pt idx="0">
                  <c:v>32</c:v>
                </c:pt>
                <c:pt idx="1">
                  <c:v>9</c:v>
                </c:pt>
                <c:pt idx="2">
                  <c:v>15</c:v>
                </c:pt>
                <c:pt idx="3">
                  <c:v>12</c:v>
                </c:pt>
                <c:pt idx="4">
                  <c:v>18</c:v>
                </c:pt>
              </c:numCache>
            </c:numRef>
          </c:val>
          <c:extLst>
            <c:ext xmlns:c16="http://schemas.microsoft.com/office/drawing/2014/chart" uri="{C3380CC4-5D6E-409C-BE32-E72D297353CC}">
              <c16:uniqueId val="{00000000-4F28-4621-ACDB-455102C1EB4B}"/>
            </c:ext>
          </c:extLst>
        </c:ser>
        <c:ser>
          <c:idx val="1"/>
          <c:order val="1"/>
          <c:tx>
            <c:strRef>
              <c:f>'Graf Estados'!$C$15</c:f>
              <c:strCache>
                <c:ptCount val="1"/>
                <c:pt idx="0">
                  <c:v>ABIERTA CON INFORME DE INCUMPLIMIENTO</c:v>
                </c:pt>
              </c:strCache>
            </c:strRef>
          </c:tx>
          <c:spPr>
            <a:solidFill>
              <a:schemeClr val="accent2"/>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Estados'!$C$16:$C$20</c:f>
              <c:numCache>
                <c:formatCode>General</c:formatCode>
                <c:ptCount val="5"/>
                <c:pt idx="0">
                  <c:v>17</c:v>
                </c:pt>
                <c:pt idx="1">
                  <c:v>1</c:v>
                </c:pt>
                <c:pt idx="2">
                  <c:v>5</c:v>
                </c:pt>
                <c:pt idx="3">
                  <c:v>2</c:v>
                </c:pt>
                <c:pt idx="4">
                  <c:v>24</c:v>
                </c:pt>
              </c:numCache>
            </c:numRef>
          </c:val>
          <c:extLst>
            <c:ext xmlns:c16="http://schemas.microsoft.com/office/drawing/2014/chart" uri="{C3380CC4-5D6E-409C-BE32-E72D297353CC}">
              <c16:uniqueId val="{00000001-4F28-4621-ACDB-455102C1EB4B}"/>
            </c:ext>
          </c:extLst>
        </c:ser>
        <c:ser>
          <c:idx val="2"/>
          <c:order val="2"/>
          <c:tx>
            <c:strRef>
              <c:f>'Graf Estados'!$D$15</c:f>
              <c:strCache>
                <c:ptCount val="1"/>
                <c:pt idx="0">
                  <c:v>ANULADA</c:v>
                </c:pt>
              </c:strCache>
            </c:strRef>
          </c:tx>
          <c:spPr>
            <a:solidFill>
              <a:schemeClr val="accent3"/>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Estados'!$D$16:$D$20</c:f>
              <c:numCache>
                <c:formatCode>General</c:formatCode>
                <c:ptCount val="5"/>
                <c:pt idx="0">
                  <c:v>5</c:v>
                </c:pt>
                <c:pt idx="1">
                  <c:v>5</c:v>
                </c:pt>
                <c:pt idx="2">
                  <c:v>1</c:v>
                </c:pt>
                <c:pt idx="3">
                  <c:v>3</c:v>
                </c:pt>
                <c:pt idx="4">
                  <c:v>1</c:v>
                </c:pt>
              </c:numCache>
            </c:numRef>
          </c:val>
          <c:extLst>
            <c:ext xmlns:c16="http://schemas.microsoft.com/office/drawing/2014/chart" uri="{C3380CC4-5D6E-409C-BE32-E72D297353CC}">
              <c16:uniqueId val="{00000002-4F28-4621-ACDB-455102C1EB4B}"/>
            </c:ext>
          </c:extLst>
        </c:ser>
        <c:ser>
          <c:idx val="3"/>
          <c:order val="3"/>
          <c:tx>
            <c:strRef>
              <c:f>'Graf Estados'!$E$15</c:f>
              <c:strCache>
                <c:ptCount val="1"/>
                <c:pt idx="0">
                  <c:v>CERRADA</c:v>
                </c:pt>
              </c:strCache>
            </c:strRef>
          </c:tx>
          <c:spPr>
            <a:solidFill>
              <a:schemeClr val="accent6"/>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Estados'!$E$16:$E$20</c:f>
              <c:numCache>
                <c:formatCode>General</c:formatCode>
                <c:ptCount val="5"/>
                <c:pt idx="0">
                  <c:v>421</c:v>
                </c:pt>
                <c:pt idx="1">
                  <c:v>253</c:v>
                </c:pt>
                <c:pt idx="2">
                  <c:v>203</c:v>
                </c:pt>
                <c:pt idx="3">
                  <c:v>252</c:v>
                </c:pt>
                <c:pt idx="4">
                  <c:v>185</c:v>
                </c:pt>
              </c:numCache>
            </c:numRef>
          </c:val>
          <c:extLst>
            <c:ext xmlns:c16="http://schemas.microsoft.com/office/drawing/2014/chart" uri="{C3380CC4-5D6E-409C-BE32-E72D297353CC}">
              <c16:uniqueId val="{00000003-4F28-4621-ACDB-455102C1EB4B}"/>
            </c:ext>
          </c:extLst>
        </c:ser>
        <c:ser>
          <c:idx val="4"/>
          <c:order val="4"/>
          <c:tx>
            <c:strRef>
              <c:f>'Graf Estados'!$F$15</c:f>
              <c:strCache>
                <c:ptCount val="1"/>
                <c:pt idx="0">
                  <c:v>ABIERTA CON INFORME DESESTIMADO</c:v>
                </c:pt>
              </c:strCache>
            </c:strRef>
          </c:tx>
          <c:spPr>
            <a:solidFill>
              <a:schemeClr val="accent5"/>
            </a:solidFill>
            <a:ln>
              <a:noFill/>
            </a:ln>
            <a:effectLst/>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Estados'!$F$16:$F$20</c:f>
              <c:numCache>
                <c:formatCode>General</c:formatCode>
                <c:ptCount val="5"/>
                <c:pt idx="0">
                  <c:v>4</c:v>
                </c:pt>
                <c:pt idx="3">
                  <c:v>1</c:v>
                </c:pt>
                <c:pt idx="4">
                  <c:v>2</c:v>
                </c:pt>
              </c:numCache>
            </c:numRef>
          </c:val>
          <c:extLst>
            <c:ext xmlns:c16="http://schemas.microsoft.com/office/drawing/2014/chart" uri="{C3380CC4-5D6E-409C-BE32-E72D297353CC}">
              <c16:uniqueId val="{00000004-4F28-4621-ACDB-455102C1EB4B}"/>
            </c:ext>
          </c:extLst>
        </c:ser>
        <c:dLbls>
          <c:showLegendKey val="0"/>
          <c:showVal val="0"/>
          <c:showCatName val="0"/>
          <c:showSerName val="0"/>
          <c:showPercent val="0"/>
          <c:showBubbleSize val="0"/>
        </c:dLbls>
        <c:gapWidth val="150"/>
        <c:shape val="box"/>
        <c:axId val="986510719"/>
        <c:axId val="986529439"/>
        <c:axId val="0"/>
      </c:bar3DChart>
      <c:catAx>
        <c:axId val="986510719"/>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CO"/>
          </a:p>
        </c:txPr>
        <c:crossAx val="986529439"/>
        <c:crosses val="autoZero"/>
        <c:auto val="1"/>
        <c:lblAlgn val="ctr"/>
        <c:lblOffset val="100"/>
        <c:noMultiLvlLbl val="0"/>
      </c:catAx>
      <c:valAx>
        <c:axId val="986529439"/>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986510719"/>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900" b="0" i="0" u="none" strike="noStrike" kern="1200" baseline="0">
                <a:solidFill>
                  <a:schemeClr val="tx1">
                    <a:lumMod val="65000"/>
                    <a:lumOff val="35000"/>
                  </a:schemeClr>
                </a:solidFill>
                <a:latin typeface="+mn-lt"/>
                <a:ea typeface="+mn-ea"/>
                <a:cs typeface="+mn-cs"/>
              </a:defRPr>
            </a:pPr>
            <a:endParaRPr lang="es-CO"/>
          </a:p>
        </c:txPr>
      </c:dTable>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userShapes r:id="rId4"/>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[DATOS SAC -Abril 2025.xlsx]Graf Tipol!TablaDinámica6</c:name>
    <c:fmtId val="147"/>
  </c:pivotSource>
  <c:chart>
    <c:autoTitleDeleted val="1"/>
    <c:pivotFmts>
      <c:pivotFmt>
        <c:idx val="0"/>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2"/>
        <c:spPr>
          <a:solidFill>
            <a:srgbClr val="FF0000"/>
          </a:solidFill>
          <a:ln>
            <a:noFill/>
          </a:ln>
          <a:effectLst/>
          <a:scene3d>
            <a:camera prst="orthographicFront"/>
            <a:lightRig rig="threePt" dir="t"/>
          </a:scene3d>
          <a:sp3d>
            <a:bevelT w="152400" h="50800" prst="softRound"/>
          </a:sp3d>
        </c:spPr>
      </c:pivotFmt>
      <c:pivotFmt>
        <c:idx val="3"/>
        <c:spPr>
          <a:solidFill>
            <a:schemeClr val="accent6"/>
          </a:solidFill>
          <a:ln>
            <a:noFill/>
          </a:ln>
          <a:effectLst/>
          <a:scene3d>
            <a:camera prst="orthographicFront"/>
            <a:lightRig rig="threePt" dir="t"/>
          </a:scene3d>
          <a:sp3d>
            <a:bevelT w="152400" h="50800" prst="softRound"/>
          </a:sp3d>
        </c:spPr>
      </c:pivotFmt>
      <c:pivotFmt>
        <c:idx val="4"/>
        <c:spPr>
          <a:solidFill>
            <a:srgbClr val="CC6600"/>
          </a:solidFill>
          <a:ln>
            <a:noFill/>
          </a:ln>
          <a:effectLst/>
          <a:scene3d>
            <a:camera prst="orthographicFront"/>
            <a:lightRig rig="threePt" dir="t"/>
          </a:scene3d>
          <a:sp3d>
            <a:bevelT w="152400" h="50800" prst="softRound"/>
          </a:sp3d>
        </c:spPr>
      </c:pivotFmt>
      <c:pivotFmt>
        <c:idx val="5"/>
        <c:spPr>
          <a:solidFill>
            <a:srgbClr val="7030A0"/>
          </a:solidFill>
          <a:ln>
            <a:noFill/>
          </a:ln>
          <a:effectLst/>
          <a:scene3d>
            <a:camera prst="orthographicFront"/>
            <a:lightRig rig="threePt" dir="t"/>
          </a:scene3d>
          <a:sp3d>
            <a:bevelT w="152400" h="50800" prst="softRound"/>
          </a:sp3d>
        </c:spPr>
      </c:pivotFmt>
      <c:pivotFmt>
        <c:idx val="6"/>
        <c:spPr>
          <a:solidFill>
            <a:srgbClr val="0070C0"/>
          </a:solidFill>
          <a:ln>
            <a:noFill/>
          </a:ln>
          <a:effectLst/>
          <a:scene3d>
            <a:camera prst="orthographicFront"/>
            <a:lightRig rig="threePt" dir="t"/>
          </a:scene3d>
          <a:sp3d>
            <a:bevelT w="152400" h="50800" prst="softRound"/>
          </a:sp3d>
        </c:spPr>
      </c:pivotFmt>
      <c:pivotFmt>
        <c:idx val="7"/>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8"/>
        <c:spPr>
          <a:solidFill>
            <a:schemeClr val="accent6">
              <a:lumMod val="50000"/>
            </a:schemeClr>
          </a:solidFill>
          <a:ln>
            <a:noFill/>
          </a:ln>
          <a:effectLst/>
          <a:scene3d>
            <a:camera prst="orthographicFront"/>
            <a:lightRig rig="threePt" dir="t"/>
          </a:scene3d>
          <a:sp3d>
            <a:bevelT w="152400" h="50800" prst="softRound"/>
          </a:sp3d>
        </c:spPr>
      </c:pivotFmt>
      <c:pivotFmt>
        <c:idx val="9"/>
        <c:spPr>
          <a:solidFill>
            <a:schemeClr val="accent3"/>
          </a:solidFill>
          <a:ln>
            <a:noFill/>
          </a:ln>
          <a:effectLst/>
          <a:scene3d>
            <a:camera prst="orthographicFront"/>
            <a:lightRig rig="threePt" dir="t"/>
          </a:scene3d>
          <a:sp3d>
            <a:bevelT w="152400" h="50800" prst="softRound"/>
          </a:sp3d>
        </c:spPr>
      </c:pivotFmt>
      <c:pivotFmt>
        <c:idx val="10"/>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11"/>
        <c:spPr>
          <a:solidFill>
            <a:srgbClr val="FF0000"/>
          </a:solidFill>
          <a:ln>
            <a:noFill/>
          </a:ln>
          <a:effectLst/>
          <a:scene3d>
            <a:camera prst="orthographicFront"/>
            <a:lightRig rig="threePt" dir="t"/>
          </a:scene3d>
          <a:sp3d>
            <a:bevelT w="152400" h="50800" prst="softRound"/>
          </a:sp3d>
        </c:spPr>
      </c:pivotFmt>
      <c:pivotFmt>
        <c:idx val="12"/>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13"/>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14"/>
        <c:spPr>
          <a:solidFill>
            <a:schemeClr val="accent3"/>
          </a:solidFill>
          <a:ln>
            <a:noFill/>
          </a:ln>
          <a:effectLst/>
          <a:scene3d>
            <a:camera prst="orthographicFront"/>
            <a:lightRig rig="threePt" dir="t"/>
          </a:scene3d>
          <a:sp3d>
            <a:bevelT w="152400" h="50800" prst="softRound"/>
          </a:sp3d>
        </c:spPr>
      </c:pivotFmt>
      <c:pivotFmt>
        <c:idx val="15"/>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16"/>
        <c:spPr>
          <a:solidFill>
            <a:schemeClr val="accent6"/>
          </a:solidFill>
          <a:ln>
            <a:noFill/>
          </a:ln>
          <a:effectLst/>
          <a:scene3d>
            <a:camera prst="orthographicFront"/>
            <a:lightRig rig="threePt" dir="t"/>
          </a:scene3d>
          <a:sp3d>
            <a:bevelT w="152400" h="50800" prst="softRound"/>
          </a:sp3d>
        </c:spPr>
      </c:pivotFmt>
      <c:pivotFmt>
        <c:idx val="17"/>
        <c:spPr>
          <a:solidFill>
            <a:srgbClr val="7030A0"/>
          </a:solidFill>
          <a:ln>
            <a:noFill/>
          </a:ln>
          <a:effectLst/>
          <a:scene3d>
            <a:camera prst="orthographicFront"/>
            <a:lightRig rig="threePt" dir="t"/>
          </a:scene3d>
          <a:sp3d>
            <a:bevelT w="152400" h="50800" prst="softRound"/>
          </a:sp3d>
        </c:spPr>
      </c:pivotFmt>
      <c:pivotFmt>
        <c:idx val="18"/>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19"/>
        <c:spPr>
          <a:solidFill>
            <a:schemeClr val="accent6">
              <a:lumMod val="50000"/>
            </a:schemeClr>
          </a:solidFill>
          <a:ln>
            <a:noFill/>
          </a:ln>
          <a:effectLst/>
          <a:scene3d>
            <a:camera prst="orthographicFront"/>
            <a:lightRig rig="threePt" dir="t"/>
          </a:scene3d>
          <a:sp3d>
            <a:bevelT w="152400" h="50800" prst="softRound"/>
          </a:sp3d>
        </c:spPr>
      </c:pivotFmt>
      <c:pivotFmt>
        <c:idx val="20"/>
        <c:spPr>
          <a:solidFill>
            <a:srgbClr val="FF0000"/>
          </a:solidFill>
          <a:ln>
            <a:noFill/>
          </a:ln>
          <a:effectLst/>
          <a:scene3d>
            <a:camera prst="orthographicFront"/>
            <a:lightRig rig="threePt" dir="t"/>
          </a:scene3d>
          <a:sp3d>
            <a:bevelT w="152400" h="50800" prst="softRound"/>
          </a:sp3d>
        </c:spPr>
      </c:pivotFmt>
      <c:pivotFmt>
        <c:idx val="21"/>
        <c:spPr>
          <a:solidFill>
            <a:srgbClr val="CC6600"/>
          </a:solidFill>
          <a:ln>
            <a:noFill/>
          </a:ln>
          <a:effectLst/>
          <a:scene3d>
            <a:camera prst="orthographicFront"/>
            <a:lightRig rig="threePt" dir="t"/>
          </a:scene3d>
          <a:sp3d>
            <a:bevelT w="152400" h="50800" prst="softRound"/>
          </a:sp3d>
        </c:spPr>
      </c:pivotFmt>
      <c:pivotFmt>
        <c:idx val="22"/>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23"/>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24"/>
        <c:spPr>
          <a:solidFill>
            <a:schemeClr val="accent3"/>
          </a:solidFill>
          <a:ln>
            <a:noFill/>
          </a:ln>
          <a:effectLst/>
          <a:scene3d>
            <a:camera prst="orthographicFront"/>
            <a:lightRig rig="threePt" dir="t"/>
          </a:scene3d>
          <a:sp3d>
            <a:bevelT w="152400" h="50800" prst="softRound"/>
          </a:sp3d>
        </c:spPr>
      </c:pivotFmt>
      <c:pivotFmt>
        <c:idx val="25"/>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26"/>
        <c:spPr>
          <a:solidFill>
            <a:schemeClr val="accent6"/>
          </a:solidFill>
          <a:ln>
            <a:noFill/>
          </a:ln>
          <a:effectLst/>
          <a:scene3d>
            <a:camera prst="orthographicFront"/>
            <a:lightRig rig="threePt" dir="t"/>
          </a:scene3d>
          <a:sp3d>
            <a:bevelT w="152400" h="50800" prst="softRound"/>
          </a:sp3d>
        </c:spPr>
      </c:pivotFmt>
      <c:pivotFmt>
        <c:idx val="27"/>
        <c:spPr>
          <a:solidFill>
            <a:srgbClr val="7030A0"/>
          </a:solidFill>
          <a:ln>
            <a:noFill/>
          </a:ln>
          <a:effectLst/>
          <a:scene3d>
            <a:camera prst="orthographicFront"/>
            <a:lightRig rig="threePt" dir="t"/>
          </a:scene3d>
          <a:sp3d>
            <a:bevelT w="152400" h="50800" prst="softRound"/>
          </a:sp3d>
        </c:spPr>
      </c:pivotFmt>
      <c:pivotFmt>
        <c:idx val="28"/>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29"/>
        <c:spPr>
          <a:solidFill>
            <a:schemeClr val="accent6">
              <a:lumMod val="50000"/>
            </a:schemeClr>
          </a:solidFill>
          <a:ln>
            <a:noFill/>
          </a:ln>
          <a:effectLst/>
          <a:scene3d>
            <a:camera prst="orthographicFront"/>
            <a:lightRig rig="threePt" dir="t"/>
          </a:scene3d>
          <a:sp3d>
            <a:bevelT w="152400" h="50800" prst="softRound"/>
          </a:sp3d>
        </c:spPr>
      </c:pivotFmt>
      <c:pivotFmt>
        <c:idx val="30"/>
        <c:spPr>
          <a:solidFill>
            <a:srgbClr val="FF0000"/>
          </a:solidFill>
          <a:ln>
            <a:noFill/>
          </a:ln>
          <a:effectLst/>
          <a:scene3d>
            <a:camera prst="orthographicFront"/>
            <a:lightRig rig="threePt" dir="t"/>
          </a:scene3d>
          <a:sp3d>
            <a:bevelT w="152400" h="50800" prst="softRound"/>
          </a:sp3d>
        </c:spPr>
      </c:pivotFmt>
      <c:pivotFmt>
        <c:idx val="31"/>
        <c:spPr>
          <a:solidFill>
            <a:srgbClr val="CC6600"/>
          </a:solidFill>
          <a:ln>
            <a:noFill/>
          </a:ln>
          <a:effectLst/>
          <a:scene3d>
            <a:camera prst="orthographicFront"/>
            <a:lightRig rig="threePt" dir="t"/>
          </a:scene3d>
          <a:sp3d>
            <a:bevelT w="152400" h="50800" prst="softRound"/>
          </a:sp3d>
        </c:spPr>
      </c:pivotFmt>
    </c:pivotFmts>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33557019637642471"/>
          <c:y val="8.1781681547283658E-2"/>
          <c:w val="0.64010562017699424"/>
          <c:h val="0.90011457714776955"/>
        </c:manualLayout>
      </c:layout>
      <c:bar3DChart>
        <c:barDir val="bar"/>
        <c:grouping val="clustered"/>
        <c:varyColors val="0"/>
        <c:ser>
          <c:idx val="0"/>
          <c:order val="0"/>
          <c:tx>
            <c:strRef>
              <c:f>'Graf Tipol'!$B$3</c:f>
              <c:strCache>
                <c:ptCount val="1"/>
                <c:pt idx="0">
                  <c:v>Total</c:v>
                </c:pt>
              </c:strCache>
            </c:strRef>
          </c:tx>
          <c:spPr>
            <a:solidFill>
              <a:schemeClr val="accent1"/>
            </a:solidFill>
            <a:ln>
              <a:noFill/>
            </a:ln>
            <a:effectLst/>
            <a:scene3d>
              <a:camera prst="orthographicFront"/>
              <a:lightRig rig="threePt" dir="t"/>
            </a:scene3d>
            <a:sp3d>
              <a:bevelT w="152400" h="50800" prst="softRound"/>
            </a:sp3d>
          </c:spPr>
          <c:invertIfNegative val="0"/>
          <c:dPt>
            <c:idx val="0"/>
            <c:invertIfNegative val="0"/>
            <c:bubble3D val="0"/>
            <c:extLst>
              <c:ext xmlns:c16="http://schemas.microsoft.com/office/drawing/2014/chart" uri="{C3380CC4-5D6E-409C-BE32-E72D297353CC}">
                <c16:uniqueId val="{00000000-16BE-4113-A788-7D2C11C88178}"/>
              </c:ext>
            </c:extLst>
          </c:dPt>
          <c:dPt>
            <c:idx val="1"/>
            <c:invertIfNegative val="0"/>
            <c:bubble3D val="0"/>
            <c:extLst>
              <c:ext xmlns:c16="http://schemas.microsoft.com/office/drawing/2014/chart" uri="{C3380CC4-5D6E-409C-BE32-E72D297353CC}">
                <c16:uniqueId val="{00000001-16BE-4113-A788-7D2C11C88178}"/>
              </c:ext>
            </c:extLst>
          </c:dPt>
          <c:dPt>
            <c:idx val="2"/>
            <c:invertIfNegative val="0"/>
            <c:bubble3D val="0"/>
            <c:spPr>
              <a:solidFill>
                <a:schemeClr val="accent4">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3-16BE-4113-A788-7D2C11C88178}"/>
              </c:ext>
            </c:extLst>
          </c:dPt>
          <c:dPt>
            <c:idx val="3"/>
            <c:invertIfNegative val="0"/>
            <c:bubble3D val="0"/>
            <c:extLst>
              <c:ext xmlns:c16="http://schemas.microsoft.com/office/drawing/2014/chart" uri="{C3380CC4-5D6E-409C-BE32-E72D297353CC}">
                <c16:uniqueId val="{00000004-16BE-4113-A788-7D2C11C88178}"/>
              </c:ext>
            </c:extLst>
          </c:dPt>
          <c:dPt>
            <c:idx val="4"/>
            <c:invertIfNegative val="0"/>
            <c:bubble3D val="0"/>
            <c:extLst>
              <c:ext xmlns:c16="http://schemas.microsoft.com/office/drawing/2014/chart" uri="{C3380CC4-5D6E-409C-BE32-E72D297353CC}">
                <c16:uniqueId val="{00000005-16BE-4113-A788-7D2C11C88178}"/>
              </c:ext>
            </c:extLst>
          </c:dPt>
          <c:dPt>
            <c:idx val="5"/>
            <c:invertIfNegative val="0"/>
            <c:bubble3D val="0"/>
            <c:extLst>
              <c:ext xmlns:c16="http://schemas.microsoft.com/office/drawing/2014/chart" uri="{C3380CC4-5D6E-409C-BE32-E72D297353CC}">
                <c16:uniqueId val="{00000006-16BE-4113-A788-7D2C11C88178}"/>
              </c:ext>
            </c:extLst>
          </c:dPt>
          <c:dPt>
            <c:idx val="6"/>
            <c:invertIfNegative val="0"/>
            <c:bubble3D val="0"/>
            <c:extLst>
              <c:ext xmlns:c16="http://schemas.microsoft.com/office/drawing/2014/chart" uri="{C3380CC4-5D6E-409C-BE32-E72D297353CC}">
                <c16:uniqueId val="{00000007-16BE-4113-A788-7D2C11C88178}"/>
              </c:ext>
            </c:extLst>
          </c:dPt>
          <c:dPt>
            <c:idx val="7"/>
            <c:invertIfNegative val="0"/>
            <c:bubble3D val="0"/>
            <c:spPr>
              <a:solidFill>
                <a:schemeClr val="accent3"/>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9-16BE-4113-A788-7D2C11C88178}"/>
              </c:ext>
            </c:extLst>
          </c:dPt>
          <c:dPt>
            <c:idx val="8"/>
            <c:invertIfNegative val="0"/>
            <c:bubble3D val="0"/>
            <c:extLst>
              <c:ext xmlns:c16="http://schemas.microsoft.com/office/drawing/2014/chart" uri="{C3380CC4-5D6E-409C-BE32-E72D297353CC}">
                <c16:uniqueId val="{0000000A-16BE-4113-A788-7D2C11C88178}"/>
              </c:ext>
            </c:extLst>
          </c:dPt>
          <c:dPt>
            <c:idx val="9"/>
            <c:invertIfNegative val="0"/>
            <c:bubble3D val="0"/>
            <c:extLst>
              <c:ext xmlns:c16="http://schemas.microsoft.com/office/drawing/2014/chart" uri="{C3380CC4-5D6E-409C-BE32-E72D297353CC}">
                <c16:uniqueId val="{0000000B-16BE-4113-A788-7D2C11C88178}"/>
              </c:ext>
            </c:extLst>
          </c:dPt>
          <c:dPt>
            <c:idx val="10"/>
            <c:invertIfNegative val="0"/>
            <c:bubble3D val="0"/>
            <c:spPr>
              <a:solidFill>
                <a:schemeClr val="accent2">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D-16BE-4113-A788-7D2C11C88178}"/>
              </c:ext>
            </c:extLst>
          </c:dPt>
          <c:dPt>
            <c:idx val="11"/>
            <c:invertIfNegative val="0"/>
            <c:bubble3D val="0"/>
            <c:extLst>
              <c:ext xmlns:c16="http://schemas.microsoft.com/office/drawing/2014/chart" uri="{C3380CC4-5D6E-409C-BE32-E72D297353CC}">
                <c16:uniqueId val="{0000000E-16BE-4113-A788-7D2C11C88178}"/>
              </c:ext>
            </c:extLst>
          </c:dPt>
          <c:dPt>
            <c:idx val="12"/>
            <c:invertIfNegative val="0"/>
            <c:bubble3D val="0"/>
            <c:spPr>
              <a:solidFill>
                <a:schemeClr val="accent6"/>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0-16BE-4113-A788-7D2C11C88178}"/>
              </c:ext>
            </c:extLst>
          </c:dPt>
          <c:dPt>
            <c:idx val="13"/>
            <c:invertIfNegative val="0"/>
            <c:bubble3D val="0"/>
            <c:spPr>
              <a:solidFill>
                <a:srgbClr val="7030A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2-16BE-4113-A788-7D2C11C88178}"/>
              </c:ext>
            </c:extLst>
          </c:dPt>
          <c:dPt>
            <c:idx val="14"/>
            <c:invertIfNegative val="0"/>
            <c:bubble3D val="0"/>
            <c:spPr>
              <a:solidFill>
                <a:schemeClr val="accent1">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4-16BE-4113-A788-7D2C11C88178}"/>
              </c:ext>
            </c:extLst>
          </c:dPt>
          <c:dPt>
            <c:idx val="15"/>
            <c:invertIfNegative val="0"/>
            <c:bubble3D val="0"/>
            <c:spPr>
              <a:solidFill>
                <a:schemeClr val="accent6">
                  <a:lumMod val="5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6-16BE-4113-A788-7D2C11C88178}"/>
              </c:ext>
            </c:extLst>
          </c:dPt>
          <c:dPt>
            <c:idx val="16"/>
            <c:invertIfNegative val="0"/>
            <c:bubble3D val="0"/>
            <c:spPr>
              <a:solidFill>
                <a:srgbClr val="FF000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8-16BE-4113-A788-7D2C11C88178}"/>
              </c:ext>
            </c:extLst>
          </c:dPt>
          <c:dPt>
            <c:idx val="17"/>
            <c:invertIfNegative val="0"/>
            <c:bubble3D val="0"/>
            <c:spPr>
              <a:solidFill>
                <a:srgbClr val="CC660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A-16BE-4113-A788-7D2C11C88178}"/>
              </c:ext>
            </c:extLst>
          </c:dPt>
          <c:dPt>
            <c:idx val="18"/>
            <c:invertIfNegative val="0"/>
            <c:bubble3D val="0"/>
            <c:extLst>
              <c:ext xmlns:c16="http://schemas.microsoft.com/office/drawing/2014/chart" uri="{C3380CC4-5D6E-409C-BE32-E72D297353CC}">
                <c16:uniqueId val="{0000001B-16BE-4113-A788-7D2C11C88178}"/>
              </c:ext>
            </c:extLst>
          </c:dPt>
          <c:dLbls>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Tipol'!$A$4:$A$23</c:f>
              <c:strCache>
                <c:ptCount val="19"/>
                <c:pt idx="0">
                  <c:v>DOTACIÓN</c:v>
                </c:pt>
                <c:pt idx="1">
                  <c:v>CARTERA</c:v>
                </c:pt>
                <c:pt idx="2">
                  <c:v>FINANCIERO</c:v>
                </c:pt>
                <c:pt idx="3">
                  <c:v>FACTURACIÓN</c:v>
                </c:pt>
                <c:pt idx="4">
                  <c:v>ATENCIÓN AL USUARIO</c:v>
                </c:pt>
                <c:pt idx="5">
                  <c:v>CORRECTA APLICACIÓN DEL DCM</c:v>
                </c:pt>
                <c:pt idx="6">
                  <c:v>CARÁCTER AMBIENTAL </c:v>
                </c:pt>
                <c:pt idx="7">
                  <c:v>PAGINA WEB</c:v>
                </c:pt>
                <c:pt idx="8">
                  <c:v>CATASTRO</c:v>
                </c:pt>
                <c:pt idx="9">
                  <c:v>CARACTERISTICAS DE LAS BASES DE OPERACIÓN </c:v>
                </c:pt>
                <c:pt idx="10">
                  <c:v>PUNTOS CRITICOS Y ARROJOS CLANDESTINOS</c:v>
                </c:pt>
                <c:pt idx="11">
                  <c:v>SIGAB</c:v>
                </c:pt>
                <c:pt idx="12">
                  <c:v>CLUS</c:v>
                </c:pt>
                <c:pt idx="13">
                  <c:v>DERRAME DE LIXIVIADOS</c:v>
                </c:pt>
                <c:pt idx="14">
                  <c:v>VEHÍCULOS</c:v>
                </c:pt>
                <c:pt idx="15">
                  <c:v>INFORMACIÓN</c:v>
                </c:pt>
                <c:pt idx="16">
                  <c:v>BARRIDO Y LIMPIEZA</c:v>
                </c:pt>
                <c:pt idx="17">
                  <c:v>CONTENERIZACIÓN</c:v>
                </c:pt>
                <c:pt idx="18">
                  <c:v>RECOLECCIÓN Y TRANSPORTE</c:v>
                </c:pt>
              </c:strCache>
            </c:strRef>
          </c:cat>
          <c:val>
            <c:numRef>
              <c:f>'Graf Tipol'!$B$4:$B$23</c:f>
              <c:numCache>
                <c:formatCode>General</c:formatCode>
                <c:ptCount val="19"/>
                <c:pt idx="0">
                  <c:v>1</c:v>
                </c:pt>
                <c:pt idx="1">
                  <c:v>2</c:v>
                </c:pt>
                <c:pt idx="2">
                  <c:v>2</c:v>
                </c:pt>
                <c:pt idx="3">
                  <c:v>4</c:v>
                </c:pt>
                <c:pt idx="4">
                  <c:v>5</c:v>
                </c:pt>
                <c:pt idx="5">
                  <c:v>5</c:v>
                </c:pt>
                <c:pt idx="6">
                  <c:v>6</c:v>
                </c:pt>
                <c:pt idx="7">
                  <c:v>8</c:v>
                </c:pt>
                <c:pt idx="8">
                  <c:v>8</c:v>
                </c:pt>
                <c:pt idx="9">
                  <c:v>11</c:v>
                </c:pt>
                <c:pt idx="10">
                  <c:v>23</c:v>
                </c:pt>
                <c:pt idx="11">
                  <c:v>40</c:v>
                </c:pt>
                <c:pt idx="12">
                  <c:v>59</c:v>
                </c:pt>
                <c:pt idx="13">
                  <c:v>104</c:v>
                </c:pt>
                <c:pt idx="14">
                  <c:v>134</c:v>
                </c:pt>
                <c:pt idx="15">
                  <c:v>194</c:v>
                </c:pt>
                <c:pt idx="16">
                  <c:v>218</c:v>
                </c:pt>
                <c:pt idx="17">
                  <c:v>224</c:v>
                </c:pt>
                <c:pt idx="18">
                  <c:v>408</c:v>
                </c:pt>
              </c:numCache>
            </c:numRef>
          </c:val>
          <c:extLst>
            <c:ext xmlns:c16="http://schemas.microsoft.com/office/drawing/2014/chart" uri="{C3380CC4-5D6E-409C-BE32-E72D297353CC}">
              <c16:uniqueId val="{0000001C-16BE-4113-A788-7D2C11C88178}"/>
            </c:ext>
          </c:extLst>
        </c:ser>
        <c:dLbls>
          <c:showLegendKey val="0"/>
          <c:showVal val="0"/>
          <c:showCatName val="0"/>
          <c:showSerName val="0"/>
          <c:showPercent val="0"/>
          <c:showBubbleSize val="0"/>
        </c:dLbls>
        <c:gapWidth val="150"/>
        <c:shape val="box"/>
        <c:axId val="1707364975"/>
        <c:axId val="1707366223"/>
        <c:axId val="0"/>
      </c:bar3DChart>
      <c:catAx>
        <c:axId val="1707364975"/>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crossAx val="1707366223"/>
        <c:crosses val="autoZero"/>
        <c:auto val="1"/>
        <c:lblAlgn val="ctr"/>
        <c:lblOffset val="100"/>
        <c:noMultiLvlLbl val="0"/>
      </c:catAx>
      <c:valAx>
        <c:axId val="1707366223"/>
        <c:scaling>
          <c:orientation val="minMax"/>
        </c:scaling>
        <c:delete val="1"/>
        <c:axPos val="b"/>
        <c:majorGridlines>
          <c:spPr>
            <a:ln w="9525" cap="flat" cmpd="sng" algn="ctr">
              <a:solidFill>
                <a:schemeClr val="accent1">
                  <a:lumMod val="20000"/>
                  <a:lumOff val="80000"/>
                </a:schemeClr>
              </a:solidFill>
              <a:round/>
            </a:ln>
            <a:effectLst/>
          </c:spPr>
        </c:majorGridlines>
        <c:numFmt formatCode="General" sourceLinked="1"/>
        <c:majorTickMark val="none"/>
        <c:minorTickMark val="none"/>
        <c:tickLblPos val="nextTo"/>
        <c:crossAx val="170736497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extLst>
    <c:ext xmlns:c14="http://schemas.microsoft.com/office/drawing/2007/8/2/chart" uri="{781A3756-C4B2-4CAC-9D66-4F8BD8637D16}">
      <c14:pivotOptions>
        <c14:dropZoneFilter val="1"/>
        <c14:dropZoneCategories val="1"/>
        <c14:dropZonesVisible val="1"/>
      </c14:pivotOptions>
    </c:ext>
    <c:ext xmlns:c16="http://schemas.microsoft.com/office/drawing/2014/chart" uri="{E28EC0CA-F0BB-4C9C-879D-F8772B89E7AC}">
      <c16:pivotOptions16>
        <c16:showExpandCollapseFieldButtons val="1"/>
      </c16:pivotOptions16>
    </c:ext>
  </c:extLst>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r>
              <a:rPr lang="es-CO" b="1">
                <a:solidFill>
                  <a:schemeClr val="tx1"/>
                </a:solidFill>
              </a:rPr>
              <a:t>CONSOLIDADO</a:t>
            </a:r>
            <a:r>
              <a:rPr lang="es-CO" b="1" baseline="0">
                <a:solidFill>
                  <a:schemeClr val="tx1"/>
                </a:solidFill>
              </a:rPr>
              <a:t> POR AÑO</a:t>
            </a:r>
            <a:endParaRPr lang="es-CO" b="1">
              <a:solidFill>
                <a:schemeClr val="tx1"/>
              </a:solidFill>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endParaRPr lang="es-CO"/>
        </a:p>
      </c:txPr>
    </c:title>
    <c:autoTitleDeleted val="0"/>
    <c:plotArea>
      <c:layout>
        <c:manualLayout>
          <c:layoutTarget val="inner"/>
          <c:xMode val="edge"/>
          <c:yMode val="edge"/>
          <c:x val="4.4890563763631208E-2"/>
          <c:y val="0.12670082345327482"/>
          <c:w val="0.93780094717206297"/>
          <c:h val="0.71591077202980935"/>
        </c:manualLayout>
      </c:layout>
      <c:barChart>
        <c:barDir val="col"/>
        <c:grouping val="clustered"/>
        <c:varyColors val="0"/>
        <c:ser>
          <c:idx val="0"/>
          <c:order val="0"/>
          <c:tx>
            <c:strRef>
              <c:f>'CONSOLIDADO POR AÑO'!$B$16</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AÑO'!$A$17:$A$24</c:f>
              <c:numCache>
                <c:formatCode>General</c:formatCode>
                <c:ptCount val="8"/>
                <c:pt idx="0">
                  <c:v>2018</c:v>
                </c:pt>
                <c:pt idx="1">
                  <c:v>2019</c:v>
                </c:pt>
                <c:pt idx="2">
                  <c:v>2020</c:v>
                </c:pt>
                <c:pt idx="3">
                  <c:v>2021</c:v>
                </c:pt>
                <c:pt idx="4">
                  <c:v>2022</c:v>
                </c:pt>
                <c:pt idx="5">
                  <c:v>2023</c:v>
                </c:pt>
                <c:pt idx="6">
                  <c:v>2024</c:v>
                </c:pt>
                <c:pt idx="7">
                  <c:v>2025</c:v>
                </c:pt>
              </c:numCache>
            </c:numRef>
          </c:cat>
          <c:val>
            <c:numRef>
              <c:f>'CONSOLIDADO POR AÑO'!$B$17:$B$24</c:f>
              <c:numCache>
                <c:formatCode>General</c:formatCode>
                <c:ptCount val="8"/>
                <c:pt idx="0">
                  <c:v>30</c:v>
                </c:pt>
                <c:pt idx="1">
                  <c:v>47</c:v>
                </c:pt>
                <c:pt idx="2">
                  <c:v>36</c:v>
                </c:pt>
                <c:pt idx="3">
                  <c:v>35</c:v>
                </c:pt>
                <c:pt idx="4">
                  <c:v>52</c:v>
                </c:pt>
                <c:pt idx="5">
                  <c:v>102</c:v>
                </c:pt>
                <c:pt idx="6">
                  <c:v>123</c:v>
                </c:pt>
                <c:pt idx="7">
                  <c:v>49</c:v>
                </c:pt>
              </c:numCache>
            </c:numRef>
          </c:val>
          <c:extLst>
            <c:ext xmlns:c16="http://schemas.microsoft.com/office/drawing/2014/chart" uri="{C3380CC4-5D6E-409C-BE32-E72D297353CC}">
              <c16:uniqueId val="{00000000-D1B4-4500-AD88-1B3403D2D72A}"/>
            </c:ext>
          </c:extLst>
        </c:ser>
        <c:ser>
          <c:idx val="1"/>
          <c:order val="1"/>
          <c:tx>
            <c:strRef>
              <c:f>'CONSOLIDADO POR AÑO'!$C$16</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AÑO'!$A$17:$A$24</c:f>
              <c:numCache>
                <c:formatCode>General</c:formatCode>
                <c:ptCount val="8"/>
                <c:pt idx="0">
                  <c:v>2018</c:v>
                </c:pt>
                <c:pt idx="1">
                  <c:v>2019</c:v>
                </c:pt>
                <c:pt idx="2">
                  <c:v>2020</c:v>
                </c:pt>
                <c:pt idx="3">
                  <c:v>2021</c:v>
                </c:pt>
                <c:pt idx="4">
                  <c:v>2022</c:v>
                </c:pt>
                <c:pt idx="5">
                  <c:v>2023</c:v>
                </c:pt>
                <c:pt idx="6">
                  <c:v>2024</c:v>
                </c:pt>
                <c:pt idx="7">
                  <c:v>2025</c:v>
                </c:pt>
              </c:numCache>
            </c:numRef>
          </c:cat>
          <c:val>
            <c:numRef>
              <c:f>'CONSOLIDADO POR AÑO'!$C$17:$C$24</c:f>
              <c:numCache>
                <c:formatCode>General</c:formatCode>
                <c:ptCount val="8"/>
                <c:pt idx="0">
                  <c:v>24</c:v>
                </c:pt>
                <c:pt idx="1">
                  <c:v>33</c:v>
                </c:pt>
                <c:pt idx="2">
                  <c:v>29</c:v>
                </c:pt>
                <c:pt idx="3">
                  <c:v>24</c:v>
                </c:pt>
                <c:pt idx="4">
                  <c:v>22</c:v>
                </c:pt>
                <c:pt idx="5">
                  <c:v>35</c:v>
                </c:pt>
                <c:pt idx="6">
                  <c:v>69</c:v>
                </c:pt>
                <c:pt idx="7">
                  <c:v>27</c:v>
                </c:pt>
              </c:numCache>
            </c:numRef>
          </c:val>
          <c:extLst>
            <c:ext xmlns:c16="http://schemas.microsoft.com/office/drawing/2014/chart" uri="{C3380CC4-5D6E-409C-BE32-E72D297353CC}">
              <c16:uniqueId val="{00000001-D1B4-4500-AD88-1B3403D2D72A}"/>
            </c:ext>
          </c:extLst>
        </c:ser>
        <c:ser>
          <c:idx val="2"/>
          <c:order val="2"/>
          <c:tx>
            <c:strRef>
              <c:f>'CONSOLIDADO POR AÑO'!$D$16</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AÑO'!$A$17:$A$24</c:f>
              <c:numCache>
                <c:formatCode>General</c:formatCode>
                <c:ptCount val="8"/>
                <c:pt idx="0">
                  <c:v>2018</c:v>
                </c:pt>
                <c:pt idx="1">
                  <c:v>2019</c:v>
                </c:pt>
                <c:pt idx="2">
                  <c:v>2020</c:v>
                </c:pt>
                <c:pt idx="3">
                  <c:v>2021</c:v>
                </c:pt>
                <c:pt idx="4">
                  <c:v>2022</c:v>
                </c:pt>
                <c:pt idx="5">
                  <c:v>2023</c:v>
                </c:pt>
                <c:pt idx="6">
                  <c:v>2024</c:v>
                </c:pt>
                <c:pt idx="7">
                  <c:v>2025</c:v>
                </c:pt>
              </c:numCache>
            </c:numRef>
          </c:cat>
          <c:val>
            <c:numRef>
              <c:f>'CONSOLIDADO POR AÑO'!$D$17:$D$24</c:f>
              <c:numCache>
                <c:formatCode>General</c:formatCode>
                <c:ptCount val="8"/>
                <c:pt idx="0">
                  <c:v>14</c:v>
                </c:pt>
                <c:pt idx="1">
                  <c:v>23</c:v>
                </c:pt>
                <c:pt idx="2">
                  <c:v>22</c:v>
                </c:pt>
                <c:pt idx="3">
                  <c:v>23</c:v>
                </c:pt>
                <c:pt idx="4">
                  <c:v>24</c:v>
                </c:pt>
                <c:pt idx="5">
                  <c:v>34</c:v>
                </c:pt>
                <c:pt idx="6">
                  <c:v>55</c:v>
                </c:pt>
                <c:pt idx="7">
                  <c:v>28</c:v>
                </c:pt>
              </c:numCache>
            </c:numRef>
          </c:val>
          <c:extLst>
            <c:ext xmlns:c16="http://schemas.microsoft.com/office/drawing/2014/chart" uri="{C3380CC4-5D6E-409C-BE32-E72D297353CC}">
              <c16:uniqueId val="{00000002-D1B4-4500-AD88-1B3403D2D72A}"/>
            </c:ext>
          </c:extLst>
        </c:ser>
        <c:ser>
          <c:idx val="3"/>
          <c:order val="3"/>
          <c:tx>
            <c:strRef>
              <c:f>'CONSOLIDADO POR AÑO'!$E$16</c:f>
              <c:strCache>
                <c:ptCount val="1"/>
                <c:pt idx="0">
                  <c:v>BOGOTÁ LIMPIA</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AÑO'!$A$17:$A$24</c:f>
              <c:numCache>
                <c:formatCode>General</c:formatCode>
                <c:ptCount val="8"/>
                <c:pt idx="0">
                  <c:v>2018</c:v>
                </c:pt>
                <c:pt idx="1">
                  <c:v>2019</c:v>
                </c:pt>
                <c:pt idx="2">
                  <c:v>2020</c:v>
                </c:pt>
                <c:pt idx="3">
                  <c:v>2021</c:v>
                </c:pt>
                <c:pt idx="4">
                  <c:v>2022</c:v>
                </c:pt>
                <c:pt idx="5">
                  <c:v>2023</c:v>
                </c:pt>
                <c:pt idx="6">
                  <c:v>2024</c:v>
                </c:pt>
                <c:pt idx="7">
                  <c:v>2025</c:v>
                </c:pt>
              </c:numCache>
            </c:numRef>
          </c:cat>
          <c:val>
            <c:numRef>
              <c:f>'CONSOLIDADO POR AÑO'!$E$17:$E$24</c:f>
              <c:numCache>
                <c:formatCode>General</c:formatCode>
                <c:ptCount val="8"/>
                <c:pt idx="0">
                  <c:v>18</c:v>
                </c:pt>
                <c:pt idx="1">
                  <c:v>35</c:v>
                </c:pt>
                <c:pt idx="2">
                  <c:v>48</c:v>
                </c:pt>
                <c:pt idx="3">
                  <c:v>30</c:v>
                </c:pt>
                <c:pt idx="4">
                  <c:v>16</c:v>
                </c:pt>
                <c:pt idx="5">
                  <c:v>36</c:v>
                </c:pt>
                <c:pt idx="6">
                  <c:v>52</c:v>
                </c:pt>
                <c:pt idx="7">
                  <c:v>32</c:v>
                </c:pt>
              </c:numCache>
            </c:numRef>
          </c:val>
          <c:extLst>
            <c:ext xmlns:c16="http://schemas.microsoft.com/office/drawing/2014/chart" uri="{C3380CC4-5D6E-409C-BE32-E72D297353CC}">
              <c16:uniqueId val="{00000003-D1B4-4500-AD88-1B3403D2D72A}"/>
            </c:ext>
          </c:extLst>
        </c:ser>
        <c:ser>
          <c:idx val="4"/>
          <c:order val="4"/>
          <c:tx>
            <c:strRef>
              <c:f>'CONSOLIDADO POR AÑO'!$F$16</c:f>
              <c:strCache>
                <c:ptCount val="1"/>
                <c:pt idx="0">
                  <c:v>ÁREA LIMPIA</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AÑO'!$A$17:$A$24</c:f>
              <c:numCache>
                <c:formatCode>General</c:formatCode>
                <c:ptCount val="8"/>
                <c:pt idx="0">
                  <c:v>2018</c:v>
                </c:pt>
                <c:pt idx="1">
                  <c:v>2019</c:v>
                </c:pt>
                <c:pt idx="2">
                  <c:v>2020</c:v>
                </c:pt>
                <c:pt idx="3">
                  <c:v>2021</c:v>
                </c:pt>
                <c:pt idx="4">
                  <c:v>2022</c:v>
                </c:pt>
                <c:pt idx="5">
                  <c:v>2023</c:v>
                </c:pt>
                <c:pt idx="6">
                  <c:v>2024</c:v>
                </c:pt>
                <c:pt idx="7">
                  <c:v>2025</c:v>
                </c:pt>
              </c:numCache>
            </c:numRef>
          </c:cat>
          <c:val>
            <c:numRef>
              <c:f>'CONSOLIDADO POR AÑO'!$F$17:$F$24</c:f>
              <c:numCache>
                <c:formatCode>General</c:formatCode>
                <c:ptCount val="8"/>
                <c:pt idx="0">
                  <c:v>29</c:v>
                </c:pt>
                <c:pt idx="1">
                  <c:v>26</c:v>
                </c:pt>
                <c:pt idx="2">
                  <c:v>24</c:v>
                </c:pt>
                <c:pt idx="3">
                  <c:v>15</c:v>
                </c:pt>
                <c:pt idx="4">
                  <c:v>24</c:v>
                </c:pt>
                <c:pt idx="5">
                  <c:v>32</c:v>
                </c:pt>
                <c:pt idx="6">
                  <c:v>46</c:v>
                </c:pt>
                <c:pt idx="7">
                  <c:v>33</c:v>
                </c:pt>
              </c:numCache>
            </c:numRef>
          </c:val>
          <c:extLst>
            <c:ext xmlns:c16="http://schemas.microsoft.com/office/drawing/2014/chart" uri="{C3380CC4-5D6E-409C-BE32-E72D297353CC}">
              <c16:uniqueId val="{00000004-D1B4-4500-AD88-1B3403D2D72A}"/>
            </c:ext>
          </c:extLst>
        </c:ser>
        <c:dLbls>
          <c:showLegendKey val="0"/>
          <c:showVal val="0"/>
          <c:showCatName val="0"/>
          <c:showSerName val="0"/>
          <c:showPercent val="0"/>
          <c:showBubbleSize val="0"/>
        </c:dLbls>
        <c:gapWidth val="219"/>
        <c:overlap val="-27"/>
        <c:axId val="2004897743"/>
        <c:axId val="2004885263"/>
      </c:barChart>
      <c:catAx>
        <c:axId val="200489774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1" i="0" u="none" strike="noStrike" kern="1200" baseline="0">
                <a:solidFill>
                  <a:schemeClr val="tx1"/>
                </a:solidFill>
                <a:latin typeface="+mn-lt"/>
                <a:ea typeface="+mn-ea"/>
                <a:cs typeface="+mn-cs"/>
              </a:defRPr>
            </a:pPr>
            <a:endParaRPr lang="es-CO"/>
          </a:p>
        </c:txPr>
        <c:crossAx val="2004885263"/>
        <c:crosses val="autoZero"/>
        <c:auto val="1"/>
        <c:lblAlgn val="ctr"/>
        <c:lblOffset val="100"/>
        <c:noMultiLvlLbl val="0"/>
      </c:catAx>
      <c:valAx>
        <c:axId val="2004885263"/>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2004897743"/>
        <c:crosses val="autoZero"/>
        <c:crossBetween val="between"/>
      </c:valAx>
      <c:spPr>
        <a:noFill/>
        <a:ln>
          <a:noFill/>
        </a:ln>
        <a:effectLst/>
      </c:spPr>
    </c:plotArea>
    <c:legend>
      <c:legendPos val="b"/>
      <c:layout>
        <c:manualLayout>
          <c:xMode val="edge"/>
          <c:yMode val="edge"/>
          <c:x val="0.17644386174056489"/>
          <c:y val="0.92967538706326702"/>
          <c:w val="0.61928138336238503"/>
          <c:h val="5.1878908062685379E-2"/>
        </c:manualLayout>
      </c:layout>
      <c:overlay val="0"/>
      <c:spPr>
        <a:noFill/>
        <a:ln>
          <a:noFill/>
        </a:ln>
        <a:effectLst/>
      </c:spPr>
      <c:txPr>
        <a:bodyPr rot="0" spcFirstLastPara="1" vertOverflow="ellipsis" vert="horz" wrap="square" anchor="ctr" anchorCtr="1"/>
        <a:lstStyle/>
        <a:p>
          <a:pPr>
            <a:defRPr sz="900" b="1" i="0" u="none" strike="noStrike" kern="1200" baseline="0">
              <a:solidFill>
                <a:schemeClr val="tx1"/>
              </a:solidFill>
              <a:latin typeface="+mn-lt"/>
              <a:ea typeface="+mn-ea"/>
              <a:cs typeface="+mn-cs"/>
            </a:defRPr>
          </a:pPr>
          <a:endParaRPr lang="es-CO"/>
        </a:p>
      </c:txPr>
    </c:legend>
    <c:plotVisOnly val="1"/>
    <c:dispBlanksAs val="gap"/>
    <c:showDLblsOverMax val="0"/>
  </c:chart>
  <c:spPr>
    <a:noFill/>
    <a:ln>
      <a:noFill/>
    </a:ln>
    <a:effectLst/>
  </c:spPr>
  <c:txPr>
    <a:bodyPr/>
    <a:lstStyle/>
    <a:p>
      <a:pPr>
        <a:defRPr/>
      </a:pPr>
      <a:endParaRPr lang="es-CO"/>
    </a:p>
  </c:txPr>
  <c:externalData r:id="rId3">
    <c:autoUpdate val="0"/>
  </c:externalData>
  <c:userShapes r:id="rId4"/>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r>
              <a:rPr lang="es-CO" b="1" dirty="0">
                <a:solidFill>
                  <a:sysClr val="windowText" lastClr="000000"/>
                </a:solidFill>
              </a:rPr>
              <a:t>ESTADO</a:t>
            </a:r>
            <a:r>
              <a:rPr lang="es-CO" b="1" baseline="0" dirty="0">
                <a:solidFill>
                  <a:sysClr val="windowText" lastClr="000000"/>
                </a:solidFill>
              </a:rPr>
              <a:t> DE INFORMES DE INCUMPLIMIENTO POR CONCEPTO DE MULTAS - ABRIL</a:t>
            </a:r>
            <a:endParaRPr lang="es-CO" b="1" dirty="0">
              <a:solidFill>
                <a:sysClr val="windowText" lastClr="000000"/>
              </a:solidFill>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endParaRPr lang="es-CO"/>
        </a:p>
      </c:txPr>
    </c:title>
    <c:autoTitleDeleted val="0"/>
    <c:plotArea>
      <c:layout/>
      <c:barChart>
        <c:barDir val="col"/>
        <c:grouping val="clustered"/>
        <c:varyColors val="0"/>
        <c:ser>
          <c:idx val="0"/>
          <c:order val="0"/>
          <c:tx>
            <c:strRef>
              <c:f>'Graf Mult'!$C$75</c:f>
              <c:strCache>
                <c:ptCount val="1"/>
                <c:pt idx="0">
                  <c:v>En Trámite UAESP</c:v>
                </c:pt>
              </c:strCache>
            </c:strRef>
          </c:tx>
          <c:spPr>
            <a:solidFill>
              <a:schemeClr val="accent1"/>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ysClr val="windowText" lastClr="000000"/>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Mult'!$C$76:$C$80</c:f>
              <c:numCache>
                <c:formatCode>General</c:formatCode>
                <c:ptCount val="5"/>
                <c:pt idx="0">
                  <c:v>17</c:v>
                </c:pt>
                <c:pt idx="1">
                  <c:v>1</c:v>
                </c:pt>
                <c:pt idx="2">
                  <c:v>5</c:v>
                </c:pt>
                <c:pt idx="3">
                  <c:v>2</c:v>
                </c:pt>
                <c:pt idx="4">
                  <c:v>24</c:v>
                </c:pt>
              </c:numCache>
            </c:numRef>
          </c:val>
          <c:extLst>
            <c:ext xmlns:c16="http://schemas.microsoft.com/office/drawing/2014/chart" uri="{C3380CC4-5D6E-409C-BE32-E72D297353CC}">
              <c16:uniqueId val="{00000000-5ACD-4ADA-A390-282E9833C478}"/>
            </c:ext>
          </c:extLst>
        </c:ser>
        <c:ser>
          <c:idx val="1"/>
          <c:order val="1"/>
          <c:tx>
            <c:strRef>
              <c:f>'Graf Mult'!$D$75</c:f>
              <c:strCache>
                <c:ptCount val="1"/>
                <c:pt idx="0">
                  <c:v>Cerrado por Acto Administrativo</c:v>
                </c:pt>
              </c:strCache>
            </c:strRef>
          </c:tx>
          <c:spPr>
            <a:solidFill>
              <a:schemeClr val="accent2"/>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ysClr val="windowText" lastClr="000000"/>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Mult'!$D$76:$D$80</c:f>
              <c:numCache>
                <c:formatCode>General</c:formatCode>
                <c:ptCount val="5"/>
                <c:pt idx="0">
                  <c:v>9</c:v>
                </c:pt>
                <c:pt idx="1">
                  <c:v>1</c:v>
                </c:pt>
                <c:pt idx="4">
                  <c:v>1</c:v>
                </c:pt>
              </c:numCache>
            </c:numRef>
          </c:val>
          <c:extLst>
            <c:ext xmlns:c16="http://schemas.microsoft.com/office/drawing/2014/chart" uri="{C3380CC4-5D6E-409C-BE32-E72D297353CC}">
              <c16:uniqueId val="{00000001-5ACD-4ADA-A390-282E9833C478}"/>
            </c:ext>
          </c:extLst>
        </c:ser>
        <c:ser>
          <c:idx val="2"/>
          <c:order val="2"/>
          <c:tx>
            <c:strRef>
              <c:f>'Graf Mult'!$E$75</c:f>
              <c:strCache>
                <c:ptCount val="1"/>
                <c:pt idx="0">
                  <c:v>Recomendación Cese de Incumplimiento por la Inter</c:v>
                </c:pt>
              </c:strCache>
            </c:strRef>
          </c:tx>
          <c:spPr>
            <a:solidFill>
              <a:schemeClr val="accent3"/>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ysClr val="windowText" lastClr="000000"/>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Mult'!$E$76:$E$80</c:f>
              <c:numCache>
                <c:formatCode>General</c:formatCode>
                <c:ptCount val="5"/>
                <c:pt idx="0">
                  <c:v>16</c:v>
                </c:pt>
                <c:pt idx="3">
                  <c:v>6</c:v>
                </c:pt>
              </c:numCache>
            </c:numRef>
          </c:val>
          <c:extLst>
            <c:ext xmlns:c16="http://schemas.microsoft.com/office/drawing/2014/chart" uri="{C3380CC4-5D6E-409C-BE32-E72D297353CC}">
              <c16:uniqueId val="{00000002-5ACD-4ADA-A390-282E9833C478}"/>
            </c:ext>
          </c:extLst>
        </c:ser>
        <c:ser>
          <c:idx val="3"/>
          <c:order val="3"/>
          <c:tx>
            <c:strRef>
              <c:f>'Graf Mult'!$F$75</c:f>
              <c:strCache>
                <c:ptCount val="1"/>
                <c:pt idx="0">
                  <c:v>Desestimado por la Unidad</c:v>
                </c:pt>
              </c:strCache>
            </c:strRef>
          </c:tx>
          <c:spPr>
            <a:solidFill>
              <a:schemeClr val="accent4"/>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ysClr val="windowText" lastClr="000000"/>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Mult'!$F$76:$F$80</c:f>
              <c:numCache>
                <c:formatCode>General</c:formatCode>
                <c:ptCount val="5"/>
                <c:pt idx="0">
                  <c:v>7</c:v>
                </c:pt>
                <c:pt idx="3">
                  <c:v>1</c:v>
                </c:pt>
                <c:pt idx="4">
                  <c:v>3</c:v>
                </c:pt>
              </c:numCache>
            </c:numRef>
          </c:val>
          <c:extLst>
            <c:ext xmlns:c16="http://schemas.microsoft.com/office/drawing/2014/chart" uri="{C3380CC4-5D6E-409C-BE32-E72D297353CC}">
              <c16:uniqueId val="{00000003-5ACD-4ADA-A390-282E9833C478}"/>
            </c:ext>
          </c:extLst>
        </c:ser>
        <c:dLbls>
          <c:showLegendKey val="0"/>
          <c:showVal val="0"/>
          <c:showCatName val="0"/>
          <c:showSerName val="0"/>
          <c:showPercent val="0"/>
          <c:showBubbleSize val="0"/>
        </c:dLbls>
        <c:gapWidth val="219"/>
        <c:overlap val="-27"/>
        <c:axId val="362570223"/>
        <c:axId val="365765087"/>
      </c:barChart>
      <c:catAx>
        <c:axId val="36257022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1" i="0" u="none" strike="noStrike" kern="1200" baseline="0">
                <a:solidFill>
                  <a:sysClr val="windowText" lastClr="000000"/>
                </a:solidFill>
                <a:latin typeface="+mn-lt"/>
                <a:ea typeface="+mn-ea"/>
                <a:cs typeface="+mn-cs"/>
              </a:defRPr>
            </a:pPr>
            <a:endParaRPr lang="es-CO"/>
          </a:p>
        </c:txPr>
        <c:crossAx val="365765087"/>
        <c:crosses val="autoZero"/>
        <c:auto val="1"/>
        <c:lblAlgn val="ctr"/>
        <c:lblOffset val="100"/>
        <c:noMultiLvlLbl val="0"/>
      </c:catAx>
      <c:valAx>
        <c:axId val="365765087"/>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36257022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1" i="0" u="none" strike="noStrike" kern="1200" baseline="0">
              <a:solidFill>
                <a:sysClr val="windowText" lastClr="000000"/>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userShapes r:id="rId4"/>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4794267221451687E-2"/>
          <c:y val="0.11746637925359052"/>
          <c:w val="0.95931576514100791"/>
          <c:h val="0.73661628957831671"/>
        </c:manualLayout>
      </c:layout>
      <c:barChart>
        <c:barDir val="col"/>
        <c:grouping val="clustered"/>
        <c:varyColors val="0"/>
        <c:ser>
          <c:idx val="0"/>
          <c:order val="0"/>
          <c:tx>
            <c:strRef>
              <c:f>Hoja5!$O$4</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Hoja5!$N$5:$N$12</c:f>
              <c:numCache>
                <c:formatCode>General</c:formatCode>
                <c:ptCount val="8"/>
                <c:pt idx="0">
                  <c:v>2018</c:v>
                </c:pt>
                <c:pt idx="1">
                  <c:v>2019</c:v>
                </c:pt>
                <c:pt idx="2">
                  <c:v>2020</c:v>
                </c:pt>
                <c:pt idx="3">
                  <c:v>2021</c:v>
                </c:pt>
                <c:pt idx="4">
                  <c:v>2022</c:v>
                </c:pt>
                <c:pt idx="5">
                  <c:v>2023</c:v>
                </c:pt>
                <c:pt idx="6">
                  <c:v>2024</c:v>
                </c:pt>
                <c:pt idx="7">
                  <c:v>2025</c:v>
                </c:pt>
              </c:numCache>
            </c:numRef>
          </c:cat>
          <c:val>
            <c:numRef>
              <c:f>Hoja5!$O$5:$O$12</c:f>
              <c:numCache>
                <c:formatCode>General</c:formatCode>
                <c:ptCount val="8"/>
                <c:pt idx="0">
                  <c:v>1</c:v>
                </c:pt>
                <c:pt idx="1">
                  <c:v>9</c:v>
                </c:pt>
                <c:pt idx="2">
                  <c:v>3</c:v>
                </c:pt>
                <c:pt idx="3">
                  <c:v>4</c:v>
                </c:pt>
                <c:pt idx="4">
                  <c:v>11</c:v>
                </c:pt>
                <c:pt idx="5">
                  <c:v>13</c:v>
                </c:pt>
                <c:pt idx="6">
                  <c:v>7</c:v>
                </c:pt>
                <c:pt idx="7">
                  <c:v>1</c:v>
                </c:pt>
              </c:numCache>
            </c:numRef>
          </c:val>
          <c:extLst>
            <c:ext xmlns:c16="http://schemas.microsoft.com/office/drawing/2014/chart" uri="{C3380CC4-5D6E-409C-BE32-E72D297353CC}">
              <c16:uniqueId val="{00000000-DA2F-4824-B158-5624E32C8F2A}"/>
            </c:ext>
          </c:extLst>
        </c:ser>
        <c:ser>
          <c:idx val="1"/>
          <c:order val="1"/>
          <c:tx>
            <c:strRef>
              <c:f>Hoja5!$P$4</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Hoja5!$N$5:$N$12</c:f>
              <c:numCache>
                <c:formatCode>General</c:formatCode>
                <c:ptCount val="8"/>
                <c:pt idx="0">
                  <c:v>2018</c:v>
                </c:pt>
                <c:pt idx="1">
                  <c:v>2019</c:v>
                </c:pt>
                <c:pt idx="2">
                  <c:v>2020</c:v>
                </c:pt>
                <c:pt idx="3">
                  <c:v>2021</c:v>
                </c:pt>
                <c:pt idx="4">
                  <c:v>2022</c:v>
                </c:pt>
                <c:pt idx="5">
                  <c:v>2023</c:v>
                </c:pt>
                <c:pt idx="6">
                  <c:v>2024</c:v>
                </c:pt>
                <c:pt idx="7">
                  <c:v>2025</c:v>
                </c:pt>
              </c:numCache>
            </c:numRef>
          </c:cat>
          <c:val>
            <c:numRef>
              <c:f>Hoja5!$P$5:$P$12</c:f>
              <c:numCache>
                <c:formatCode>General</c:formatCode>
                <c:ptCount val="8"/>
                <c:pt idx="4">
                  <c:v>1</c:v>
                </c:pt>
                <c:pt idx="7">
                  <c:v>1</c:v>
                </c:pt>
              </c:numCache>
            </c:numRef>
          </c:val>
          <c:extLst>
            <c:ext xmlns:c16="http://schemas.microsoft.com/office/drawing/2014/chart" uri="{C3380CC4-5D6E-409C-BE32-E72D297353CC}">
              <c16:uniqueId val="{00000001-DA2F-4824-B158-5624E32C8F2A}"/>
            </c:ext>
          </c:extLst>
        </c:ser>
        <c:ser>
          <c:idx val="2"/>
          <c:order val="2"/>
          <c:tx>
            <c:strRef>
              <c:f>Hoja5!$Q$4</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Hoja5!$N$5:$N$12</c:f>
              <c:numCache>
                <c:formatCode>General</c:formatCode>
                <c:ptCount val="8"/>
                <c:pt idx="0">
                  <c:v>2018</c:v>
                </c:pt>
                <c:pt idx="1">
                  <c:v>2019</c:v>
                </c:pt>
                <c:pt idx="2">
                  <c:v>2020</c:v>
                </c:pt>
                <c:pt idx="3">
                  <c:v>2021</c:v>
                </c:pt>
                <c:pt idx="4">
                  <c:v>2022</c:v>
                </c:pt>
                <c:pt idx="5">
                  <c:v>2023</c:v>
                </c:pt>
                <c:pt idx="6">
                  <c:v>2024</c:v>
                </c:pt>
                <c:pt idx="7">
                  <c:v>2025</c:v>
                </c:pt>
              </c:numCache>
            </c:numRef>
          </c:cat>
          <c:val>
            <c:numRef>
              <c:f>Hoja5!$Q$5:$Q$12</c:f>
              <c:numCache>
                <c:formatCode>General</c:formatCode>
                <c:ptCount val="8"/>
                <c:pt idx="4">
                  <c:v>2</c:v>
                </c:pt>
                <c:pt idx="6">
                  <c:v>2</c:v>
                </c:pt>
                <c:pt idx="7">
                  <c:v>1</c:v>
                </c:pt>
              </c:numCache>
            </c:numRef>
          </c:val>
          <c:extLst>
            <c:ext xmlns:c16="http://schemas.microsoft.com/office/drawing/2014/chart" uri="{C3380CC4-5D6E-409C-BE32-E72D297353CC}">
              <c16:uniqueId val="{00000002-DA2F-4824-B158-5624E32C8F2A}"/>
            </c:ext>
          </c:extLst>
        </c:ser>
        <c:ser>
          <c:idx val="3"/>
          <c:order val="3"/>
          <c:tx>
            <c:strRef>
              <c:f>Hoja5!$R$4</c:f>
              <c:strCache>
                <c:ptCount val="1"/>
                <c:pt idx="0">
                  <c:v>Bogotá Limpia </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Hoja5!$N$5:$N$12</c:f>
              <c:numCache>
                <c:formatCode>General</c:formatCode>
                <c:ptCount val="8"/>
                <c:pt idx="0">
                  <c:v>2018</c:v>
                </c:pt>
                <c:pt idx="1">
                  <c:v>2019</c:v>
                </c:pt>
                <c:pt idx="2">
                  <c:v>2020</c:v>
                </c:pt>
                <c:pt idx="3">
                  <c:v>2021</c:v>
                </c:pt>
                <c:pt idx="4">
                  <c:v>2022</c:v>
                </c:pt>
                <c:pt idx="5">
                  <c:v>2023</c:v>
                </c:pt>
                <c:pt idx="6">
                  <c:v>2024</c:v>
                </c:pt>
                <c:pt idx="7">
                  <c:v>2025</c:v>
                </c:pt>
              </c:numCache>
            </c:numRef>
          </c:cat>
          <c:val>
            <c:numRef>
              <c:f>Hoja5!$R$5:$R$12</c:f>
              <c:numCache>
                <c:formatCode>General</c:formatCode>
                <c:ptCount val="8"/>
                <c:pt idx="1">
                  <c:v>2</c:v>
                </c:pt>
                <c:pt idx="2">
                  <c:v>2</c:v>
                </c:pt>
                <c:pt idx="3">
                  <c:v>2</c:v>
                </c:pt>
                <c:pt idx="4">
                  <c:v>1</c:v>
                </c:pt>
                <c:pt idx="5">
                  <c:v>1</c:v>
                </c:pt>
                <c:pt idx="6">
                  <c:v>1</c:v>
                </c:pt>
              </c:numCache>
            </c:numRef>
          </c:val>
          <c:extLst>
            <c:ext xmlns:c16="http://schemas.microsoft.com/office/drawing/2014/chart" uri="{C3380CC4-5D6E-409C-BE32-E72D297353CC}">
              <c16:uniqueId val="{00000003-DA2F-4824-B158-5624E32C8F2A}"/>
            </c:ext>
          </c:extLst>
        </c:ser>
        <c:ser>
          <c:idx val="4"/>
          <c:order val="4"/>
          <c:tx>
            <c:strRef>
              <c:f>Hoja5!$S$4</c:f>
              <c:strCache>
                <c:ptCount val="1"/>
                <c:pt idx="0">
                  <c:v>Área Limpia </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Hoja5!$N$5:$N$12</c:f>
              <c:numCache>
                <c:formatCode>General</c:formatCode>
                <c:ptCount val="8"/>
                <c:pt idx="0">
                  <c:v>2018</c:v>
                </c:pt>
                <c:pt idx="1">
                  <c:v>2019</c:v>
                </c:pt>
                <c:pt idx="2">
                  <c:v>2020</c:v>
                </c:pt>
                <c:pt idx="3">
                  <c:v>2021</c:v>
                </c:pt>
                <c:pt idx="4">
                  <c:v>2022</c:v>
                </c:pt>
                <c:pt idx="5">
                  <c:v>2023</c:v>
                </c:pt>
                <c:pt idx="6">
                  <c:v>2024</c:v>
                </c:pt>
                <c:pt idx="7">
                  <c:v>2025</c:v>
                </c:pt>
              </c:numCache>
            </c:numRef>
          </c:cat>
          <c:val>
            <c:numRef>
              <c:f>Hoja5!$S$5:$S$12</c:f>
              <c:numCache>
                <c:formatCode>General</c:formatCode>
                <c:ptCount val="8"/>
                <c:pt idx="1">
                  <c:v>1</c:v>
                </c:pt>
                <c:pt idx="3">
                  <c:v>4</c:v>
                </c:pt>
                <c:pt idx="4">
                  <c:v>3</c:v>
                </c:pt>
                <c:pt idx="5">
                  <c:v>6</c:v>
                </c:pt>
                <c:pt idx="6">
                  <c:v>10</c:v>
                </c:pt>
                <c:pt idx="7">
                  <c:v>4</c:v>
                </c:pt>
              </c:numCache>
            </c:numRef>
          </c:val>
          <c:extLst>
            <c:ext xmlns:c16="http://schemas.microsoft.com/office/drawing/2014/chart" uri="{C3380CC4-5D6E-409C-BE32-E72D297353CC}">
              <c16:uniqueId val="{00000004-DA2F-4824-B158-5624E32C8F2A}"/>
            </c:ext>
          </c:extLst>
        </c:ser>
        <c:dLbls>
          <c:showLegendKey val="0"/>
          <c:showVal val="0"/>
          <c:showCatName val="0"/>
          <c:showSerName val="0"/>
          <c:showPercent val="0"/>
          <c:showBubbleSize val="0"/>
        </c:dLbls>
        <c:gapWidth val="219"/>
        <c:overlap val="-27"/>
        <c:axId val="1082196735"/>
        <c:axId val="1082182815"/>
      </c:barChart>
      <c:lineChart>
        <c:grouping val="standard"/>
        <c:varyColors val="0"/>
        <c:ser>
          <c:idx val="5"/>
          <c:order val="5"/>
          <c:tx>
            <c:strRef>
              <c:f>Hoja5!$T$4</c:f>
              <c:strCache>
                <c:ptCount val="1"/>
                <c:pt idx="0">
                  <c:v>Total general</c:v>
                </c:pt>
              </c:strCache>
            </c:strRef>
          </c:tx>
          <c:spPr>
            <a:ln w="0" cap="rnd">
              <a:solidFill>
                <a:sysClr val="windowText" lastClr="000000">
                  <a:lumMod val="25000"/>
                  <a:lumOff val="75000"/>
                  <a:alpha val="0"/>
                </a:sysClr>
              </a:solidFill>
              <a:round/>
            </a:ln>
            <a:effectLst/>
          </c:spPr>
          <c:marker>
            <c:symbol val="none"/>
          </c:marker>
          <c:dLbls>
            <c:dLbl>
              <c:idx val="0"/>
              <c:layout>
                <c:manualLayout>
                  <c:x val="-1.8492834026814616E-2"/>
                  <c:y val="-0.2818686371951889"/>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DA2F-4824-B158-5624E32C8F2A}"/>
                </c:ext>
              </c:extLst>
            </c:dLbl>
            <c:dLbl>
              <c:idx val="7"/>
              <c:layout>
                <c:manualLayout>
                  <c:x val="-1.6643550624133148E-2"/>
                  <c:y val="-0.19952499037412244"/>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DA2F-4824-B158-5624E32C8F2A}"/>
                </c:ext>
              </c:extLst>
            </c:dLbl>
            <c:spPr>
              <a:solidFill>
                <a:schemeClr val="accent1">
                  <a:lumMod val="40000"/>
                  <a:lumOff val="60000"/>
                </a:schemeClr>
              </a:solidFill>
              <a:ln>
                <a:solidFill>
                  <a:schemeClr val="tx2">
                    <a:lumMod val="60000"/>
                    <a:lumOff val="40000"/>
                  </a:schemeClr>
                </a:solid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Hoja5!$N$5:$N$12</c:f>
              <c:numCache>
                <c:formatCode>General</c:formatCode>
                <c:ptCount val="8"/>
                <c:pt idx="0">
                  <c:v>2018</c:v>
                </c:pt>
                <c:pt idx="1">
                  <c:v>2019</c:v>
                </c:pt>
                <c:pt idx="2">
                  <c:v>2020</c:v>
                </c:pt>
                <c:pt idx="3">
                  <c:v>2021</c:v>
                </c:pt>
                <c:pt idx="4">
                  <c:v>2022</c:v>
                </c:pt>
                <c:pt idx="5">
                  <c:v>2023</c:v>
                </c:pt>
                <c:pt idx="6">
                  <c:v>2024</c:v>
                </c:pt>
                <c:pt idx="7">
                  <c:v>2025</c:v>
                </c:pt>
              </c:numCache>
            </c:numRef>
          </c:cat>
          <c:val>
            <c:numRef>
              <c:f>Hoja5!$T$5:$T$12</c:f>
              <c:numCache>
                <c:formatCode>General</c:formatCode>
                <c:ptCount val="8"/>
                <c:pt idx="0">
                  <c:v>1</c:v>
                </c:pt>
                <c:pt idx="1">
                  <c:v>12</c:v>
                </c:pt>
                <c:pt idx="2">
                  <c:v>5</c:v>
                </c:pt>
                <c:pt idx="3">
                  <c:v>10</c:v>
                </c:pt>
                <c:pt idx="4">
                  <c:v>18</c:v>
                </c:pt>
                <c:pt idx="5">
                  <c:v>20</c:v>
                </c:pt>
                <c:pt idx="6">
                  <c:v>20</c:v>
                </c:pt>
                <c:pt idx="7">
                  <c:v>7</c:v>
                </c:pt>
              </c:numCache>
            </c:numRef>
          </c:val>
          <c:smooth val="0"/>
          <c:extLst>
            <c:ext xmlns:c16="http://schemas.microsoft.com/office/drawing/2014/chart" uri="{C3380CC4-5D6E-409C-BE32-E72D297353CC}">
              <c16:uniqueId val="{00000007-DA2F-4824-B158-5624E32C8F2A}"/>
            </c:ext>
          </c:extLst>
        </c:ser>
        <c:dLbls>
          <c:showLegendKey val="0"/>
          <c:showVal val="0"/>
          <c:showCatName val="0"/>
          <c:showSerName val="0"/>
          <c:showPercent val="0"/>
          <c:showBubbleSize val="0"/>
        </c:dLbls>
        <c:marker val="1"/>
        <c:smooth val="0"/>
        <c:axId val="1082196735"/>
        <c:axId val="1082182815"/>
      </c:lineChart>
      <c:catAx>
        <c:axId val="10821967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es-CO"/>
          </a:p>
        </c:txPr>
        <c:crossAx val="1082182815"/>
        <c:crosses val="autoZero"/>
        <c:auto val="1"/>
        <c:lblAlgn val="ctr"/>
        <c:lblOffset val="100"/>
        <c:noMultiLvlLbl val="0"/>
      </c:catAx>
      <c:valAx>
        <c:axId val="1082182815"/>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082196735"/>
        <c:crosses val="autoZero"/>
        <c:crossBetween val="between"/>
      </c:valAx>
      <c:spPr>
        <a:noFill/>
        <a:ln>
          <a:noFill/>
        </a:ln>
        <a:effectLst/>
      </c:spPr>
    </c:plotArea>
    <c:legend>
      <c:legendPos val="b"/>
      <c:layout>
        <c:manualLayout>
          <c:xMode val="edge"/>
          <c:yMode val="edge"/>
          <c:x val="0.10992162285376711"/>
          <c:y val="0.92010267485863684"/>
          <c:w val="0.83046153544362322"/>
          <c:h val="6.0946098932364516E-2"/>
        </c:manualLayout>
      </c:layout>
      <c:overlay val="0"/>
      <c:spPr>
        <a:noFill/>
        <a:ln>
          <a:noFill/>
        </a:ln>
        <a:effectLst/>
      </c:spPr>
      <c:txPr>
        <a:bodyPr rot="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r>
              <a:rPr lang="es-CO" b="1" dirty="0">
                <a:solidFill>
                  <a:sysClr val="windowText" lastClr="000000"/>
                </a:solidFill>
              </a:rPr>
              <a:t>PENAL</a:t>
            </a:r>
            <a:r>
              <a:rPr lang="es-CO" b="1" baseline="0" dirty="0">
                <a:solidFill>
                  <a:sysClr val="windowText" lastClr="000000"/>
                </a:solidFill>
              </a:rPr>
              <a:t> PECUNIARIA ABRIL 2025</a:t>
            </a:r>
            <a:endParaRPr lang="es-CO" b="1" dirty="0">
              <a:solidFill>
                <a:sysClr val="windowText" lastClr="000000"/>
              </a:solidFill>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endParaRPr lang="es-CO"/>
        </a:p>
      </c:txPr>
    </c:title>
    <c:autoTitleDeleted val="0"/>
    <c:plotArea>
      <c:layout>
        <c:manualLayout>
          <c:layoutTarget val="inner"/>
          <c:xMode val="edge"/>
          <c:yMode val="edge"/>
          <c:x val="8.7604041871145073E-3"/>
          <c:y val="0.13031179576500429"/>
          <c:w val="0.96145422157669613"/>
          <c:h val="0.7078142316261925"/>
        </c:manualLayout>
      </c:layout>
      <c:barChart>
        <c:barDir val="col"/>
        <c:grouping val="clustered"/>
        <c:varyColors val="0"/>
        <c:ser>
          <c:idx val="0"/>
          <c:order val="0"/>
          <c:tx>
            <c:strRef>
              <c:f>'Graf PP'!$B$13</c:f>
              <c:strCache>
                <c:ptCount val="1"/>
                <c:pt idx="0">
                  <c:v>En Trámite UAESP</c:v>
                </c:pt>
              </c:strCache>
            </c:strRef>
          </c:tx>
          <c:spPr>
            <a:solidFill>
              <a:schemeClr val="accent1"/>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PP'!$A$14:$A$18</c:f>
              <c:strCache>
                <c:ptCount val="5"/>
                <c:pt idx="0">
                  <c:v>Promoambiental</c:v>
                </c:pt>
                <c:pt idx="1">
                  <c:v>LIME</c:v>
                </c:pt>
                <c:pt idx="2">
                  <c:v>Ciudad Limpia</c:v>
                </c:pt>
                <c:pt idx="3">
                  <c:v>Bogotá Limpia</c:v>
                </c:pt>
                <c:pt idx="4">
                  <c:v>Área Limpia</c:v>
                </c:pt>
              </c:strCache>
            </c:strRef>
          </c:cat>
          <c:val>
            <c:numRef>
              <c:f>'Graf PP'!$B$14:$B$18</c:f>
              <c:numCache>
                <c:formatCode>General</c:formatCode>
                <c:ptCount val="5"/>
                <c:pt idx="0">
                  <c:v>37</c:v>
                </c:pt>
                <c:pt idx="1">
                  <c:v>15</c:v>
                </c:pt>
                <c:pt idx="2">
                  <c:v>16</c:v>
                </c:pt>
                <c:pt idx="3">
                  <c:v>26</c:v>
                </c:pt>
                <c:pt idx="4">
                  <c:v>23</c:v>
                </c:pt>
              </c:numCache>
            </c:numRef>
          </c:val>
          <c:extLst>
            <c:ext xmlns:c16="http://schemas.microsoft.com/office/drawing/2014/chart" uri="{C3380CC4-5D6E-409C-BE32-E72D297353CC}">
              <c16:uniqueId val="{00000000-7BA3-455F-A8E4-1351617B45B3}"/>
            </c:ext>
          </c:extLst>
        </c:ser>
        <c:ser>
          <c:idx val="1"/>
          <c:order val="1"/>
          <c:tx>
            <c:strRef>
              <c:f>'Graf PP'!$C$13</c:f>
              <c:strCache>
                <c:ptCount val="1"/>
                <c:pt idx="0">
                  <c:v>Cerrado por Acto Administrativo</c:v>
                </c:pt>
              </c:strCache>
            </c:strRef>
          </c:tx>
          <c:spPr>
            <a:solidFill>
              <a:schemeClr val="accent2"/>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PP'!$A$14:$A$18</c:f>
              <c:strCache>
                <c:ptCount val="5"/>
                <c:pt idx="0">
                  <c:v>Promoambiental</c:v>
                </c:pt>
                <c:pt idx="1">
                  <c:v>LIME</c:v>
                </c:pt>
                <c:pt idx="2">
                  <c:v>Ciudad Limpia</c:v>
                </c:pt>
                <c:pt idx="3">
                  <c:v>Bogotá Limpia</c:v>
                </c:pt>
                <c:pt idx="4">
                  <c:v>Área Limpia</c:v>
                </c:pt>
              </c:strCache>
            </c:strRef>
          </c:cat>
          <c:val>
            <c:numRef>
              <c:f>'Graf PP'!$C$14:$C$18</c:f>
              <c:numCache>
                <c:formatCode>General</c:formatCode>
                <c:ptCount val="5"/>
                <c:pt idx="0">
                  <c:v>4</c:v>
                </c:pt>
                <c:pt idx="2">
                  <c:v>14</c:v>
                </c:pt>
              </c:numCache>
            </c:numRef>
          </c:val>
          <c:extLst>
            <c:ext xmlns:c16="http://schemas.microsoft.com/office/drawing/2014/chart" uri="{C3380CC4-5D6E-409C-BE32-E72D297353CC}">
              <c16:uniqueId val="{00000001-7BA3-455F-A8E4-1351617B45B3}"/>
            </c:ext>
          </c:extLst>
        </c:ser>
        <c:ser>
          <c:idx val="2"/>
          <c:order val="2"/>
          <c:tx>
            <c:strRef>
              <c:f>'Graf PP'!$D$13</c:f>
              <c:strCache>
                <c:ptCount val="1"/>
                <c:pt idx="0">
                  <c:v>Desestimado por la Unidad</c:v>
                </c:pt>
              </c:strCache>
            </c:strRef>
          </c:tx>
          <c:spPr>
            <a:solidFill>
              <a:schemeClr val="accent3"/>
            </a:solidFill>
            <a:ln>
              <a:noFill/>
            </a:ln>
            <a:effectLst/>
            <a:scene3d>
              <a:camera prst="orthographicFront"/>
              <a:lightRig rig="threePt" dir="t"/>
            </a:scene3d>
            <a:sp3d>
              <a:bevelT prst="angle"/>
              <a:bevelB prst="angle"/>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PP'!$A$14:$A$18</c:f>
              <c:strCache>
                <c:ptCount val="5"/>
                <c:pt idx="0">
                  <c:v>Promoambiental</c:v>
                </c:pt>
                <c:pt idx="1">
                  <c:v>LIME</c:v>
                </c:pt>
                <c:pt idx="2">
                  <c:v>Ciudad Limpia</c:v>
                </c:pt>
                <c:pt idx="3">
                  <c:v>Bogotá Limpia</c:v>
                </c:pt>
                <c:pt idx="4">
                  <c:v>Área Limpia</c:v>
                </c:pt>
              </c:strCache>
            </c:strRef>
          </c:cat>
          <c:val>
            <c:numRef>
              <c:f>'Graf PP'!$D$14:$D$18</c:f>
              <c:numCache>
                <c:formatCode>General</c:formatCode>
                <c:ptCount val="5"/>
                <c:pt idx="0">
                  <c:v>4</c:v>
                </c:pt>
                <c:pt idx="2">
                  <c:v>2</c:v>
                </c:pt>
              </c:numCache>
            </c:numRef>
          </c:val>
          <c:extLst>
            <c:ext xmlns:c16="http://schemas.microsoft.com/office/drawing/2014/chart" uri="{C3380CC4-5D6E-409C-BE32-E72D297353CC}">
              <c16:uniqueId val="{00000002-7BA3-455F-A8E4-1351617B45B3}"/>
            </c:ext>
          </c:extLst>
        </c:ser>
        <c:dLbls>
          <c:showLegendKey val="0"/>
          <c:showVal val="0"/>
          <c:showCatName val="0"/>
          <c:showSerName val="0"/>
          <c:showPercent val="0"/>
          <c:showBubbleSize val="0"/>
        </c:dLbls>
        <c:gapWidth val="219"/>
        <c:overlap val="-27"/>
        <c:axId val="133058095"/>
        <c:axId val="1961375231"/>
      </c:barChart>
      <c:catAx>
        <c:axId val="13305809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1" i="0" u="none" strike="noStrike" kern="1200" baseline="0">
                <a:solidFill>
                  <a:sysClr val="windowText" lastClr="000000"/>
                </a:solidFill>
                <a:latin typeface="+mn-lt"/>
                <a:ea typeface="+mn-ea"/>
                <a:cs typeface="+mn-cs"/>
              </a:defRPr>
            </a:pPr>
            <a:endParaRPr lang="es-CO"/>
          </a:p>
        </c:txPr>
        <c:crossAx val="1961375231"/>
        <c:crosses val="autoZero"/>
        <c:auto val="1"/>
        <c:lblAlgn val="ctr"/>
        <c:lblOffset val="100"/>
        <c:noMultiLvlLbl val="0"/>
      </c:catAx>
      <c:valAx>
        <c:axId val="1961375231"/>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3305809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50" b="1" i="0" u="none" strike="noStrike" kern="1200" baseline="0">
              <a:solidFill>
                <a:sysClr val="windowText" lastClr="000000"/>
              </a:solidFill>
              <a:latin typeface="+mn-lt"/>
              <a:ea typeface="+mn-ea"/>
              <a:cs typeface="+mn-cs"/>
            </a:defRPr>
          </a:pPr>
          <a:endParaRPr lang="es-CO"/>
        </a:p>
      </c:txPr>
    </c:legend>
    <c:plotVisOnly val="1"/>
    <c:dispBlanksAs val="gap"/>
    <c:showDLblsOverMax val="0"/>
  </c:chart>
  <c:spPr>
    <a:noFill/>
    <a:ln>
      <a:noFill/>
    </a:ln>
    <a:effectLst/>
  </c:spPr>
  <c:txPr>
    <a:bodyPr/>
    <a:lstStyle/>
    <a:p>
      <a:pPr>
        <a:defRPr/>
      </a:pPr>
      <a:endParaRPr lang="es-CO"/>
    </a:p>
  </c:txPr>
  <c:externalData r:id="rId3">
    <c:autoUpdate val="0"/>
  </c:externalData>
  <c:userShapes r:id="rId4"/>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0480349344978166E-2"/>
          <c:y val="0.11746637925359052"/>
          <c:w val="0.97438136826783117"/>
          <c:h val="0.73661628957831671"/>
        </c:manualLayout>
      </c:layout>
      <c:barChart>
        <c:barDir val="col"/>
        <c:grouping val="clustered"/>
        <c:varyColors val="0"/>
        <c:ser>
          <c:idx val="0"/>
          <c:order val="0"/>
          <c:tx>
            <c:strRef>
              <c:f>Hoja5!$M$21</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Hoja5!$L$22:$L$26</c:f>
              <c:numCache>
                <c:formatCode>General</c:formatCode>
                <c:ptCount val="5"/>
                <c:pt idx="0">
                  <c:v>2021</c:v>
                </c:pt>
                <c:pt idx="1">
                  <c:v>2022</c:v>
                </c:pt>
                <c:pt idx="2">
                  <c:v>2023</c:v>
                </c:pt>
                <c:pt idx="3">
                  <c:v>2024</c:v>
                </c:pt>
                <c:pt idx="4">
                  <c:v>2025</c:v>
                </c:pt>
              </c:numCache>
            </c:numRef>
          </c:cat>
          <c:val>
            <c:numRef>
              <c:f>Hoja5!$M$22:$M$26</c:f>
              <c:numCache>
                <c:formatCode>General</c:formatCode>
                <c:ptCount val="5"/>
                <c:pt idx="0">
                  <c:v>7</c:v>
                </c:pt>
                <c:pt idx="1">
                  <c:v>14</c:v>
                </c:pt>
                <c:pt idx="2">
                  <c:v>7</c:v>
                </c:pt>
                <c:pt idx="3">
                  <c:v>14</c:v>
                </c:pt>
                <c:pt idx="4">
                  <c:v>3</c:v>
                </c:pt>
              </c:numCache>
            </c:numRef>
          </c:val>
          <c:extLst>
            <c:ext xmlns:c16="http://schemas.microsoft.com/office/drawing/2014/chart" uri="{C3380CC4-5D6E-409C-BE32-E72D297353CC}">
              <c16:uniqueId val="{00000000-DD4C-40E2-B44B-4C8EBA61739A}"/>
            </c:ext>
          </c:extLst>
        </c:ser>
        <c:ser>
          <c:idx val="1"/>
          <c:order val="1"/>
          <c:tx>
            <c:strRef>
              <c:f>Hoja5!$N$21</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Hoja5!$L$22:$L$26</c:f>
              <c:numCache>
                <c:formatCode>General</c:formatCode>
                <c:ptCount val="5"/>
                <c:pt idx="0">
                  <c:v>2021</c:v>
                </c:pt>
                <c:pt idx="1">
                  <c:v>2022</c:v>
                </c:pt>
                <c:pt idx="2">
                  <c:v>2023</c:v>
                </c:pt>
                <c:pt idx="3">
                  <c:v>2024</c:v>
                </c:pt>
                <c:pt idx="4">
                  <c:v>2025</c:v>
                </c:pt>
              </c:numCache>
            </c:numRef>
          </c:cat>
          <c:val>
            <c:numRef>
              <c:f>Hoja5!$N$22:$N$26</c:f>
              <c:numCache>
                <c:formatCode>General</c:formatCode>
                <c:ptCount val="5"/>
                <c:pt idx="1">
                  <c:v>1</c:v>
                </c:pt>
                <c:pt idx="2">
                  <c:v>1</c:v>
                </c:pt>
                <c:pt idx="3">
                  <c:v>9</c:v>
                </c:pt>
                <c:pt idx="4">
                  <c:v>4</c:v>
                </c:pt>
              </c:numCache>
            </c:numRef>
          </c:val>
          <c:extLst>
            <c:ext xmlns:c16="http://schemas.microsoft.com/office/drawing/2014/chart" uri="{C3380CC4-5D6E-409C-BE32-E72D297353CC}">
              <c16:uniqueId val="{00000001-DD4C-40E2-B44B-4C8EBA61739A}"/>
            </c:ext>
          </c:extLst>
        </c:ser>
        <c:ser>
          <c:idx val="2"/>
          <c:order val="2"/>
          <c:tx>
            <c:strRef>
              <c:f>Hoja5!$O$21</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Hoja5!$L$22:$L$26</c:f>
              <c:numCache>
                <c:formatCode>General</c:formatCode>
                <c:ptCount val="5"/>
                <c:pt idx="0">
                  <c:v>2021</c:v>
                </c:pt>
                <c:pt idx="1">
                  <c:v>2022</c:v>
                </c:pt>
                <c:pt idx="2">
                  <c:v>2023</c:v>
                </c:pt>
                <c:pt idx="3">
                  <c:v>2024</c:v>
                </c:pt>
                <c:pt idx="4">
                  <c:v>2025</c:v>
                </c:pt>
              </c:numCache>
            </c:numRef>
          </c:cat>
          <c:val>
            <c:numRef>
              <c:f>Hoja5!$O$22:$O$26</c:f>
              <c:numCache>
                <c:formatCode>General</c:formatCode>
                <c:ptCount val="5"/>
                <c:pt idx="0">
                  <c:v>3</c:v>
                </c:pt>
                <c:pt idx="1">
                  <c:v>9</c:v>
                </c:pt>
                <c:pt idx="2">
                  <c:v>12</c:v>
                </c:pt>
                <c:pt idx="3">
                  <c:v>7</c:v>
                </c:pt>
                <c:pt idx="4">
                  <c:v>1</c:v>
                </c:pt>
              </c:numCache>
            </c:numRef>
          </c:val>
          <c:extLst>
            <c:ext xmlns:c16="http://schemas.microsoft.com/office/drawing/2014/chart" uri="{C3380CC4-5D6E-409C-BE32-E72D297353CC}">
              <c16:uniqueId val="{00000002-DD4C-40E2-B44B-4C8EBA61739A}"/>
            </c:ext>
          </c:extLst>
        </c:ser>
        <c:ser>
          <c:idx val="3"/>
          <c:order val="3"/>
          <c:tx>
            <c:strRef>
              <c:f>Hoja5!$P$21</c:f>
              <c:strCache>
                <c:ptCount val="1"/>
                <c:pt idx="0">
                  <c:v>Bogotá Limpia </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Hoja5!$L$22:$L$26</c:f>
              <c:numCache>
                <c:formatCode>General</c:formatCode>
                <c:ptCount val="5"/>
                <c:pt idx="0">
                  <c:v>2021</c:v>
                </c:pt>
                <c:pt idx="1">
                  <c:v>2022</c:v>
                </c:pt>
                <c:pt idx="2">
                  <c:v>2023</c:v>
                </c:pt>
                <c:pt idx="3">
                  <c:v>2024</c:v>
                </c:pt>
                <c:pt idx="4">
                  <c:v>2025</c:v>
                </c:pt>
              </c:numCache>
            </c:numRef>
          </c:cat>
          <c:val>
            <c:numRef>
              <c:f>Hoja5!$P$22:$P$26</c:f>
              <c:numCache>
                <c:formatCode>General</c:formatCode>
                <c:ptCount val="5"/>
                <c:pt idx="0">
                  <c:v>1</c:v>
                </c:pt>
                <c:pt idx="1">
                  <c:v>3</c:v>
                </c:pt>
                <c:pt idx="2">
                  <c:v>10</c:v>
                </c:pt>
                <c:pt idx="3">
                  <c:v>10</c:v>
                </c:pt>
                <c:pt idx="4">
                  <c:v>2</c:v>
                </c:pt>
              </c:numCache>
            </c:numRef>
          </c:val>
          <c:extLst>
            <c:ext xmlns:c16="http://schemas.microsoft.com/office/drawing/2014/chart" uri="{C3380CC4-5D6E-409C-BE32-E72D297353CC}">
              <c16:uniqueId val="{00000003-DD4C-40E2-B44B-4C8EBA61739A}"/>
            </c:ext>
          </c:extLst>
        </c:ser>
        <c:ser>
          <c:idx val="4"/>
          <c:order val="4"/>
          <c:tx>
            <c:strRef>
              <c:f>Hoja5!$Q$21</c:f>
              <c:strCache>
                <c:ptCount val="1"/>
                <c:pt idx="0">
                  <c:v>Área Limpia </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Hoja5!$L$22:$L$26</c:f>
              <c:numCache>
                <c:formatCode>General</c:formatCode>
                <c:ptCount val="5"/>
                <c:pt idx="0">
                  <c:v>2021</c:v>
                </c:pt>
                <c:pt idx="1">
                  <c:v>2022</c:v>
                </c:pt>
                <c:pt idx="2">
                  <c:v>2023</c:v>
                </c:pt>
                <c:pt idx="3">
                  <c:v>2024</c:v>
                </c:pt>
                <c:pt idx="4">
                  <c:v>2025</c:v>
                </c:pt>
              </c:numCache>
            </c:numRef>
          </c:cat>
          <c:val>
            <c:numRef>
              <c:f>Hoja5!$Q$22:$Q$26</c:f>
              <c:numCache>
                <c:formatCode>General</c:formatCode>
                <c:ptCount val="5"/>
                <c:pt idx="1">
                  <c:v>7</c:v>
                </c:pt>
                <c:pt idx="2">
                  <c:v>9</c:v>
                </c:pt>
                <c:pt idx="3">
                  <c:v>7</c:v>
                </c:pt>
              </c:numCache>
            </c:numRef>
          </c:val>
          <c:extLst>
            <c:ext xmlns:c16="http://schemas.microsoft.com/office/drawing/2014/chart" uri="{C3380CC4-5D6E-409C-BE32-E72D297353CC}">
              <c16:uniqueId val="{00000004-DD4C-40E2-B44B-4C8EBA61739A}"/>
            </c:ext>
          </c:extLst>
        </c:ser>
        <c:dLbls>
          <c:showLegendKey val="0"/>
          <c:showVal val="0"/>
          <c:showCatName val="0"/>
          <c:showSerName val="0"/>
          <c:showPercent val="0"/>
          <c:showBubbleSize val="0"/>
        </c:dLbls>
        <c:gapWidth val="219"/>
        <c:overlap val="-27"/>
        <c:axId val="1082196735"/>
        <c:axId val="1082182815"/>
      </c:barChart>
      <c:lineChart>
        <c:grouping val="standard"/>
        <c:varyColors val="0"/>
        <c:ser>
          <c:idx val="5"/>
          <c:order val="5"/>
          <c:tx>
            <c:strRef>
              <c:f>Hoja5!$R$21</c:f>
              <c:strCache>
                <c:ptCount val="1"/>
                <c:pt idx="0">
                  <c:v>Total general</c:v>
                </c:pt>
              </c:strCache>
            </c:strRef>
          </c:tx>
          <c:spPr>
            <a:ln w="28575" cap="rnd">
              <a:solidFill>
                <a:schemeClr val="tx2">
                  <a:lumMod val="60000"/>
                  <a:lumOff val="40000"/>
                  <a:alpha val="0"/>
                </a:schemeClr>
              </a:solidFill>
              <a:round/>
            </a:ln>
            <a:effectLst/>
          </c:spPr>
          <c:marker>
            <c:symbol val="none"/>
          </c:marker>
          <c:dLbls>
            <c:dLbl>
              <c:idx val="4"/>
              <c:layout>
                <c:manualLayout>
                  <c:x val="-1.2553129548762736E-2"/>
                  <c:y val="-0.1409106279663164"/>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DD4C-40E2-B44B-4C8EBA61739A}"/>
                </c:ext>
              </c:extLst>
            </c:dLbl>
            <c:spPr>
              <a:solidFill>
                <a:schemeClr val="accent1">
                  <a:lumMod val="40000"/>
                  <a:lumOff val="60000"/>
                </a:schemeClr>
              </a:solid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solidFill>
                    <a:latin typeface="+mn-lt"/>
                    <a:ea typeface="+mn-ea"/>
                    <a:cs typeface="+mn-cs"/>
                  </a:defRPr>
                </a:pPr>
                <a:endParaRPr lang="es-C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Hoja5!$L$22:$L$26</c:f>
              <c:numCache>
                <c:formatCode>General</c:formatCode>
                <c:ptCount val="5"/>
                <c:pt idx="0">
                  <c:v>2021</c:v>
                </c:pt>
                <c:pt idx="1">
                  <c:v>2022</c:v>
                </c:pt>
                <c:pt idx="2">
                  <c:v>2023</c:v>
                </c:pt>
                <c:pt idx="3">
                  <c:v>2024</c:v>
                </c:pt>
                <c:pt idx="4">
                  <c:v>2025</c:v>
                </c:pt>
              </c:numCache>
            </c:numRef>
          </c:cat>
          <c:val>
            <c:numRef>
              <c:f>Hoja5!$R$22:$R$26</c:f>
              <c:numCache>
                <c:formatCode>General</c:formatCode>
                <c:ptCount val="5"/>
                <c:pt idx="0">
                  <c:v>11</c:v>
                </c:pt>
                <c:pt idx="1">
                  <c:v>34</c:v>
                </c:pt>
                <c:pt idx="2">
                  <c:v>39</c:v>
                </c:pt>
                <c:pt idx="3">
                  <c:v>47</c:v>
                </c:pt>
                <c:pt idx="4">
                  <c:v>10</c:v>
                </c:pt>
              </c:numCache>
            </c:numRef>
          </c:val>
          <c:smooth val="0"/>
          <c:extLst>
            <c:ext xmlns:c16="http://schemas.microsoft.com/office/drawing/2014/chart" uri="{C3380CC4-5D6E-409C-BE32-E72D297353CC}">
              <c16:uniqueId val="{00000006-DD4C-40E2-B44B-4C8EBA61739A}"/>
            </c:ext>
          </c:extLst>
        </c:ser>
        <c:dLbls>
          <c:showLegendKey val="0"/>
          <c:showVal val="0"/>
          <c:showCatName val="0"/>
          <c:showSerName val="0"/>
          <c:showPercent val="0"/>
          <c:showBubbleSize val="0"/>
        </c:dLbls>
        <c:marker val="1"/>
        <c:smooth val="0"/>
        <c:axId val="1082196735"/>
        <c:axId val="1082182815"/>
      </c:lineChart>
      <c:catAx>
        <c:axId val="10821967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s-CO"/>
          </a:p>
        </c:txPr>
        <c:crossAx val="1082182815"/>
        <c:crosses val="autoZero"/>
        <c:auto val="1"/>
        <c:lblAlgn val="ctr"/>
        <c:lblOffset val="100"/>
        <c:noMultiLvlLbl val="0"/>
      </c:catAx>
      <c:valAx>
        <c:axId val="1082182815"/>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082196735"/>
        <c:crosses val="autoZero"/>
        <c:crossBetween val="between"/>
      </c:valAx>
      <c:spPr>
        <a:noFill/>
        <a:ln>
          <a:noFill/>
        </a:ln>
        <a:effectLst/>
      </c:spPr>
    </c:plotArea>
    <c:legend>
      <c:legendPos val="b"/>
      <c:layout>
        <c:manualLayout>
          <c:xMode val="edge"/>
          <c:yMode val="edge"/>
          <c:x val="5.4431431878875391E-2"/>
          <c:y val="0.91606159963132394"/>
          <c:w val="0.89928851906612106"/>
          <c:h val="6.4936020333045394E-2"/>
        </c:manualLayout>
      </c:layout>
      <c:overlay val="0"/>
      <c:spPr>
        <a:noFill/>
        <a:ln>
          <a:noFill/>
        </a:ln>
        <a:effectLst/>
      </c:spPr>
      <c:txPr>
        <a:bodyPr rot="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Grafica1!$D$29</c:f>
              <c:strCache>
                <c:ptCount val="1"/>
                <c:pt idx="0">
                  <c:v>vr. total facturación a abril de 2025</c:v>
                </c:pt>
              </c:strCache>
            </c:strRef>
          </c:tx>
          <c:spPr>
            <a:solidFill>
              <a:schemeClr val="accent1"/>
            </a:solidFill>
            <a:ln>
              <a:noFill/>
            </a:ln>
            <a:effectLst/>
            <a:scene3d>
              <a:camera prst="orthographicFront"/>
              <a:lightRig rig="threePt" dir="t"/>
            </a:scene3d>
            <a:sp3d>
              <a:bevelT w="190500" h="38100"/>
            </a:sp3d>
          </c:spPr>
          <c:invertIfNegative val="0"/>
          <c:cat>
            <c:strRef>
              <c:f>Grafica1!$C$40:$C$44</c:f>
              <c:strCache>
                <c:ptCount val="5"/>
                <c:pt idx="0">
                  <c:v>Promoambiental</c:v>
                </c:pt>
                <c:pt idx="1">
                  <c:v>Lime</c:v>
                </c:pt>
                <c:pt idx="2">
                  <c:v>Ciudad limpia</c:v>
                </c:pt>
                <c:pt idx="3">
                  <c:v>Bogotá limpia</c:v>
                </c:pt>
                <c:pt idx="4">
                  <c:v>Área limpia</c:v>
                </c:pt>
              </c:strCache>
            </c:strRef>
          </c:cat>
          <c:val>
            <c:numRef>
              <c:f>Grafica1!$D$40:$D$44</c:f>
              <c:numCache>
                <c:formatCode>"$"#,##0_);[Red]\("$"#,##0\)</c:formatCode>
                <c:ptCount val="5"/>
                <c:pt idx="0">
                  <c:v>2735002.7559361402</c:v>
                </c:pt>
                <c:pt idx="1">
                  <c:v>2389087.8408411103</c:v>
                </c:pt>
                <c:pt idx="2">
                  <c:v>1429750.5629878703</c:v>
                </c:pt>
                <c:pt idx="3">
                  <c:v>1256241.54351119</c:v>
                </c:pt>
                <c:pt idx="4">
                  <c:v>1268962.76191109</c:v>
                </c:pt>
              </c:numCache>
            </c:numRef>
          </c:val>
          <c:extLst>
            <c:ext xmlns:c16="http://schemas.microsoft.com/office/drawing/2014/chart" uri="{C3380CC4-5D6E-409C-BE32-E72D297353CC}">
              <c16:uniqueId val="{00000000-510C-457F-AC3C-3D46B5A317BA}"/>
            </c:ext>
          </c:extLst>
        </c:ser>
        <c:ser>
          <c:idx val="1"/>
          <c:order val="1"/>
          <c:tx>
            <c:strRef>
              <c:f>Grafica1!$E$29</c:f>
              <c:strCache>
                <c:ptCount val="1"/>
                <c:pt idx="0">
                  <c:v>vr. total recaudo a abril de 2025</c:v>
                </c:pt>
              </c:strCache>
            </c:strRef>
          </c:tx>
          <c:spPr>
            <a:solidFill>
              <a:schemeClr val="accent2"/>
            </a:solidFill>
            <a:ln>
              <a:noFill/>
            </a:ln>
            <a:effectLst/>
            <a:scene3d>
              <a:camera prst="orthographicFront"/>
              <a:lightRig rig="threePt" dir="t"/>
            </a:scene3d>
            <a:sp3d>
              <a:bevelT w="190500" h="38100"/>
            </a:sp3d>
          </c:spPr>
          <c:invertIfNegative val="0"/>
          <c:cat>
            <c:strRef>
              <c:f>Grafica1!$C$40:$C$44</c:f>
              <c:strCache>
                <c:ptCount val="5"/>
                <c:pt idx="0">
                  <c:v>Promoambiental</c:v>
                </c:pt>
                <c:pt idx="1">
                  <c:v>Lime</c:v>
                </c:pt>
                <c:pt idx="2">
                  <c:v>Ciudad limpia</c:v>
                </c:pt>
                <c:pt idx="3">
                  <c:v>Bogotá limpia</c:v>
                </c:pt>
                <c:pt idx="4">
                  <c:v>Área limpia</c:v>
                </c:pt>
              </c:strCache>
            </c:strRef>
          </c:cat>
          <c:val>
            <c:numRef>
              <c:f>Grafica1!$E$40:$E$44</c:f>
              <c:numCache>
                <c:formatCode>"$"#,##0_);[Red]\("$"#,##0\)</c:formatCode>
                <c:ptCount val="5"/>
                <c:pt idx="0">
                  <c:v>1542061.550059</c:v>
                </c:pt>
                <c:pt idx="1">
                  <c:v>1516500.3000390001</c:v>
                </c:pt>
                <c:pt idx="2">
                  <c:v>1077917.4282579999</c:v>
                </c:pt>
                <c:pt idx="3">
                  <c:v>823640.61691300001</c:v>
                </c:pt>
                <c:pt idx="4">
                  <c:v>945334.26102800004</c:v>
                </c:pt>
              </c:numCache>
            </c:numRef>
          </c:val>
          <c:extLst>
            <c:ext xmlns:c16="http://schemas.microsoft.com/office/drawing/2014/chart" uri="{C3380CC4-5D6E-409C-BE32-E72D297353CC}">
              <c16:uniqueId val="{00000001-510C-457F-AC3C-3D46B5A317BA}"/>
            </c:ext>
          </c:extLst>
        </c:ser>
        <c:ser>
          <c:idx val="2"/>
          <c:order val="2"/>
          <c:tx>
            <c:strRef>
              <c:f>Grafica1!$F$29</c:f>
              <c:strCache>
                <c:ptCount val="1"/>
                <c:pt idx="0">
                  <c:v>% recaudo</c:v>
                </c:pt>
              </c:strCache>
            </c:strRef>
          </c:tx>
          <c:spPr>
            <a:solidFill>
              <a:schemeClr val="accent3"/>
            </a:solidFill>
            <a:ln>
              <a:noFill/>
            </a:ln>
            <a:effectLst/>
          </c:spPr>
          <c:invertIfNegative val="0"/>
          <c:cat>
            <c:strRef>
              <c:f>Grafica1!$C$40:$C$44</c:f>
              <c:strCache>
                <c:ptCount val="5"/>
                <c:pt idx="0">
                  <c:v>Promoambiental</c:v>
                </c:pt>
                <c:pt idx="1">
                  <c:v>Lime</c:v>
                </c:pt>
                <c:pt idx="2">
                  <c:v>Ciudad limpia</c:v>
                </c:pt>
                <c:pt idx="3">
                  <c:v>Bogotá limpia</c:v>
                </c:pt>
                <c:pt idx="4">
                  <c:v>Área limpia</c:v>
                </c:pt>
              </c:strCache>
            </c:strRef>
          </c:cat>
          <c:val>
            <c:numRef>
              <c:f>Grafica1!$F$40:$F$44</c:f>
              <c:numCache>
                <c:formatCode>0.00%</c:formatCode>
                <c:ptCount val="5"/>
                <c:pt idx="0">
                  <c:v>0.56382449586643335</c:v>
                </c:pt>
                <c:pt idx="1">
                  <c:v>0.63476121476768133</c:v>
                </c:pt>
                <c:pt idx="2">
                  <c:v>0.75391991873420561</c:v>
                </c:pt>
                <c:pt idx="3">
                  <c:v>0.6556387353748292</c:v>
                </c:pt>
                <c:pt idx="4">
                  <c:v>0.74496611673955093</c:v>
                </c:pt>
              </c:numCache>
            </c:numRef>
          </c:val>
          <c:extLst>
            <c:ext xmlns:c16="http://schemas.microsoft.com/office/drawing/2014/chart" uri="{C3380CC4-5D6E-409C-BE32-E72D297353CC}">
              <c16:uniqueId val="{00000002-510C-457F-AC3C-3D46B5A317BA}"/>
            </c:ext>
          </c:extLst>
        </c:ser>
        <c:dLbls>
          <c:showLegendKey val="0"/>
          <c:showVal val="0"/>
          <c:showCatName val="0"/>
          <c:showSerName val="0"/>
          <c:showPercent val="0"/>
          <c:showBubbleSize val="0"/>
        </c:dLbls>
        <c:gapWidth val="247"/>
        <c:axId val="359909407"/>
        <c:axId val="1"/>
      </c:barChart>
      <c:catAx>
        <c:axId val="359909407"/>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vert="horz"/>
          <a:lstStyle/>
          <a:p>
            <a:pPr>
              <a:defRPr/>
            </a:pPr>
            <a:endParaRPr lang="es-CO"/>
          </a:p>
        </c:txPr>
        <c:crossAx val="1"/>
        <c:crosses val="autoZero"/>
        <c:auto val="1"/>
        <c:lblAlgn val="ctr"/>
        <c:lblOffset val="100"/>
        <c:noMultiLvlLbl val="0"/>
      </c:catAx>
      <c:valAx>
        <c:axId val="1"/>
        <c:scaling>
          <c:orientation val="minMax"/>
        </c:scaling>
        <c:delete val="0"/>
        <c:axPos val="l"/>
        <c:majorGridlines>
          <c:spPr>
            <a:ln w="9525" cap="flat" cmpd="sng" algn="ctr">
              <a:solidFill>
                <a:schemeClr val="dk1">
                  <a:lumMod val="15000"/>
                  <a:lumOff val="85000"/>
                </a:schemeClr>
              </a:solidFill>
              <a:round/>
            </a:ln>
            <a:effectLst/>
          </c:spPr>
        </c:majorGridlines>
        <c:numFmt formatCode="&quot;$&quot;#,##0_);[Red]\(&quot;$&quot;#,##0\)" sourceLinked="1"/>
        <c:majorTickMark val="none"/>
        <c:minorTickMark val="none"/>
        <c:tickLblPos val="nextTo"/>
        <c:spPr>
          <a:noFill/>
          <a:ln>
            <a:noFill/>
          </a:ln>
          <a:effectLst/>
        </c:spPr>
        <c:txPr>
          <a:bodyPr rot="-60000000" vert="horz"/>
          <a:lstStyle/>
          <a:p>
            <a:pPr>
              <a:defRPr/>
            </a:pPr>
            <a:endParaRPr lang="es-CO"/>
          </a:p>
        </c:txPr>
        <c:crossAx val="359909407"/>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dTable>
      <c:spPr>
        <a:pattFill prst="ltDnDiag">
          <a:fgClr>
            <a:schemeClr val="dk1">
              <a:lumMod val="15000"/>
              <a:lumOff val="85000"/>
            </a:schemeClr>
          </a:fgClr>
          <a:bgClr>
            <a:schemeClr val="lt1"/>
          </a:bgClr>
        </a:patt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1100">
          <a:solidFill>
            <a:schemeClr val="accent1">
              <a:lumMod val="50000"/>
            </a:schemeClr>
          </a:solidFill>
        </a:defRPr>
      </a:pPr>
      <a:endParaRPr lang="es-CO"/>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Grafica2!$K$13</c:f>
              <c:strCache>
                <c:ptCount val="1"/>
                <c:pt idx="0">
                  <c:v> 2.018 </c:v>
                </c:pt>
              </c:strCache>
            </c:strRef>
          </c:tx>
          <c:spPr>
            <a:solidFill>
              <a:schemeClr val="accent1"/>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Grafica2!$K$14:$K$18</c:f>
              <c:numCache>
                <c:formatCode>_(* #,##0_);_(* \(#,##0\);_(* "-"_);_(@_)</c:formatCode>
                <c:ptCount val="5"/>
                <c:pt idx="0">
                  <c:v>108506.055594</c:v>
                </c:pt>
                <c:pt idx="1">
                  <c:v>110432.71239099999</c:v>
                </c:pt>
                <c:pt idx="2">
                  <c:v>73218.188118999999</c:v>
                </c:pt>
                <c:pt idx="3">
                  <c:v>60330.645611</c:v>
                </c:pt>
                <c:pt idx="4">
                  <c:v>71228.914147000003</c:v>
                </c:pt>
              </c:numCache>
            </c:numRef>
          </c:val>
          <c:extLst>
            <c:ext xmlns:c16="http://schemas.microsoft.com/office/drawing/2014/chart" uri="{C3380CC4-5D6E-409C-BE32-E72D297353CC}">
              <c16:uniqueId val="{00000000-B012-4E86-8C25-54AEC855091A}"/>
            </c:ext>
          </c:extLst>
        </c:ser>
        <c:ser>
          <c:idx val="1"/>
          <c:order val="1"/>
          <c:tx>
            <c:strRef>
              <c:f>Grafica2!$L$13</c:f>
              <c:strCache>
                <c:ptCount val="1"/>
                <c:pt idx="0">
                  <c:v> 2.019 </c:v>
                </c:pt>
              </c:strCache>
            </c:strRef>
          </c:tx>
          <c:spPr>
            <a:solidFill>
              <a:srgbClr val="FFC000"/>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Grafica2!$L$14:$L$18</c:f>
              <c:numCache>
                <c:formatCode>_(* #,##0_);_(* \(#,##0\);_(* "-"_);_(@_)</c:formatCode>
                <c:ptCount val="5"/>
                <c:pt idx="0">
                  <c:v>243709.84134099999</c:v>
                </c:pt>
                <c:pt idx="1">
                  <c:v>233040.420962</c:v>
                </c:pt>
                <c:pt idx="2">
                  <c:v>140380.26575600001</c:v>
                </c:pt>
                <c:pt idx="3">
                  <c:v>111528.029068</c:v>
                </c:pt>
                <c:pt idx="4">
                  <c:v>141492.087573</c:v>
                </c:pt>
              </c:numCache>
            </c:numRef>
          </c:val>
          <c:extLst>
            <c:ext xmlns:c16="http://schemas.microsoft.com/office/drawing/2014/chart" uri="{C3380CC4-5D6E-409C-BE32-E72D297353CC}">
              <c16:uniqueId val="{00000001-B012-4E86-8C25-54AEC855091A}"/>
            </c:ext>
          </c:extLst>
        </c:ser>
        <c:ser>
          <c:idx val="2"/>
          <c:order val="2"/>
          <c:tx>
            <c:strRef>
              <c:f>Grafica2!$M$13</c:f>
              <c:strCache>
                <c:ptCount val="1"/>
                <c:pt idx="0">
                  <c:v> 2.020 </c:v>
                </c:pt>
              </c:strCache>
            </c:strRef>
          </c:tx>
          <c:spPr>
            <a:solidFill>
              <a:schemeClr val="accent3"/>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Grafica2!$M$14:$M$18</c:f>
              <c:numCache>
                <c:formatCode>_(* #,##0_);_(* \(#,##0\);_(* "-"_);_(@_)</c:formatCode>
                <c:ptCount val="5"/>
                <c:pt idx="0">
                  <c:v>416872.94853885006</c:v>
                </c:pt>
                <c:pt idx="1">
                  <c:v>296489.27691754</c:v>
                </c:pt>
                <c:pt idx="2">
                  <c:v>173729.01391499999</c:v>
                </c:pt>
                <c:pt idx="3">
                  <c:v>152586.41966122997</c:v>
                </c:pt>
                <c:pt idx="4">
                  <c:v>178325.00704497</c:v>
                </c:pt>
              </c:numCache>
            </c:numRef>
          </c:val>
          <c:extLst>
            <c:ext xmlns:c16="http://schemas.microsoft.com/office/drawing/2014/chart" uri="{C3380CC4-5D6E-409C-BE32-E72D297353CC}">
              <c16:uniqueId val="{00000002-B012-4E86-8C25-54AEC855091A}"/>
            </c:ext>
          </c:extLst>
        </c:ser>
        <c:ser>
          <c:idx val="3"/>
          <c:order val="3"/>
          <c:tx>
            <c:strRef>
              <c:f>Grafica2!$N$13</c:f>
              <c:strCache>
                <c:ptCount val="1"/>
                <c:pt idx="0">
                  <c:v> 2.021 </c:v>
                </c:pt>
              </c:strCache>
            </c:strRef>
          </c:tx>
          <c:spPr>
            <a:solidFill>
              <a:schemeClr val="accent2"/>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Grafica2!$N$14:$N$18</c:f>
              <c:numCache>
                <c:formatCode>_(* #,##0_);_(* \(#,##0\);_(* "-"_);_(@_)</c:formatCode>
                <c:ptCount val="5"/>
                <c:pt idx="0">
                  <c:v>488525.59421873</c:v>
                </c:pt>
                <c:pt idx="1">
                  <c:v>347501.42841599998</c:v>
                </c:pt>
                <c:pt idx="2">
                  <c:v>208388.18179229999</c:v>
                </c:pt>
                <c:pt idx="3">
                  <c:v>176246.65628400003</c:v>
                </c:pt>
                <c:pt idx="4">
                  <c:v>180872.57161099999</c:v>
                </c:pt>
              </c:numCache>
            </c:numRef>
          </c:val>
          <c:extLst>
            <c:ext xmlns:c16="http://schemas.microsoft.com/office/drawing/2014/chart" uri="{C3380CC4-5D6E-409C-BE32-E72D297353CC}">
              <c16:uniqueId val="{00000003-B012-4E86-8C25-54AEC855091A}"/>
            </c:ext>
          </c:extLst>
        </c:ser>
        <c:ser>
          <c:idx val="4"/>
          <c:order val="4"/>
          <c:tx>
            <c:strRef>
              <c:f>Grafica2!$O$13</c:f>
              <c:strCache>
                <c:ptCount val="1"/>
                <c:pt idx="0">
                  <c:v> 2.022 </c:v>
                </c:pt>
              </c:strCache>
            </c:strRef>
          </c:tx>
          <c:spPr>
            <a:solidFill>
              <a:schemeClr val="accent6"/>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Grafica2!$O$14:$O$18</c:f>
              <c:numCache>
                <c:formatCode>_(* #,##0_);_(* \(#,##0\);_(* "-"_);_(@_)</c:formatCode>
                <c:ptCount val="5"/>
                <c:pt idx="0">
                  <c:v>418972.23351043998</c:v>
                </c:pt>
                <c:pt idx="1">
                  <c:v>360104.75060825003</c:v>
                </c:pt>
                <c:pt idx="2">
                  <c:v>198121.08123520997</c:v>
                </c:pt>
                <c:pt idx="3">
                  <c:v>194208.19382200006</c:v>
                </c:pt>
                <c:pt idx="4">
                  <c:v>167344.22190999999</c:v>
                </c:pt>
              </c:numCache>
            </c:numRef>
          </c:val>
          <c:extLst>
            <c:ext xmlns:c16="http://schemas.microsoft.com/office/drawing/2014/chart" uri="{C3380CC4-5D6E-409C-BE32-E72D297353CC}">
              <c16:uniqueId val="{00000004-B012-4E86-8C25-54AEC855091A}"/>
            </c:ext>
          </c:extLst>
        </c:ser>
        <c:ser>
          <c:idx val="5"/>
          <c:order val="5"/>
          <c:tx>
            <c:strRef>
              <c:f>Grafica2!$P$13</c:f>
              <c:strCache>
                <c:ptCount val="1"/>
                <c:pt idx="0">
                  <c:v> 2.023 </c:v>
                </c:pt>
              </c:strCache>
            </c:strRef>
          </c:tx>
          <c:spPr>
            <a:solidFill>
              <a:schemeClr val="tx1">
                <a:lumMod val="65000"/>
                <a:lumOff val="35000"/>
              </a:schemeClr>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Grafica2!$P$14:$P$18</c:f>
              <c:numCache>
                <c:formatCode>_(* #,##0_);_(* \(#,##0\);_(* "-"_);_(@_)</c:formatCode>
                <c:ptCount val="5"/>
                <c:pt idx="0">
                  <c:v>419809.71775576001</c:v>
                </c:pt>
                <c:pt idx="1">
                  <c:v>397772.78791845002</c:v>
                </c:pt>
                <c:pt idx="2">
                  <c:v>239850.49880577999</c:v>
                </c:pt>
                <c:pt idx="3">
                  <c:v>214444.60037781997</c:v>
                </c:pt>
                <c:pt idx="4">
                  <c:v>200897.28215399999</c:v>
                </c:pt>
              </c:numCache>
            </c:numRef>
          </c:val>
          <c:extLst>
            <c:ext xmlns:c16="http://schemas.microsoft.com/office/drawing/2014/chart" uri="{C3380CC4-5D6E-409C-BE32-E72D297353CC}">
              <c16:uniqueId val="{00000005-B012-4E86-8C25-54AEC855091A}"/>
            </c:ext>
          </c:extLst>
        </c:ser>
        <c:ser>
          <c:idx val="6"/>
          <c:order val="6"/>
          <c:tx>
            <c:strRef>
              <c:f>Grafica2!$Q$13</c:f>
              <c:strCache>
                <c:ptCount val="1"/>
                <c:pt idx="0">
                  <c:v> 2.024 </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Grafica2!$Q$14:$Q$18</c:f>
              <c:numCache>
                <c:formatCode>_(* #,##0_);_(* \(#,##0\);_(* "-"_);_(@_)</c:formatCode>
                <c:ptCount val="5"/>
                <c:pt idx="0">
                  <c:v>476433.77426126006</c:v>
                </c:pt>
                <c:pt idx="1">
                  <c:v>477238.90928694</c:v>
                </c:pt>
                <c:pt idx="2">
                  <c:v>290141.00450378004</c:v>
                </c:pt>
                <c:pt idx="3">
                  <c:v>253876.57174411998</c:v>
                </c:pt>
                <c:pt idx="4">
                  <c:v>242493.48364612</c:v>
                </c:pt>
              </c:numCache>
            </c:numRef>
          </c:val>
          <c:extLst>
            <c:ext xmlns:c16="http://schemas.microsoft.com/office/drawing/2014/chart" uri="{C3380CC4-5D6E-409C-BE32-E72D297353CC}">
              <c16:uniqueId val="{00000006-B012-4E86-8C25-54AEC855091A}"/>
            </c:ext>
          </c:extLst>
        </c:ser>
        <c:ser>
          <c:idx val="7"/>
          <c:order val="7"/>
          <c:tx>
            <c:strRef>
              <c:f>Grafica2!$R$13</c:f>
              <c:strCache>
                <c:ptCount val="1"/>
                <c:pt idx="0">
                  <c:v> 2.025 </c:v>
                </c:pt>
              </c:strCache>
            </c:strRef>
          </c:tx>
          <c:spPr>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Grafica2!$R$14:$R$18</c:f>
              <c:numCache>
                <c:formatCode>_(* #,##0_);_(* \(#,##0\);_(* "-"_);_(@_)</c:formatCode>
                <c:ptCount val="5"/>
                <c:pt idx="0">
                  <c:v>162172.59071610001</c:v>
                </c:pt>
                <c:pt idx="1">
                  <c:v>166507.55434093002</c:v>
                </c:pt>
                <c:pt idx="2">
                  <c:v>105922.3288608</c:v>
                </c:pt>
                <c:pt idx="3">
                  <c:v>93020.426943020022</c:v>
                </c:pt>
                <c:pt idx="4">
                  <c:v>86309.193825000009</c:v>
                </c:pt>
              </c:numCache>
            </c:numRef>
          </c:val>
          <c:extLst>
            <c:ext xmlns:c16="http://schemas.microsoft.com/office/drawing/2014/chart" uri="{C3380CC4-5D6E-409C-BE32-E72D297353CC}">
              <c16:uniqueId val="{00000007-B012-4E86-8C25-54AEC855091A}"/>
            </c:ext>
          </c:extLst>
        </c:ser>
        <c:dLbls>
          <c:showLegendKey val="0"/>
          <c:showVal val="0"/>
          <c:showCatName val="0"/>
          <c:showSerName val="0"/>
          <c:showPercent val="0"/>
          <c:showBubbleSize val="0"/>
        </c:dLbls>
        <c:gapWidth val="291"/>
        <c:overlap val="-43"/>
        <c:axId val="359913727"/>
        <c:axId val="1"/>
      </c:barChart>
      <c:catAx>
        <c:axId val="359913727"/>
        <c:scaling>
          <c:orientation val="minMax"/>
        </c:scaling>
        <c:delete val="0"/>
        <c:axPos val="b"/>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vert="horz"/>
          <a:lstStyle/>
          <a:p>
            <a:pPr>
              <a:defRPr/>
            </a:pPr>
            <a:endParaRPr lang="es-CO"/>
          </a:p>
        </c:txPr>
        <c:crossAx val="1"/>
        <c:crosses val="autoZero"/>
        <c:auto val="1"/>
        <c:lblAlgn val="ctr"/>
        <c:lblOffset val="100"/>
        <c:noMultiLvlLbl val="0"/>
      </c:catAx>
      <c:valAx>
        <c:axId val="1"/>
        <c:scaling>
          <c:orientation val="minMax"/>
          <c:max val="500000"/>
        </c:scaling>
        <c:delete val="0"/>
        <c:axPos val="l"/>
        <c:majorGridlines>
          <c:spPr>
            <a:ln w="9525" cap="flat" cmpd="sng" algn="ctr">
              <a:solidFill>
                <a:schemeClr val="dk1">
                  <a:lumMod val="15000"/>
                  <a:lumOff val="85000"/>
                </a:schemeClr>
              </a:solidFill>
              <a:round/>
            </a:ln>
            <a:effectLst/>
          </c:spPr>
        </c:majorGridlines>
        <c:numFmt formatCode="_(* #,##0_);_(* \(#,##0\);_(* &quot;-&quot;_);_(@_)" sourceLinked="1"/>
        <c:majorTickMark val="none"/>
        <c:minorTickMark val="none"/>
        <c:tickLblPos val="nextTo"/>
        <c:spPr>
          <a:noFill/>
          <a:ln>
            <a:noFill/>
          </a:ln>
          <a:effectLst/>
        </c:spPr>
        <c:txPr>
          <a:bodyPr rot="-60000000" vert="horz"/>
          <a:lstStyle/>
          <a:p>
            <a:pPr>
              <a:defRPr/>
            </a:pPr>
            <a:endParaRPr lang="es-CO"/>
          </a:p>
        </c:txPr>
        <c:crossAx val="359913727"/>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dTable>
      <c:spPr>
        <a:pattFill prst="ltDnDiag">
          <a:fgClr>
            <a:srgbClr val="000000">
              <a:alpha val="0"/>
            </a:srgbClr>
          </a:fgClr>
          <a:bgClr>
            <a:srgbClr val="FFFFFF"/>
          </a:bgClr>
        </a:pattFill>
        <a:ln w="25400">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1100">
          <a:solidFill>
            <a:schemeClr val="accent1">
              <a:lumMod val="50000"/>
            </a:schemeClr>
          </a:solidFill>
        </a:defRPr>
      </a:pPr>
      <a:endParaRPr lang="es-CO"/>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[Tablas presentacion - abril 2025 final.xlsx]Grafica3b (2)!TablaDinámica1</c:name>
    <c:fmtId val="242"/>
  </c:pivotSource>
  <c:chart>
    <c:autoTitleDeleted val="0"/>
    <c:pivotFmts>
      <c:pivotFmt>
        <c:idx val="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8"/>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9"/>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'Grafica3b (2)'!$B$3</c:f>
              <c:strCache>
                <c:ptCount val="1"/>
                <c:pt idx="0">
                  <c:v> Facturación</c:v>
                </c:pt>
              </c:strCache>
            </c:strRef>
          </c:tx>
          <c:spPr>
            <a:solidFill>
              <a:schemeClr val="accent1"/>
            </a:solidFill>
            <a:ln>
              <a:noFill/>
            </a:ln>
            <a:effectLst/>
            <a:scene3d>
              <a:camera prst="orthographicFront"/>
              <a:lightRig rig="threePt" dir="t"/>
            </a:scene3d>
            <a:sp3d>
              <a:bevelT w="190500" h="38100"/>
            </a:sp3d>
          </c:spPr>
          <c:invertIfNegative val="0"/>
          <c:cat>
            <c:multiLvlStrRef>
              <c:f>'Grafica3b (2)'!$A$4:$A$44</c:f>
              <c:multiLvlStrCache>
                <c:ptCount val="30"/>
                <c:lvl>
                  <c:pt idx="0">
                    <c:v>nov-24</c:v>
                  </c:pt>
                  <c:pt idx="1">
                    <c:v>dic-24</c:v>
                  </c:pt>
                  <c:pt idx="2">
                    <c:v>ene-25</c:v>
                  </c:pt>
                  <c:pt idx="3">
                    <c:v>feb-25</c:v>
                  </c:pt>
                  <c:pt idx="4">
                    <c:v>mar-25</c:v>
                  </c:pt>
                  <c:pt idx="5">
                    <c:v>abr-25</c:v>
                  </c:pt>
                  <c:pt idx="6">
                    <c:v>nov-24</c:v>
                  </c:pt>
                  <c:pt idx="7">
                    <c:v>dic-24</c:v>
                  </c:pt>
                  <c:pt idx="8">
                    <c:v>ene-25</c:v>
                  </c:pt>
                  <c:pt idx="9">
                    <c:v>feb-25</c:v>
                  </c:pt>
                  <c:pt idx="10">
                    <c:v>mar-25</c:v>
                  </c:pt>
                  <c:pt idx="11">
                    <c:v>abr-25</c:v>
                  </c:pt>
                  <c:pt idx="12">
                    <c:v>nov-24</c:v>
                  </c:pt>
                  <c:pt idx="13">
                    <c:v>dic-24</c:v>
                  </c:pt>
                  <c:pt idx="14">
                    <c:v>ene-25</c:v>
                  </c:pt>
                  <c:pt idx="15">
                    <c:v>feb-25</c:v>
                  </c:pt>
                  <c:pt idx="16">
                    <c:v>mar-25</c:v>
                  </c:pt>
                  <c:pt idx="17">
                    <c:v>abr-25</c:v>
                  </c:pt>
                  <c:pt idx="18">
                    <c:v>nov-24</c:v>
                  </c:pt>
                  <c:pt idx="19">
                    <c:v>dic-24</c:v>
                  </c:pt>
                  <c:pt idx="20">
                    <c:v>ene-25</c:v>
                  </c:pt>
                  <c:pt idx="21">
                    <c:v>feb-25</c:v>
                  </c:pt>
                  <c:pt idx="22">
                    <c:v>mar-25</c:v>
                  </c:pt>
                  <c:pt idx="23">
                    <c:v>abr-25</c:v>
                  </c:pt>
                  <c:pt idx="24">
                    <c:v>nov-24</c:v>
                  </c:pt>
                  <c:pt idx="25">
                    <c:v>dic-24</c:v>
                  </c:pt>
                  <c:pt idx="26">
                    <c:v>ene-25</c:v>
                  </c:pt>
                  <c:pt idx="27">
                    <c:v>feb-25</c:v>
                  </c:pt>
                  <c:pt idx="28">
                    <c:v>mar-25</c:v>
                  </c:pt>
                  <c:pt idx="29">
                    <c:v>abr-25</c:v>
                  </c:pt>
                </c:lvl>
                <c:lvl>
                  <c:pt idx="0">
                    <c:v>ASE1</c:v>
                  </c:pt>
                  <c:pt idx="6">
                    <c:v>ASE2</c:v>
                  </c:pt>
                  <c:pt idx="12">
                    <c:v>ASE3</c:v>
                  </c:pt>
                  <c:pt idx="18">
                    <c:v>ASE4</c:v>
                  </c:pt>
                  <c:pt idx="24">
                    <c:v>ASE5</c:v>
                  </c:pt>
                </c:lvl>
              </c:multiLvlStrCache>
            </c:multiLvlStrRef>
          </c:cat>
          <c:val>
            <c:numRef>
              <c:f>'Grafica3b (2)'!$B$4:$B$44</c:f>
              <c:numCache>
                <c:formatCode>"$"\ #,##0</c:formatCode>
                <c:ptCount val="30"/>
                <c:pt idx="0">
                  <c:v>46611.376439</c:v>
                </c:pt>
                <c:pt idx="1">
                  <c:v>31168.447104999999</c:v>
                </c:pt>
                <c:pt idx="2">
                  <c:v>41434.104961999998</c:v>
                </c:pt>
                <c:pt idx="3">
                  <c:v>40519.203477000003</c:v>
                </c:pt>
                <c:pt idx="4">
                  <c:v>39516.947975900002</c:v>
                </c:pt>
                <c:pt idx="5">
                  <c:v>40702.334301199997</c:v>
                </c:pt>
                <c:pt idx="6">
                  <c:v>49324.051649000001</c:v>
                </c:pt>
                <c:pt idx="7">
                  <c:v>29641.35201604</c:v>
                </c:pt>
                <c:pt idx="8">
                  <c:v>52829.165233</c:v>
                </c:pt>
                <c:pt idx="9">
                  <c:v>40091.994877979996</c:v>
                </c:pt>
                <c:pt idx="10">
                  <c:v>48275.266205980013</c:v>
                </c:pt>
                <c:pt idx="11">
                  <c:v>25311.128023970003</c:v>
                </c:pt>
                <c:pt idx="12">
                  <c:v>26433.822722010002</c:v>
                </c:pt>
                <c:pt idx="13">
                  <c:v>24312.71029684</c:v>
                </c:pt>
                <c:pt idx="14">
                  <c:v>26776.716300249998</c:v>
                </c:pt>
                <c:pt idx="15">
                  <c:v>26216.506835730001</c:v>
                </c:pt>
                <c:pt idx="16">
                  <c:v>25900.742355459999</c:v>
                </c:pt>
                <c:pt idx="17">
                  <c:v>27028.363369360002</c:v>
                </c:pt>
                <c:pt idx="18">
                  <c:v>19755.34707</c:v>
                </c:pt>
                <c:pt idx="19">
                  <c:v>20358.649299119999</c:v>
                </c:pt>
                <c:pt idx="20">
                  <c:v>22829.649116000001</c:v>
                </c:pt>
                <c:pt idx="21">
                  <c:v>26628.980844000002</c:v>
                </c:pt>
                <c:pt idx="22">
                  <c:v>18785.873754020002</c:v>
                </c:pt>
                <c:pt idx="23">
                  <c:v>24775.923229</c:v>
                </c:pt>
                <c:pt idx="24">
                  <c:v>21532.766344</c:v>
                </c:pt>
                <c:pt idx="25">
                  <c:v>20382.149314499999</c:v>
                </c:pt>
                <c:pt idx="26">
                  <c:v>20907.589940000002</c:v>
                </c:pt>
                <c:pt idx="27">
                  <c:v>22105.314648</c:v>
                </c:pt>
                <c:pt idx="28">
                  <c:v>21189.819172000003</c:v>
                </c:pt>
                <c:pt idx="29">
                  <c:v>22106.470064999998</c:v>
                </c:pt>
              </c:numCache>
            </c:numRef>
          </c:val>
          <c:extLst>
            <c:ext xmlns:c16="http://schemas.microsoft.com/office/drawing/2014/chart" uri="{C3380CC4-5D6E-409C-BE32-E72D297353CC}">
              <c16:uniqueId val="{00000000-14C8-4AE6-9584-1CB2ABE51C39}"/>
            </c:ext>
          </c:extLst>
        </c:ser>
        <c:ser>
          <c:idx val="1"/>
          <c:order val="1"/>
          <c:tx>
            <c:strRef>
              <c:f>'Grafica3b (2)'!$C$3</c:f>
              <c:strCache>
                <c:ptCount val="1"/>
                <c:pt idx="0">
                  <c:v> Recaudo</c:v>
                </c:pt>
              </c:strCache>
            </c:strRef>
          </c:tx>
          <c:spPr>
            <a:solidFill>
              <a:schemeClr val="accent2"/>
            </a:solidFill>
            <a:ln>
              <a:noFill/>
            </a:ln>
            <a:effectLst/>
            <a:scene3d>
              <a:camera prst="orthographicFront"/>
              <a:lightRig rig="threePt" dir="t"/>
            </a:scene3d>
            <a:sp3d>
              <a:bevelT w="190500" h="38100"/>
            </a:sp3d>
          </c:spPr>
          <c:invertIfNegative val="0"/>
          <c:cat>
            <c:multiLvlStrRef>
              <c:f>'Grafica3b (2)'!$A$4:$A$44</c:f>
              <c:multiLvlStrCache>
                <c:ptCount val="30"/>
                <c:lvl>
                  <c:pt idx="0">
                    <c:v>nov-24</c:v>
                  </c:pt>
                  <c:pt idx="1">
                    <c:v>dic-24</c:v>
                  </c:pt>
                  <c:pt idx="2">
                    <c:v>ene-25</c:v>
                  </c:pt>
                  <c:pt idx="3">
                    <c:v>feb-25</c:v>
                  </c:pt>
                  <c:pt idx="4">
                    <c:v>mar-25</c:v>
                  </c:pt>
                  <c:pt idx="5">
                    <c:v>abr-25</c:v>
                  </c:pt>
                  <c:pt idx="6">
                    <c:v>nov-24</c:v>
                  </c:pt>
                  <c:pt idx="7">
                    <c:v>dic-24</c:v>
                  </c:pt>
                  <c:pt idx="8">
                    <c:v>ene-25</c:v>
                  </c:pt>
                  <c:pt idx="9">
                    <c:v>feb-25</c:v>
                  </c:pt>
                  <c:pt idx="10">
                    <c:v>mar-25</c:v>
                  </c:pt>
                  <c:pt idx="11">
                    <c:v>abr-25</c:v>
                  </c:pt>
                  <c:pt idx="12">
                    <c:v>nov-24</c:v>
                  </c:pt>
                  <c:pt idx="13">
                    <c:v>dic-24</c:v>
                  </c:pt>
                  <c:pt idx="14">
                    <c:v>ene-25</c:v>
                  </c:pt>
                  <c:pt idx="15">
                    <c:v>feb-25</c:v>
                  </c:pt>
                  <c:pt idx="16">
                    <c:v>mar-25</c:v>
                  </c:pt>
                  <c:pt idx="17">
                    <c:v>abr-25</c:v>
                  </c:pt>
                  <c:pt idx="18">
                    <c:v>nov-24</c:v>
                  </c:pt>
                  <c:pt idx="19">
                    <c:v>dic-24</c:v>
                  </c:pt>
                  <c:pt idx="20">
                    <c:v>ene-25</c:v>
                  </c:pt>
                  <c:pt idx="21">
                    <c:v>feb-25</c:v>
                  </c:pt>
                  <c:pt idx="22">
                    <c:v>mar-25</c:v>
                  </c:pt>
                  <c:pt idx="23">
                    <c:v>abr-25</c:v>
                  </c:pt>
                  <c:pt idx="24">
                    <c:v>nov-24</c:v>
                  </c:pt>
                  <c:pt idx="25">
                    <c:v>dic-24</c:v>
                  </c:pt>
                  <c:pt idx="26">
                    <c:v>ene-25</c:v>
                  </c:pt>
                  <c:pt idx="27">
                    <c:v>feb-25</c:v>
                  </c:pt>
                  <c:pt idx="28">
                    <c:v>mar-25</c:v>
                  </c:pt>
                  <c:pt idx="29">
                    <c:v>abr-25</c:v>
                  </c:pt>
                </c:lvl>
                <c:lvl>
                  <c:pt idx="0">
                    <c:v>ASE1</c:v>
                  </c:pt>
                  <c:pt idx="6">
                    <c:v>ASE2</c:v>
                  </c:pt>
                  <c:pt idx="12">
                    <c:v>ASE3</c:v>
                  </c:pt>
                  <c:pt idx="18">
                    <c:v>ASE4</c:v>
                  </c:pt>
                  <c:pt idx="24">
                    <c:v>ASE5</c:v>
                  </c:pt>
                </c:lvl>
              </c:multiLvlStrCache>
            </c:multiLvlStrRef>
          </c:cat>
          <c:val>
            <c:numRef>
              <c:f>'Grafica3b (2)'!$C$4:$C$44</c:f>
              <c:numCache>
                <c:formatCode>"$"\ #,##0</c:formatCode>
                <c:ptCount val="30"/>
                <c:pt idx="0">
                  <c:v>23802.176181999999</c:v>
                </c:pt>
                <c:pt idx="1">
                  <c:v>25397.920160999998</c:v>
                </c:pt>
                <c:pt idx="2">
                  <c:v>26630.108906000001</c:v>
                </c:pt>
                <c:pt idx="3">
                  <c:v>25939.999062999999</c:v>
                </c:pt>
                <c:pt idx="4">
                  <c:v>28810.780387999999</c:v>
                </c:pt>
                <c:pt idx="5">
                  <c:v>27272.331185999999</c:v>
                </c:pt>
                <c:pt idx="6">
                  <c:v>19766.740361</c:v>
                </c:pt>
                <c:pt idx="7">
                  <c:v>31756.010118999999</c:v>
                </c:pt>
                <c:pt idx="8">
                  <c:v>23706.382988000001</c:v>
                </c:pt>
                <c:pt idx="9">
                  <c:v>29923.063462999999</c:v>
                </c:pt>
                <c:pt idx="10">
                  <c:v>26851.846116000001</c:v>
                </c:pt>
                <c:pt idx="11">
                  <c:v>26838.313778</c:v>
                </c:pt>
                <c:pt idx="12">
                  <c:v>17624.924379</c:v>
                </c:pt>
                <c:pt idx="13">
                  <c:v>18621.283334</c:v>
                </c:pt>
                <c:pt idx="14">
                  <c:v>18550.435982999999</c:v>
                </c:pt>
                <c:pt idx="15">
                  <c:v>18381.193016000001</c:v>
                </c:pt>
                <c:pt idx="16">
                  <c:v>20294.684483000001</c:v>
                </c:pt>
                <c:pt idx="17">
                  <c:v>18479.869406999998</c:v>
                </c:pt>
                <c:pt idx="18">
                  <c:v>12303.62291</c:v>
                </c:pt>
                <c:pt idx="19">
                  <c:v>15381.49099</c:v>
                </c:pt>
                <c:pt idx="20">
                  <c:v>14691.412329000001</c:v>
                </c:pt>
                <c:pt idx="21">
                  <c:v>13515.821145</c:v>
                </c:pt>
                <c:pt idx="22">
                  <c:v>16453.262207</c:v>
                </c:pt>
                <c:pt idx="23">
                  <c:v>12685.724673000001</c:v>
                </c:pt>
                <c:pt idx="24">
                  <c:v>15.648980999999999</c:v>
                </c:pt>
                <c:pt idx="25">
                  <c:v>15988.936749</c:v>
                </c:pt>
                <c:pt idx="26">
                  <c:v>16064.781461999995</c:v>
                </c:pt>
                <c:pt idx="27">
                  <c:v>15642.743715000001</c:v>
                </c:pt>
                <c:pt idx="28">
                  <c:v>17155.155354999999</c:v>
                </c:pt>
                <c:pt idx="29">
                  <c:v>15819.827055</c:v>
                </c:pt>
              </c:numCache>
            </c:numRef>
          </c:val>
          <c:extLst>
            <c:ext xmlns:c16="http://schemas.microsoft.com/office/drawing/2014/chart" uri="{C3380CC4-5D6E-409C-BE32-E72D297353CC}">
              <c16:uniqueId val="{00000001-14C8-4AE6-9584-1CB2ABE51C39}"/>
            </c:ext>
          </c:extLst>
        </c:ser>
        <c:dLbls>
          <c:showLegendKey val="0"/>
          <c:showVal val="0"/>
          <c:showCatName val="0"/>
          <c:showSerName val="0"/>
          <c:showPercent val="0"/>
          <c:showBubbleSize val="0"/>
        </c:dLbls>
        <c:gapWidth val="219"/>
        <c:overlap val="-27"/>
        <c:axId val="523166352"/>
        <c:axId val="423551120"/>
      </c:barChart>
      <c:catAx>
        <c:axId val="5231663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423551120"/>
        <c:crosses val="autoZero"/>
        <c:auto val="1"/>
        <c:lblAlgn val="ctr"/>
        <c:lblOffset val="100"/>
        <c:noMultiLvlLbl val="0"/>
      </c:catAx>
      <c:valAx>
        <c:axId val="423551120"/>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523166352"/>
        <c:crosses val="autoZero"/>
        <c:crossBetween val="between"/>
        <c:minorUnit val="1"/>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accent1">
              <a:lumMod val="50000"/>
            </a:schemeClr>
          </a:solidFill>
        </a:defRPr>
      </a:pPr>
      <a:endParaRPr lang="es-CO"/>
    </a:p>
  </c:txPr>
  <c:externalData r:id="rId3">
    <c:autoUpdate val="0"/>
  </c:externalData>
  <c:extLst>
    <c:ext xmlns:c14="http://schemas.microsoft.com/office/drawing/2007/8/2/chart" uri="{781A3756-C4B2-4CAC-9D66-4F8BD8637D16}">
      <c14:pivotOptions>
        <c14:dropZoneFilter val="1"/>
        <c14:dropZoneCategories val="1"/>
        <c14:dropZoneData val="1"/>
        <c14:dropZoneSeries val="1"/>
        <c14:dropZonesVisible val="1"/>
      </c14:pivotOptions>
    </c:ext>
    <c:ext xmlns:c16="http://schemas.microsoft.com/office/drawing/2014/chart" uri="{E28EC0CA-F0BB-4C9C-879D-F8772B89E7AC}">
      <c16:pivotOptions16>
        <c16:showExpandCollapseFieldButtons val="1"/>
      </c16:pivotOptions16>
    </c:ext>
  </c:extLst>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[Tablas presentacion - abril 2025 final.xlsx]Grafica4!TablaDinámica4</c:name>
    <c:fmtId val="64"/>
  </c:pivotSource>
  <c:chart>
    <c:autoTitleDeleted val="0"/>
    <c:pivotFmts>
      <c:pivotFmt>
        <c:idx val="0"/>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1"/>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2"/>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3"/>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4"/>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5"/>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6"/>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7"/>
        <c:marker>
          <c:symbol val="none"/>
        </c:marker>
        <c:dLbl>
          <c:idx val="0"/>
          <c:delete val="1"/>
          <c:extLst>
            <c:ext xmlns:c15="http://schemas.microsoft.com/office/drawing/2012/chart" uri="{CE6537A1-D6FC-4f65-9D91-7224C49458BB}"/>
          </c:extLst>
        </c:dLbl>
      </c:pivotFmt>
      <c:pivotFmt>
        <c:idx val="8"/>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9"/>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10"/>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11"/>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12"/>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13"/>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14"/>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15"/>
        <c:marker>
          <c:symbol val="none"/>
        </c:marker>
        <c:dLbl>
          <c:idx val="0"/>
          <c:delete val="1"/>
          <c:extLst>
            <c:ext xmlns:c15="http://schemas.microsoft.com/office/drawing/2012/chart" uri="{CE6537A1-D6FC-4f65-9D91-7224C49458BB}"/>
          </c:extLst>
        </c:dLbl>
      </c:pivotFmt>
      <c:pivotFmt>
        <c:idx val="16"/>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17"/>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18"/>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19"/>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20"/>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21"/>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22"/>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23"/>
        <c:marker>
          <c:symbol val="none"/>
        </c:marker>
        <c:dLbl>
          <c:idx val="0"/>
          <c:delete val="1"/>
          <c:extLst>
            <c:ext xmlns:c15="http://schemas.microsoft.com/office/drawing/2012/chart" uri="{CE6537A1-D6FC-4f65-9D91-7224C49458BB}"/>
          </c:extLst>
        </c:dLbl>
      </c:pivotFmt>
    </c:pivotFmts>
    <c:plotArea>
      <c:layout/>
      <c:barChart>
        <c:barDir val="col"/>
        <c:grouping val="clustered"/>
        <c:varyColors val="0"/>
        <c:ser>
          <c:idx val="0"/>
          <c:order val="0"/>
          <c:tx>
            <c:strRef>
              <c:f>Grafica4!$C$8:$C$9</c:f>
              <c:strCache>
                <c:ptCount val="1"/>
                <c:pt idx="0">
                  <c:v>2018</c:v>
                </c:pt>
              </c:strCache>
            </c:strRef>
          </c:tx>
          <c:spPr>
            <a:solidFill>
              <a:schemeClr val="accent1"/>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Grafica4!$C$10:$C$15</c:f>
              <c:numCache>
                <c:formatCode>#,##0</c:formatCode>
                <c:ptCount val="5"/>
                <c:pt idx="0">
                  <c:v>3758.7705139999998</c:v>
                </c:pt>
                <c:pt idx="1">
                  <c:v>-18580.143186000001</c:v>
                </c:pt>
                <c:pt idx="2">
                  <c:v>-5811.4044430000004</c:v>
                </c:pt>
                <c:pt idx="3">
                  <c:v>-1026.8579804999999</c:v>
                </c:pt>
                <c:pt idx="4">
                  <c:v>-3043.0094400000003</c:v>
                </c:pt>
              </c:numCache>
            </c:numRef>
          </c:val>
          <c:extLst>
            <c:ext xmlns:c16="http://schemas.microsoft.com/office/drawing/2014/chart" uri="{C3380CC4-5D6E-409C-BE32-E72D297353CC}">
              <c16:uniqueId val="{00000000-D19A-43D2-A786-A9C34E5B6857}"/>
            </c:ext>
          </c:extLst>
        </c:ser>
        <c:ser>
          <c:idx val="1"/>
          <c:order val="1"/>
          <c:tx>
            <c:strRef>
              <c:f>Grafica4!$D$8:$D$9</c:f>
              <c:strCache>
                <c:ptCount val="1"/>
                <c:pt idx="0">
                  <c:v>2019</c:v>
                </c:pt>
              </c:strCache>
            </c:strRef>
          </c:tx>
          <c:spPr>
            <a:solidFill>
              <a:schemeClr val="accent2"/>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Grafica4!$D$10:$D$15</c:f>
              <c:numCache>
                <c:formatCode>#,##0</c:formatCode>
                <c:ptCount val="5"/>
                <c:pt idx="0">
                  <c:v>4782.0741260700006</c:v>
                </c:pt>
                <c:pt idx="1">
                  <c:v>-33593.661076620003</c:v>
                </c:pt>
                <c:pt idx="2">
                  <c:v>-10074.61419468</c:v>
                </c:pt>
                <c:pt idx="3">
                  <c:v>-1423.6404196400001</c:v>
                </c:pt>
                <c:pt idx="4">
                  <c:v>-3524.4603404899999</c:v>
                </c:pt>
              </c:numCache>
            </c:numRef>
          </c:val>
          <c:extLst>
            <c:ext xmlns:c16="http://schemas.microsoft.com/office/drawing/2014/chart" uri="{C3380CC4-5D6E-409C-BE32-E72D297353CC}">
              <c16:uniqueId val="{00000001-D19A-43D2-A786-A9C34E5B6857}"/>
            </c:ext>
          </c:extLst>
        </c:ser>
        <c:ser>
          <c:idx val="2"/>
          <c:order val="2"/>
          <c:tx>
            <c:strRef>
              <c:f>Grafica4!$E$8:$E$9</c:f>
              <c:strCache>
                <c:ptCount val="1"/>
                <c:pt idx="0">
                  <c:v>2020</c:v>
                </c:pt>
              </c:strCache>
            </c:strRef>
          </c:tx>
          <c:spPr>
            <a:solidFill>
              <a:schemeClr val="accent3"/>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Grafica4!$E$10:$E$15</c:f>
              <c:numCache>
                <c:formatCode>#,##0</c:formatCode>
                <c:ptCount val="5"/>
                <c:pt idx="0">
                  <c:v>3079.0322525900001</c:v>
                </c:pt>
                <c:pt idx="1">
                  <c:v>-41821.099161409998</c:v>
                </c:pt>
                <c:pt idx="2">
                  <c:v>-12903.534111430001</c:v>
                </c:pt>
                <c:pt idx="3">
                  <c:v>-2298.90243242</c:v>
                </c:pt>
                <c:pt idx="4">
                  <c:v>-4997.8289221900004</c:v>
                </c:pt>
              </c:numCache>
            </c:numRef>
          </c:val>
          <c:extLst>
            <c:ext xmlns:c16="http://schemas.microsoft.com/office/drawing/2014/chart" uri="{C3380CC4-5D6E-409C-BE32-E72D297353CC}">
              <c16:uniqueId val="{00000002-D19A-43D2-A786-A9C34E5B6857}"/>
            </c:ext>
          </c:extLst>
        </c:ser>
        <c:ser>
          <c:idx val="3"/>
          <c:order val="3"/>
          <c:tx>
            <c:strRef>
              <c:f>Grafica4!$F$8:$F$9</c:f>
              <c:strCache>
                <c:ptCount val="1"/>
                <c:pt idx="0">
                  <c:v>2021</c:v>
                </c:pt>
              </c:strCache>
            </c:strRef>
          </c:tx>
          <c:spPr>
            <a:solidFill>
              <a:schemeClr val="accent4"/>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Grafica4!$F$10:$F$15</c:f>
              <c:numCache>
                <c:formatCode>#,##0</c:formatCode>
                <c:ptCount val="5"/>
                <c:pt idx="0">
                  <c:v>-9.0483527399985633</c:v>
                </c:pt>
                <c:pt idx="1">
                  <c:v>-46302.262963449997</c:v>
                </c:pt>
                <c:pt idx="2">
                  <c:v>-15145.95596282</c:v>
                </c:pt>
                <c:pt idx="3">
                  <c:v>-2353.4590596599996</c:v>
                </c:pt>
                <c:pt idx="4">
                  <c:v>-6945.3676525599994</c:v>
                </c:pt>
              </c:numCache>
            </c:numRef>
          </c:val>
          <c:extLst>
            <c:ext xmlns:c16="http://schemas.microsoft.com/office/drawing/2014/chart" uri="{C3380CC4-5D6E-409C-BE32-E72D297353CC}">
              <c16:uniqueId val="{00000003-D19A-43D2-A786-A9C34E5B6857}"/>
            </c:ext>
          </c:extLst>
        </c:ser>
        <c:ser>
          <c:idx val="4"/>
          <c:order val="4"/>
          <c:tx>
            <c:strRef>
              <c:f>Grafica4!$G$8:$G$9</c:f>
              <c:strCache>
                <c:ptCount val="1"/>
                <c:pt idx="0">
                  <c:v>2022</c:v>
                </c:pt>
              </c:strCache>
            </c:strRef>
          </c:tx>
          <c:spPr>
            <a:solidFill>
              <a:schemeClr val="accent5"/>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Grafica4!$G$10:$G$15</c:f>
              <c:numCache>
                <c:formatCode>#,##0</c:formatCode>
                <c:ptCount val="5"/>
                <c:pt idx="0">
                  <c:v>-291.69124008999955</c:v>
                </c:pt>
                <c:pt idx="1">
                  <c:v>-46915.331710660001</c:v>
                </c:pt>
                <c:pt idx="2">
                  <c:v>-11897.006906539998</c:v>
                </c:pt>
                <c:pt idx="3">
                  <c:v>-2319.8018612100004</c:v>
                </c:pt>
                <c:pt idx="4">
                  <c:v>-7226.715757070001</c:v>
                </c:pt>
              </c:numCache>
            </c:numRef>
          </c:val>
          <c:extLst>
            <c:ext xmlns:c16="http://schemas.microsoft.com/office/drawing/2014/chart" uri="{C3380CC4-5D6E-409C-BE32-E72D297353CC}">
              <c16:uniqueId val="{00000004-D19A-43D2-A786-A9C34E5B6857}"/>
            </c:ext>
          </c:extLst>
        </c:ser>
        <c:ser>
          <c:idx val="5"/>
          <c:order val="5"/>
          <c:tx>
            <c:strRef>
              <c:f>Grafica4!$H$8:$H$9</c:f>
              <c:strCache>
                <c:ptCount val="1"/>
                <c:pt idx="0">
                  <c:v>2023</c:v>
                </c:pt>
              </c:strCache>
            </c:strRef>
          </c:tx>
          <c:spPr>
            <a:solidFill>
              <a:schemeClr val="accent6"/>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Grafica4!$H$10:$H$15</c:f>
              <c:numCache>
                <c:formatCode>#,##0</c:formatCode>
                <c:ptCount val="5"/>
                <c:pt idx="0">
                  <c:v>-5642.5483217800002</c:v>
                </c:pt>
                <c:pt idx="1">
                  <c:v>-56160.507096470006</c:v>
                </c:pt>
                <c:pt idx="2">
                  <c:v>-14239.685130579996</c:v>
                </c:pt>
                <c:pt idx="3">
                  <c:v>-2541.3318708199986</c:v>
                </c:pt>
                <c:pt idx="4">
                  <c:v>-9096.9582339799999</c:v>
                </c:pt>
              </c:numCache>
            </c:numRef>
          </c:val>
          <c:extLst>
            <c:ext xmlns:c16="http://schemas.microsoft.com/office/drawing/2014/chart" uri="{C3380CC4-5D6E-409C-BE32-E72D297353CC}">
              <c16:uniqueId val="{00000005-D19A-43D2-A786-A9C34E5B6857}"/>
            </c:ext>
          </c:extLst>
        </c:ser>
        <c:ser>
          <c:idx val="6"/>
          <c:order val="6"/>
          <c:tx>
            <c:strRef>
              <c:f>Grafica4!$I$8:$I$9</c:f>
              <c:strCache>
                <c:ptCount val="1"/>
                <c:pt idx="0">
                  <c:v>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Grafica4!$I$10:$I$15</c:f>
              <c:numCache>
                <c:formatCode>#,##0</c:formatCode>
                <c:ptCount val="5"/>
                <c:pt idx="0">
                  <c:v>-8986.7341800100003</c:v>
                </c:pt>
                <c:pt idx="1">
                  <c:v>-71663.634267489979</c:v>
                </c:pt>
                <c:pt idx="2">
                  <c:v>-20024.779552790002</c:v>
                </c:pt>
                <c:pt idx="3">
                  <c:v>-5802.7553091200007</c:v>
                </c:pt>
                <c:pt idx="4">
                  <c:v>-10767.823240369999</c:v>
                </c:pt>
              </c:numCache>
            </c:numRef>
          </c:val>
          <c:extLst>
            <c:ext xmlns:c16="http://schemas.microsoft.com/office/drawing/2014/chart" uri="{C3380CC4-5D6E-409C-BE32-E72D297353CC}">
              <c16:uniqueId val="{00000006-D19A-43D2-A786-A9C34E5B6857}"/>
            </c:ext>
          </c:extLst>
        </c:ser>
        <c:ser>
          <c:idx val="7"/>
          <c:order val="7"/>
          <c:tx>
            <c:strRef>
              <c:f>Grafica4!$J$8:$J$9</c:f>
              <c:strCache>
                <c:ptCount val="1"/>
                <c:pt idx="0">
                  <c:v>2025</c:v>
                </c:pt>
              </c:strCache>
            </c:strRef>
          </c:tx>
          <c:spPr>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Grafica4!$J$10:$J$15</c:f>
              <c:numCache>
                <c:formatCode>#,##0</c:formatCode>
                <c:ptCount val="5"/>
                <c:pt idx="0">
                  <c:v>-4272.1855883299986</c:v>
                </c:pt>
                <c:pt idx="1">
                  <c:v>-24755.177446549995</c:v>
                </c:pt>
                <c:pt idx="2">
                  <c:v>-7677.3859137599993</c:v>
                </c:pt>
                <c:pt idx="3">
                  <c:v>-3635.5233642299991</c:v>
                </c:pt>
                <c:pt idx="4">
                  <c:v>-3935.2484942000001</c:v>
                </c:pt>
              </c:numCache>
            </c:numRef>
          </c:val>
          <c:extLst>
            <c:ext xmlns:c16="http://schemas.microsoft.com/office/drawing/2014/chart" uri="{C3380CC4-5D6E-409C-BE32-E72D297353CC}">
              <c16:uniqueId val="{00000007-D19A-43D2-A786-A9C34E5B6857}"/>
            </c:ext>
          </c:extLst>
        </c:ser>
        <c:dLbls>
          <c:showLegendKey val="0"/>
          <c:showVal val="0"/>
          <c:showCatName val="0"/>
          <c:showSerName val="0"/>
          <c:showPercent val="0"/>
          <c:showBubbleSize val="0"/>
        </c:dLbls>
        <c:gapWidth val="150"/>
        <c:axId val="359890687"/>
        <c:axId val="1"/>
      </c:barChart>
      <c:catAx>
        <c:axId val="35989068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CO"/>
          </a:p>
        </c:txPr>
        <c:crossAx val="1"/>
        <c:crosses val="autoZero"/>
        <c:auto val="0"/>
        <c:lblAlgn val="ctr"/>
        <c:lblOffset val="100"/>
        <c:noMultiLvlLbl val="0"/>
      </c:catAx>
      <c:valAx>
        <c:axId val="1"/>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vert="horz"/>
          <a:lstStyle/>
          <a:p>
            <a:pPr>
              <a:defRPr/>
            </a:pPr>
            <a:endParaRPr lang="es-CO"/>
          </a:p>
        </c:txPr>
        <c:crossAx val="359890687"/>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dTable>
      <c:spPr>
        <a:pattFill prst="ltDnDiag">
          <a:fgClr>
            <a:schemeClr val="bg1">
              <a:lumMod val="85000"/>
            </a:schemeClr>
          </a:fgClr>
          <a:bgClr>
            <a:schemeClr val="bg1"/>
          </a:bgClr>
        </a:pattFill>
        <a:ln>
          <a:noFill/>
        </a:ln>
        <a:effectLst/>
      </c:spPr>
    </c:plotArea>
    <c:plotVisOnly val="1"/>
    <c:dispBlanksAs val="gap"/>
    <c:showDLblsOverMax val="0"/>
  </c:chart>
  <c:spPr>
    <a:solidFill>
      <a:schemeClr val="bg1"/>
    </a:solidFill>
    <a:ln w="9525" cap="flat" cmpd="sng" algn="ctr">
      <a:solidFill>
        <a:schemeClr val="tx1">
          <a:lumMod val="15000"/>
          <a:lumOff val="85000"/>
        </a:schemeClr>
      </a:solidFill>
      <a:round/>
    </a:ln>
    <a:effectLst/>
  </c:spPr>
  <c:txPr>
    <a:bodyPr/>
    <a:lstStyle/>
    <a:p>
      <a:pPr>
        <a:defRPr sz="1100">
          <a:solidFill>
            <a:schemeClr val="accent1">
              <a:lumMod val="50000"/>
            </a:schemeClr>
          </a:solidFill>
        </a:defRPr>
      </a:pPr>
      <a:endParaRPr lang="es-CO"/>
    </a:p>
  </c:txPr>
  <c:externalData r:id="rId1">
    <c:autoUpdate val="0"/>
  </c:externalData>
  <c:extLst>
    <c:ext xmlns:c14="http://schemas.microsoft.com/office/drawing/2007/8/2/chart" uri="{781A3756-C4B2-4CAC-9D66-4F8BD8637D16}">
      <c14:pivotOptions>
        <c14:dropZoneFilter val="1"/>
        <c14:dropZoneCategories val="1"/>
        <c14:dropZoneData val="1"/>
        <c14:dropZonesVisible val="1"/>
      </c14:pivotOptions>
    </c:ext>
  </c:extLst>
</c:chartSpace>
</file>

<file path=ppt/charts/colors1.xml><?xml version="1.0" encoding="utf-8"?>
<cs:colorStyle xmlns:cs="http://schemas.microsoft.com/office/drawing/2012/chartStyle" xmlns:a="http://schemas.openxmlformats.org/drawingml/2006/main" meth="withinLinear" id="19">
  <a:schemeClr val="accent6"/>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withinLinear" id="19">
  <a:schemeClr val="accent6"/>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withinLinear" id="19">
  <a:schemeClr val="accent6"/>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withinLinear" id="19">
  <a:schemeClr val="accent6"/>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4.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5.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2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3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40.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2.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4.xml><?xml version="1.0" encoding="utf-8"?>
<cs:chartStyle xmlns:cs="http://schemas.microsoft.com/office/drawing/2012/chartStyle" xmlns:a="http://schemas.openxmlformats.org/drawingml/2006/main" id="208">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ppt/charts/style45.xml><?xml version="1.0" encoding="utf-8"?>
<cs:chartStyle xmlns:cs="http://schemas.microsoft.com/office/drawing/2012/chartStyle" xmlns:a="http://schemas.openxmlformats.org/drawingml/2006/main" id="340">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lt1"/>
    </cs:fontRef>
  </cs:dataPoint>
  <cs:dataPoint3D>
    <cs:lnRef idx="0"/>
    <cs:fillRef idx="3">
      <cs:styleClr val="auto"/>
    </cs:fillRef>
    <cs:effectRef idx="3"/>
    <cs:fontRef idx="minor">
      <a:schemeClr val="lt1"/>
    </cs:fontRef>
  </cs:dataPoint3D>
  <cs:dataPointLine>
    <cs:lnRef idx="0">
      <cs:styleClr val="auto"/>
    </cs:lnRef>
    <cs:fillRef idx="3"/>
    <cs:effectRef idx="3"/>
    <cs:fontRef idx="minor">
      <a:schemeClr val="lt1"/>
    </cs:fontRef>
    <cs:spPr>
      <a:ln w="34925" cap="rnd">
        <a:solidFill>
          <a:schemeClr val="phClr"/>
        </a:solidFill>
        <a:round/>
      </a:ln>
    </cs:spPr>
  </cs:dataPointLine>
  <cs:dataPointMarker>
    <cs:lnRef idx="0">
      <cs:styleClr val="auto"/>
    </cs:lnRef>
    <cs:fillRef idx="3">
      <cs:styleClr val="auto"/>
    </cs:fillRef>
    <cs:effectRef idx="3"/>
    <cs:fontRef idx="minor">
      <a:schemeClr val="lt1"/>
    </cs:fontRef>
    <cs:spPr>
      <a:ln w="9525">
        <a:solidFill>
          <a:schemeClr val="phClr"/>
        </a:solidFill>
        <a:round/>
      </a:ln>
    </cs:spPr>
  </cs:dataPointMarker>
  <cs:dataPointMarkerLayout symbol="circle" size="6"/>
  <cs:dataPointWireframe>
    <cs:lnRef idx="0">
      <cs:styleClr val="auto"/>
    </cs:lnRef>
    <cs:fillRef idx="3"/>
    <cs:effectRef idx="3"/>
    <cs:fontRef idx="minor">
      <a:schemeClr val="lt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lt1"/>
    </cs:fontRef>
  </cs:wall>
</cs:chartStyle>
</file>

<file path=ppt/charts/style46.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0.62442</cdr:x>
      <cdr:y>0.93343</cdr:y>
    </cdr:from>
    <cdr:to>
      <cdr:x>1</cdr:x>
      <cdr:y>1</cdr:y>
    </cdr:to>
    <cdr:sp macro="" textlink="">
      <cdr:nvSpPr>
        <cdr:cNvPr id="2" name="CuadroTexto 1">
          <a:extLst xmlns:a="http://schemas.openxmlformats.org/drawingml/2006/main">
            <a:ext uri="{FF2B5EF4-FFF2-40B4-BE49-F238E27FC236}">
              <a16:creationId xmlns:a16="http://schemas.microsoft.com/office/drawing/2014/main" id="{63FA895A-B801-459B-8C70-CE3F77147554}"/>
            </a:ext>
          </a:extLst>
        </cdr:cNvPr>
        <cdr:cNvSpPr txBox="1"/>
      </cdr:nvSpPr>
      <cdr:spPr>
        <a:xfrm xmlns:a="http://schemas.openxmlformats.org/drawingml/2006/main">
          <a:off x="3485071" y="5141877"/>
          <a:ext cx="2096221" cy="36670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s-CO" sz="1000" dirty="0">
              <a:solidFill>
                <a:schemeClr val="accent1">
                  <a:lumMod val="50000"/>
                </a:schemeClr>
              </a:solidFill>
            </a:rPr>
            <a:t>                                    ( Cifras en Millones</a:t>
          </a:r>
          <a:r>
            <a:rPr lang="es-CO" sz="1100" dirty="0">
              <a:solidFill>
                <a:schemeClr val="accent1">
                  <a:lumMod val="50000"/>
                </a:schemeClr>
              </a:solidFill>
            </a:rPr>
            <a:t>)</a:t>
          </a:r>
        </a:p>
      </cdr:txBody>
    </cdr:sp>
  </cdr:relSizeAnchor>
</c:userShapes>
</file>

<file path=ppt/drawings/drawing2.xml><?xml version="1.0" encoding="utf-8"?>
<c:userShapes xmlns:c="http://schemas.openxmlformats.org/drawingml/2006/chart">
  <cdr:relSizeAnchor xmlns:cdr="http://schemas.openxmlformats.org/drawingml/2006/chartDrawing">
    <cdr:from>
      <cdr:x>0.07886</cdr:x>
      <cdr:y>0</cdr:y>
    </cdr:from>
    <cdr:to>
      <cdr:x>0.39299</cdr:x>
      <cdr:y>1</cdr:y>
    </cdr:to>
    <cdr:sp macro="" textlink="">
      <cdr:nvSpPr>
        <cdr:cNvPr id="2" name="11 Rectángulo"/>
        <cdr:cNvSpPr/>
      </cdr:nvSpPr>
      <cdr:spPr>
        <a:xfrm xmlns:a="http://schemas.openxmlformats.org/drawingml/2006/main">
          <a:off x="827761" y="0"/>
          <a:ext cx="3297441" cy="523220"/>
        </a:xfrm>
        <a:prstGeom xmlns:a="http://schemas.openxmlformats.org/drawingml/2006/main" prst="rect">
          <a:avLst/>
        </a:prstGeom>
      </cdr:spPr>
      <cdr:txBody>
        <a:bodyPr xmlns:a="http://schemas.openxmlformats.org/drawingml/2006/main" wrap="none">
          <a:spAutoFit/>
        </a:bodyPr>
        <a:lstStyle xmlns:a="http://schemas.openxmlformats.org/drawingml/2006/main">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lvl="1" algn="ctr"/>
          <a:r>
            <a:rPr lang="es-CO" sz="1400" b="1" dirty="0">
              <a:solidFill>
                <a:schemeClr val="accent1">
                  <a:lumMod val="50000"/>
                </a:schemeClr>
              </a:solidFill>
              <a:latin typeface="+mn-lt"/>
              <a:cs typeface="Arial" panose="020B0604020202020204" pitchFamily="34" charset="0"/>
            </a:rPr>
            <a:t>CARTERA FACTURACIÓN CONJUNTA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10.062</a:t>
          </a:r>
          <a:endParaRPr lang="es-CO" sz="1400" b="1" kern="0" dirty="0">
            <a:solidFill>
              <a:schemeClr val="accent1">
                <a:lumMod val="50000"/>
              </a:schemeClr>
            </a:solidFill>
            <a:latin typeface="+mn-lt"/>
            <a:cs typeface="Arial" panose="020B0604020202020204" pitchFamily="34" charset="0"/>
          </a:endParaRPr>
        </a:p>
      </cdr:txBody>
    </cdr:sp>
  </cdr:relSizeAnchor>
  <cdr:relSizeAnchor xmlns:cdr="http://schemas.openxmlformats.org/drawingml/2006/chartDrawing">
    <cdr:from>
      <cdr:x>0.64346</cdr:x>
      <cdr:y>0</cdr:y>
    </cdr:from>
    <cdr:to>
      <cdr:x>0.94296</cdr:x>
      <cdr:y>1</cdr:y>
    </cdr:to>
    <cdr:sp macro="" textlink="">
      <cdr:nvSpPr>
        <cdr:cNvPr id="4" name="11 Rectángulo"/>
        <cdr:cNvSpPr/>
      </cdr:nvSpPr>
      <cdr:spPr>
        <a:xfrm xmlns:a="http://schemas.openxmlformats.org/drawingml/2006/main">
          <a:off x="6754341" y="0"/>
          <a:ext cx="3143809" cy="523220"/>
        </a:xfrm>
        <a:prstGeom xmlns:a="http://schemas.openxmlformats.org/drawingml/2006/main" prst="rect">
          <a:avLst/>
        </a:prstGeom>
      </cdr:spPr>
      <cdr:txBody>
        <a:bodyPr xmlns:a="http://schemas.openxmlformats.org/drawingml/2006/main" wrap="none">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lvl="1" algn="ctr"/>
          <a:r>
            <a:rPr lang="es-CO" sz="1400" b="1" dirty="0">
              <a:solidFill>
                <a:schemeClr val="accent1">
                  <a:lumMod val="50000"/>
                </a:schemeClr>
              </a:solidFill>
              <a:latin typeface="+mn-lt"/>
              <a:cs typeface="Arial" panose="020B0604020202020204" pitchFamily="34" charset="0"/>
            </a:rPr>
            <a:t>CARTERA FACTURACIÓN DIRECTA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1.757</a:t>
          </a:r>
          <a:endParaRPr lang="es-CO" sz="1400" b="1" kern="0" dirty="0">
            <a:solidFill>
              <a:schemeClr val="accent1">
                <a:lumMod val="50000"/>
              </a:schemeClr>
            </a:solidFill>
            <a:latin typeface="+mn-lt"/>
            <a:cs typeface="Arial" panose="020B0604020202020204" pitchFamily="34" charset="0"/>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0.34216</cdr:x>
      <cdr:y>0.41914</cdr:y>
    </cdr:from>
    <cdr:to>
      <cdr:x>0.40558</cdr:x>
      <cdr:y>0.48747</cdr:y>
    </cdr:to>
    <cdr:sp macro="" textlink="">
      <cdr:nvSpPr>
        <cdr:cNvPr id="2" name="CuadroTexto 1">
          <a:extLst xmlns:a="http://schemas.openxmlformats.org/drawingml/2006/main">
            <a:ext uri="{FF2B5EF4-FFF2-40B4-BE49-F238E27FC236}">
              <a16:creationId xmlns:a16="http://schemas.microsoft.com/office/drawing/2014/main" id="{0945CA85-5C77-C165-9079-FF907610CAA5}"/>
            </a:ext>
          </a:extLst>
        </cdr:cNvPr>
        <cdr:cNvSpPr txBox="1"/>
      </cdr:nvSpPr>
      <cdr:spPr>
        <a:xfrm xmlns:a="http://schemas.openxmlformats.org/drawingml/2006/main">
          <a:off x="2766971" y="1752615"/>
          <a:ext cx="512860"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474</a:t>
          </a:r>
        </a:p>
      </cdr:txBody>
    </cdr:sp>
  </cdr:relSizeAnchor>
  <cdr:relSizeAnchor xmlns:cdr="http://schemas.openxmlformats.org/drawingml/2006/chartDrawing">
    <cdr:from>
      <cdr:x>0.45605</cdr:x>
      <cdr:y>0.44874</cdr:y>
    </cdr:from>
    <cdr:to>
      <cdr:x>0.51458</cdr:x>
      <cdr:y>0.51708</cdr:y>
    </cdr:to>
    <cdr:sp macro="" textlink="">
      <cdr:nvSpPr>
        <cdr:cNvPr id="3" name="CuadroTexto 1">
          <a:extLst xmlns:a="http://schemas.openxmlformats.org/drawingml/2006/main">
            <a:ext uri="{FF2B5EF4-FFF2-40B4-BE49-F238E27FC236}">
              <a16:creationId xmlns:a16="http://schemas.microsoft.com/office/drawing/2014/main" id="{EE3E8C05-9B20-123C-5978-6252941CC9FE}"/>
            </a:ext>
          </a:extLst>
        </cdr:cNvPr>
        <cdr:cNvSpPr txBox="1"/>
      </cdr:nvSpPr>
      <cdr:spPr>
        <a:xfrm xmlns:a="http://schemas.openxmlformats.org/drawingml/2006/main">
          <a:off x="4600136" y="1876400"/>
          <a:ext cx="590391" cy="28576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263</a:t>
          </a:r>
        </a:p>
      </cdr:txBody>
    </cdr:sp>
  </cdr:relSizeAnchor>
  <cdr:relSizeAnchor xmlns:cdr="http://schemas.openxmlformats.org/drawingml/2006/chartDrawing">
    <cdr:from>
      <cdr:x>0.59819</cdr:x>
      <cdr:y>0.47836</cdr:y>
    </cdr:from>
    <cdr:to>
      <cdr:x>0.6577</cdr:x>
      <cdr:y>0.56037</cdr:y>
    </cdr:to>
    <cdr:sp macro="" textlink="">
      <cdr:nvSpPr>
        <cdr:cNvPr id="4" name="CuadroTexto 1">
          <a:extLst xmlns:a="http://schemas.openxmlformats.org/drawingml/2006/main">
            <a:ext uri="{FF2B5EF4-FFF2-40B4-BE49-F238E27FC236}">
              <a16:creationId xmlns:a16="http://schemas.microsoft.com/office/drawing/2014/main" id="{F5D3AB29-0D75-A43E-C881-16FC86B54D55}"/>
            </a:ext>
          </a:extLst>
        </cdr:cNvPr>
        <cdr:cNvSpPr txBox="1"/>
      </cdr:nvSpPr>
      <cdr:spPr>
        <a:xfrm xmlns:a="http://schemas.openxmlformats.org/drawingml/2006/main">
          <a:off x="6033899" y="2000253"/>
          <a:ext cx="600276" cy="34292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223</a:t>
          </a:r>
        </a:p>
      </cdr:txBody>
    </cdr:sp>
  </cdr:relSizeAnchor>
  <cdr:relSizeAnchor xmlns:cdr="http://schemas.openxmlformats.org/drawingml/2006/chartDrawing">
    <cdr:from>
      <cdr:x>0.7255</cdr:x>
      <cdr:y>0.48746</cdr:y>
    </cdr:from>
    <cdr:to>
      <cdr:x>0.77148</cdr:x>
      <cdr:y>0.55125</cdr:y>
    </cdr:to>
    <cdr:sp macro="" textlink="">
      <cdr:nvSpPr>
        <cdr:cNvPr id="5" name="CuadroTexto 1">
          <a:extLst xmlns:a="http://schemas.openxmlformats.org/drawingml/2006/main">
            <a:ext uri="{FF2B5EF4-FFF2-40B4-BE49-F238E27FC236}">
              <a16:creationId xmlns:a16="http://schemas.microsoft.com/office/drawing/2014/main" id="{A65E978D-E09C-A048-787F-7D3390972456}"/>
            </a:ext>
          </a:extLst>
        </cdr:cNvPr>
        <cdr:cNvSpPr txBox="1"/>
      </cdr:nvSpPr>
      <cdr:spPr>
        <a:xfrm xmlns:a="http://schemas.openxmlformats.org/drawingml/2006/main">
          <a:off x="7318116" y="2038315"/>
          <a:ext cx="463810" cy="266737"/>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267</a:t>
          </a:r>
        </a:p>
      </cdr:txBody>
    </cdr:sp>
  </cdr:relSizeAnchor>
  <cdr:relSizeAnchor xmlns:cdr="http://schemas.openxmlformats.org/drawingml/2006/chartDrawing">
    <cdr:from>
      <cdr:x>0.84169</cdr:x>
      <cdr:y>0.4738</cdr:y>
    </cdr:from>
    <cdr:to>
      <cdr:x>0.90703</cdr:x>
      <cdr:y>0.54441</cdr:y>
    </cdr:to>
    <cdr:sp macro="" textlink="">
      <cdr:nvSpPr>
        <cdr:cNvPr id="6" name="CuadroTexto 1">
          <a:extLst xmlns:a="http://schemas.openxmlformats.org/drawingml/2006/main">
            <a:ext uri="{FF2B5EF4-FFF2-40B4-BE49-F238E27FC236}">
              <a16:creationId xmlns:a16="http://schemas.microsoft.com/office/drawing/2014/main" id="{3D2CE68E-E71B-44AA-848C-A5C2F8CAF769}"/>
            </a:ext>
          </a:extLst>
        </cdr:cNvPr>
        <cdr:cNvSpPr txBox="1"/>
      </cdr:nvSpPr>
      <cdr:spPr>
        <a:xfrm xmlns:a="http://schemas.openxmlformats.org/drawingml/2006/main">
          <a:off x="8490150" y="1981196"/>
          <a:ext cx="659083" cy="29525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229</a:t>
          </a:r>
        </a:p>
      </cdr:txBody>
    </cdr:sp>
  </cdr:relSizeAnchor>
</c:userShapes>
</file>

<file path=ppt/drawings/drawing4.xml><?xml version="1.0" encoding="utf-8"?>
<c:userShapes xmlns:c="http://schemas.openxmlformats.org/drawingml/2006/chart">
  <cdr:relSizeAnchor xmlns:cdr="http://schemas.openxmlformats.org/drawingml/2006/chartDrawing">
    <cdr:from>
      <cdr:x>0.78641</cdr:x>
      <cdr:y>0.27526</cdr:y>
    </cdr:from>
    <cdr:to>
      <cdr:x>0.84864</cdr:x>
      <cdr:y>0.35211</cdr:y>
    </cdr:to>
    <cdr:sp macro="" textlink="">
      <cdr:nvSpPr>
        <cdr:cNvPr id="2" name="CuadroTexto 1">
          <a:extLst xmlns:a="http://schemas.openxmlformats.org/drawingml/2006/main">
            <a:ext uri="{FF2B5EF4-FFF2-40B4-BE49-F238E27FC236}">
              <a16:creationId xmlns:a16="http://schemas.microsoft.com/office/drawing/2014/main" id="{FC420D71-801A-4EFE-B322-FA9EB7332F32}"/>
            </a:ext>
          </a:extLst>
        </cdr:cNvPr>
        <cdr:cNvSpPr txBox="1"/>
      </cdr:nvSpPr>
      <cdr:spPr>
        <a:xfrm xmlns:a="http://schemas.openxmlformats.org/drawingml/2006/main">
          <a:off x="6347285" y="1023357"/>
          <a:ext cx="502270" cy="28570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345</a:t>
          </a:r>
          <a:endParaRPr lang="es-CO" sz="1400" b="1">
            <a:solidFill>
              <a:schemeClr val="accent2">
                <a:lumMod val="50000"/>
              </a:schemeClr>
            </a:solidFill>
          </a:endParaRPr>
        </a:p>
      </cdr:txBody>
    </cdr:sp>
  </cdr:relSizeAnchor>
  <cdr:relSizeAnchor xmlns:cdr="http://schemas.openxmlformats.org/drawingml/2006/chartDrawing">
    <cdr:from>
      <cdr:x>0.06592</cdr:x>
      <cdr:y>0.46135</cdr:y>
    </cdr:from>
    <cdr:to>
      <cdr:x>0.12814</cdr:x>
      <cdr:y>0.5382</cdr:y>
    </cdr:to>
    <cdr:sp macro="" textlink="">
      <cdr:nvSpPr>
        <cdr:cNvPr id="3" name="CuadroTexto 1">
          <a:extLst xmlns:a="http://schemas.openxmlformats.org/drawingml/2006/main">
            <a:ext uri="{FF2B5EF4-FFF2-40B4-BE49-F238E27FC236}">
              <a16:creationId xmlns:a16="http://schemas.microsoft.com/office/drawing/2014/main" id="{C8A9F9C5-A8B6-4784-AE66-A0A3F4142D54}"/>
            </a:ext>
          </a:extLst>
        </cdr:cNvPr>
        <cdr:cNvSpPr txBox="1"/>
      </cdr:nvSpPr>
      <cdr:spPr>
        <a:xfrm xmlns:a="http://schemas.openxmlformats.org/drawingml/2006/main">
          <a:off x="532087" y="1715183"/>
          <a:ext cx="502189" cy="28571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a:t>
          </a:r>
          <a:r>
            <a:rPr lang="es-CO" sz="1400" b="1">
              <a:solidFill>
                <a:schemeClr val="accent2">
                  <a:lumMod val="50000"/>
                </a:schemeClr>
              </a:solidFill>
              <a:latin typeface="+mn-lt"/>
              <a:ea typeface="+mn-ea"/>
              <a:cs typeface="+mn-cs"/>
            </a:rPr>
            <a:t>15</a:t>
          </a:r>
        </a:p>
      </cdr:txBody>
    </cdr:sp>
  </cdr:relSizeAnchor>
  <cdr:relSizeAnchor xmlns:cdr="http://schemas.openxmlformats.org/drawingml/2006/chartDrawing">
    <cdr:from>
      <cdr:x>0.18642</cdr:x>
      <cdr:y>0.4155</cdr:y>
    </cdr:from>
    <cdr:to>
      <cdr:x>0.24864</cdr:x>
      <cdr:y>0.49235</cdr:y>
    </cdr:to>
    <cdr:sp macro="" textlink="">
      <cdr:nvSpPr>
        <cdr:cNvPr id="4" name="CuadroTexto 1">
          <a:extLst xmlns:a="http://schemas.openxmlformats.org/drawingml/2006/main">
            <a:ext uri="{FF2B5EF4-FFF2-40B4-BE49-F238E27FC236}">
              <a16:creationId xmlns:a16="http://schemas.microsoft.com/office/drawing/2014/main" id="{C1E85D45-362A-4D39-A496-28D21A15A438}"/>
            </a:ext>
          </a:extLst>
        </cdr:cNvPr>
        <cdr:cNvSpPr txBox="1"/>
      </cdr:nvSpPr>
      <cdr:spPr>
        <a:xfrm xmlns:a="http://schemas.openxmlformats.org/drawingml/2006/main">
          <a:off x="1504635" y="1544724"/>
          <a:ext cx="502189" cy="28570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a:t>
          </a:r>
          <a:r>
            <a:rPr lang="es-CO" sz="1400" b="1">
              <a:solidFill>
                <a:schemeClr val="accent2">
                  <a:lumMod val="50000"/>
                </a:schemeClr>
              </a:solidFill>
              <a:latin typeface="+mn-lt"/>
              <a:ea typeface="+mn-ea"/>
              <a:cs typeface="+mn-cs"/>
            </a:rPr>
            <a:t>64</a:t>
          </a:r>
        </a:p>
      </cdr:txBody>
    </cdr:sp>
  </cdr:relSizeAnchor>
  <cdr:relSizeAnchor xmlns:cdr="http://schemas.openxmlformats.org/drawingml/2006/chartDrawing">
    <cdr:from>
      <cdr:x>0.30319</cdr:x>
      <cdr:y>0.37774</cdr:y>
    </cdr:from>
    <cdr:to>
      <cdr:x>0.36541</cdr:x>
      <cdr:y>0.4546</cdr:y>
    </cdr:to>
    <cdr:sp macro="" textlink="">
      <cdr:nvSpPr>
        <cdr:cNvPr id="5" name="CuadroTexto 1">
          <a:extLst xmlns:a="http://schemas.openxmlformats.org/drawingml/2006/main">
            <a:ext uri="{FF2B5EF4-FFF2-40B4-BE49-F238E27FC236}">
              <a16:creationId xmlns:a16="http://schemas.microsoft.com/office/drawing/2014/main" id="{2863CFA4-6F9D-435E-BDB9-747992A4B95C}"/>
            </a:ext>
          </a:extLst>
        </cdr:cNvPr>
        <cdr:cNvSpPr txBox="1"/>
      </cdr:nvSpPr>
      <cdr:spPr>
        <a:xfrm xmlns:a="http://schemas.openxmlformats.org/drawingml/2006/main">
          <a:off x="2447106" y="1404339"/>
          <a:ext cx="502189" cy="285747"/>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a:t>
          </a:r>
          <a:r>
            <a:rPr lang="es-CO" sz="1400" b="1">
              <a:solidFill>
                <a:schemeClr val="accent2">
                  <a:lumMod val="50000"/>
                </a:schemeClr>
              </a:solidFill>
            </a:rPr>
            <a:t>59</a:t>
          </a:r>
        </a:p>
      </cdr:txBody>
    </cdr:sp>
  </cdr:relSizeAnchor>
  <cdr:relSizeAnchor xmlns:cdr="http://schemas.openxmlformats.org/drawingml/2006/chartDrawing">
    <cdr:from>
      <cdr:x>0.41499</cdr:x>
      <cdr:y>0.36426</cdr:y>
    </cdr:from>
    <cdr:to>
      <cdr:x>0.47721</cdr:x>
      <cdr:y>0.44111</cdr:y>
    </cdr:to>
    <cdr:sp macro="" textlink="">
      <cdr:nvSpPr>
        <cdr:cNvPr id="6" name="CuadroTexto 1">
          <a:extLst xmlns:a="http://schemas.openxmlformats.org/drawingml/2006/main">
            <a:ext uri="{FF2B5EF4-FFF2-40B4-BE49-F238E27FC236}">
              <a16:creationId xmlns:a16="http://schemas.microsoft.com/office/drawing/2014/main" id="{BCF01E07-E94E-4450-A061-F129EAE67A6F}"/>
            </a:ext>
          </a:extLst>
        </cdr:cNvPr>
        <cdr:cNvSpPr txBox="1"/>
      </cdr:nvSpPr>
      <cdr:spPr>
        <a:xfrm xmlns:a="http://schemas.openxmlformats.org/drawingml/2006/main">
          <a:off x="3349472" y="1354221"/>
          <a:ext cx="502189" cy="28571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127</a:t>
          </a:r>
          <a:endParaRPr lang="es-CO" sz="1400" b="1">
            <a:solidFill>
              <a:schemeClr val="accent2">
                <a:lumMod val="50000"/>
              </a:schemeClr>
            </a:solidFill>
          </a:endParaRPr>
        </a:p>
      </cdr:txBody>
    </cdr:sp>
  </cdr:relSizeAnchor>
  <cdr:relSizeAnchor xmlns:cdr="http://schemas.openxmlformats.org/drawingml/2006/chartDrawing">
    <cdr:from>
      <cdr:x>0.54294</cdr:x>
      <cdr:y>0.35077</cdr:y>
    </cdr:from>
    <cdr:to>
      <cdr:x>0.60517</cdr:x>
      <cdr:y>0.42762</cdr:y>
    </cdr:to>
    <cdr:sp macro="" textlink="">
      <cdr:nvSpPr>
        <cdr:cNvPr id="7" name="CuadroTexto 1">
          <a:extLst xmlns:a="http://schemas.openxmlformats.org/drawingml/2006/main">
            <a:ext uri="{FF2B5EF4-FFF2-40B4-BE49-F238E27FC236}">
              <a16:creationId xmlns:a16="http://schemas.microsoft.com/office/drawing/2014/main" id="{1C3744AB-D8E8-4E69-8BA8-950A2CBF7A30}"/>
            </a:ext>
          </a:extLst>
        </cdr:cNvPr>
        <cdr:cNvSpPr txBox="1"/>
      </cdr:nvSpPr>
      <cdr:spPr>
        <a:xfrm xmlns:a="http://schemas.openxmlformats.org/drawingml/2006/main">
          <a:off x="4382135" y="1304085"/>
          <a:ext cx="502270" cy="28571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138</a:t>
          </a:r>
          <a:endParaRPr lang="es-CO" sz="1400" b="1">
            <a:solidFill>
              <a:schemeClr val="accent2">
                <a:lumMod val="50000"/>
              </a:schemeClr>
            </a:solidFill>
          </a:endParaRPr>
        </a:p>
      </cdr:txBody>
    </cdr:sp>
  </cdr:relSizeAnchor>
  <cdr:relSizeAnchor xmlns:cdr="http://schemas.openxmlformats.org/drawingml/2006/chartDrawing">
    <cdr:from>
      <cdr:x>0.66343</cdr:x>
      <cdr:y>0.36696</cdr:y>
    </cdr:from>
    <cdr:to>
      <cdr:x>0.72566</cdr:x>
      <cdr:y>0.44381</cdr:y>
    </cdr:to>
    <cdr:sp macro="" textlink="">
      <cdr:nvSpPr>
        <cdr:cNvPr id="8" name="CuadroTexto 1">
          <a:extLst xmlns:a="http://schemas.openxmlformats.org/drawingml/2006/main">
            <a:ext uri="{FF2B5EF4-FFF2-40B4-BE49-F238E27FC236}">
              <a16:creationId xmlns:a16="http://schemas.microsoft.com/office/drawing/2014/main" id="{FC420D71-801A-4EFE-B322-FA9EB7332F32}"/>
            </a:ext>
          </a:extLst>
        </cdr:cNvPr>
        <cdr:cNvSpPr txBox="1"/>
      </cdr:nvSpPr>
      <cdr:spPr>
        <a:xfrm xmlns:a="http://schemas.openxmlformats.org/drawingml/2006/main">
          <a:off x="5354684" y="1364254"/>
          <a:ext cx="502269" cy="28571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239</a:t>
          </a:r>
          <a:endParaRPr lang="es-CO" sz="1400" b="1">
            <a:solidFill>
              <a:schemeClr val="accent2">
                <a:lumMod val="50000"/>
              </a:schemeClr>
            </a:solidFill>
          </a:endParaRPr>
        </a:p>
      </cdr:txBody>
    </cdr:sp>
  </cdr:relSizeAnchor>
  <cdr:relSizeAnchor xmlns:cdr="http://schemas.openxmlformats.org/drawingml/2006/chartDrawing">
    <cdr:from>
      <cdr:x>0.91064</cdr:x>
      <cdr:y>0.44247</cdr:y>
    </cdr:from>
    <cdr:to>
      <cdr:x>0.97286</cdr:x>
      <cdr:y>0.51932</cdr:y>
    </cdr:to>
    <cdr:sp macro="" textlink="">
      <cdr:nvSpPr>
        <cdr:cNvPr id="9" name="CuadroTexto 1">
          <a:extLst xmlns:a="http://schemas.openxmlformats.org/drawingml/2006/main">
            <a:ext uri="{FF2B5EF4-FFF2-40B4-BE49-F238E27FC236}">
              <a16:creationId xmlns:a16="http://schemas.microsoft.com/office/drawing/2014/main" id="{09039D83-C9A6-6D5F-9C7D-8AE595C723AC}"/>
            </a:ext>
          </a:extLst>
        </cdr:cNvPr>
        <cdr:cNvSpPr txBox="1"/>
      </cdr:nvSpPr>
      <cdr:spPr>
        <a:xfrm xmlns:a="http://schemas.openxmlformats.org/drawingml/2006/main">
          <a:off x="7349958" y="1644984"/>
          <a:ext cx="502189" cy="28571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169</a:t>
          </a:r>
          <a:endParaRPr lang="es-CO" sz="1400" b="1">
            <a:solidFill>
              <a:schemeClr val="accent2">
                <a:lumMod val="50000"/>
              </a:schemeClr>
            </a:solidFill>
            <a:latin typeface="+mn-lt"/>
            <a:ea typeface="+mn-ea"/>
            <a:cs typeface="+mn-cs"/>
          </a:endParaRPr>
        </a:p>
      </cdr:txBody>
    </cdr:sp>
  </cdr:relSizeAnchor>
</c:userShapes>
</file>

<file path=ppt/drawings/drawing5.xml><?xml version="1.0" encoding="utf-8"?>
<c:userShapes xmlns:c="http://schemas.openxmlformats.org/drawingml/2006/chart">
  <cdr:relSizeAnchor xmlns:cdr="http://schemas.openxmlformats.org/drawingml/2006/chartDrawing">
    <cdr:from>
      <cdr:x>0.07294</cdr:x>
      <cdr:y>0.16604</cdr:y>
    </cdr:from>
    <cdr:to>
      <cdr:x>0.12359</cdr:x>
      <cdr:y>0.24246</cdr:y>
    </cdr:to>
    <cdr:sp macro="" textlink="">
      <cdr:nvSpPr>
        <cdr:cNvPr id="2" name="CuadroTexto 1">
          <a:extLst xmlns:a="http://schemas.openxmlformats.org/drawingml/2006/main">
            <a:ext uri="{FF2B5EF4-FFF2-40B4-BE49-F238E27FC236}">
              <a16:creationId xmlns:a16="http://schemas.microsoft.com/office/drawing/2014/main" id="{C8A9F9C5-A8B6-4784-AE66-A0A3F4142D54}"/>
            </a:ext>
          </a:extLst>
        </cdr:cNvPr>
        <cdr:cNvSpPr txBox="1"/>
      </cdr:nvSpPr>
      <cdr:spPr>
        <a:xfrm xmlns:a="http://schemas.openxmlformats.org/drawingml/2006/main">
          <a:off x="612779" y="589104"/>
          <a:ext cx="425513" cy="27114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4</a:t>
          </a:r>
          <a:r>
            <a:rPr lang="es-CO" sz="1400" b="1">
              <a:solidFill>
                <a:schemeClr val="accent2">
                  <a:lumMod val="50000"/>
                </a:schemeClr>
              </a:solidFill>
            </a:rPr>
            <a:t>9</a:t>
          </a:r>
        </a:p>
      </cdr:txBody>
    </cdr:sp>
  </cdr:relSizeAnchor>
  <cdr:relSizeAnchor xmlns:cdr="http://schemas.openxmlformats.org/drawingml/2006/chartDrawing">
    <cdr:from>
      <cdr:x>0.69426</cdr:x>
      <cdr:y>0.44926</cdr:y>
    </cdr:from>
    <cdr:to>
      <cdr:x>0.75404</cdr:x>
      <cdr:y>0.52568</cdr:y>
    </cdr:to>
    <cdr:sp macro="" textlink="">
      <cdr:nvSpPr>
        <cdr:cNvPr id="3" name="CuadroTexto 1">
          <a:extLst xmlns:a="http://schemas.openxmlformats.org/drawingml/2006/main">
            <a:ext uri="{FF2B5EF4-FFF2-40B4-BE49-F238E27FC236}">
              <a16:creationId xmlns:a16="http://schemas.microsoft.com/office/drawing/2014/main" id="{A66A1595-7C7F-4368-85DB-BBB1097E5297}"/>
            </a:ext>
          </a:extLst>
        </cdr:cNvPr>
        <cdr:cNvSpPr txBox="1"/>
      </cdr:nvSpPr>
      <cdr:spPr>
        <a:xfrm xmlns:a="http://schemas.openxmlformats.org/drawingml/2006/main">
          <a:off x="5832475" y="1679575"/>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9</a:t>
          </a:r>
          <a:endParaRPr lang="es-CO" sz="1400" b="1">
            <a:solidFill>
              <a:schemeClr val="accent2">
                <a:lumMod val="50000"/>
              </a:schemeClr>
            </a:solidFill>
          </a:endParaRPr>
        </a:p>
      </cdr:txBody>
    </cdr:sp>
  </cdr:relSizeAnchor>
  <cdr:relSizeAnchor xmlns:cdr="http://schemas.openxmlformats.org/drawingml/2006/chartDrawing">
    <cdr:from>
      <cdr:x>0.8836</cdr:x>
      <cdr:y>0.50786</cdr:y>
    </cdr:from>
    <cdr:to>
      <cdr:x>0.94338</cdr:x>
      <cdr:y>0.58428</cdr:y>
    </cdr:to>
    <cdr:sp macro="" textlink="">
      <cdr:nvSpPr>
        <cdr:cNvPr id="7" name="CuadroTexto 1">
          <a:extLst xmlns:a="http://schemas.openxmlformats.org/drawingml/2006/main">
            <a:ext uri="{FF2B5EF4-FFF2-40B4-BE49-F238E27FC236}">
              <a16:creationId xmlns:a16="http://schemas.microsoft.com/office/drawing/2014/main" id="{BAABDBF0-C7C1-D561-F353-4D3558AA359B}"/>
            </a:ext>
          </a:extLst>
        </cdr:cNvPr>
        <cdr:cNvSpPr txBox="1"/>
      </cdr:nvSpPr>
      <cdr:spPr>
        <a:xfrm xmlns:a="http://schemas.openxmlformats.org/drawingml/2006/main">
          <a:off x="7423150" y="1898650"/>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dirty="0">
              <a:solidFill>
                <a:schemeClr val="accent2">
                  <a:lumMod val="50000"/>
                </a:schemeClr>
              </a:solidFill>
            </a:rPr>
            <a:t>28</a:t>
          </a:r>
          <a:endParaRPr lang="es-CO" sz="1400" b="1" dirty="0">
            <a:solidFill>
              <a:schemeClr val="accent2">
                <a:lumMod val="50000"/>
              </a:schemeClr>
            </a:solidFill>
          </a:endParaRPr>
        </a:p>
      </cdr:txBody>
    </cdr:sp>
  </cdr:relSizeAnchor>
  <cdr:relSizeAnchor xmlns:cdr="http://schemas.openxmlformats.org/drawingml/2006/chartDrawing">
    <cdr:from>
      <cdr:x>0.26115</cdr:x>
      <cdr:y>0.52059</cdr:y>
    </cdr:from>
    <cdr:to>
      <cdr:x>0.3118</cdr:x>
      <cdr:y>0.59701</cdr:y>
    </cdr:to>
    <cdr:sp macro="" textlink="">
      <cdr:nvSpPr>
        <cdr:cNvPr id="4" name="CuadroTexto 1">
          <a:extLst xmlns:a="http://schemas.openxmlformats.org/drawingml/2006/main">
            <a:ext uri="{FF2B5EF4-FFF2-40B4-BE49-F238E27FC236}">
              <a16:creationId xmlns:a16="http://schemas.microsoft.com/office/drawing/2014/main" id="{7D61F22C-CBF3-492A-2E05-8E06B81EABD7}"/>
            </a:ext>
          </a:extLst>
        </cdr:cNvPr>
        <cdr:cNvSpPr txBox="1"/>
      </cdr:nvSpPr>
      <cdr:spPr>
        <a:xfrm xmlns:a="http://schemas.openxmlformats.org/drawingml/2006/main">
          <a:off x="2193925" y="1946275"/>
          <a:ext cx="425513" cy="285701"/>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a:t>
          </a:r>
          <a:endParaRPr lang="es-CO" sz="1400" b="1">
            <a:solidFill>
              <a:schemeClr val="accent2">
                <a:lumMod val="50000"/>
              </a:schemeClr>
            </a:solidFill>
          </a:endParaRPr>
        </a:p>
      </cdr:txBody>
    </cdr:sp>
  </cdr:relSizeAnchor>
</c:userShapes>
</file>

<file path=ppt/drawings/drawing6.xml><?xml version="1.0" encoding="utf-8"?>
<c:userShapes xmlns:c="http://schemas.openxmlformats.org/drawingml/2006/chart">
  <cdr:relSizeAnchor xmlns:cdr="http://schemas.openxmlformats.org/drawingml/2006/chartDrawing">
    <cdr:from>
      <cdr:x>0.1035</cdr:x>
      <cdr:y>0.29337</cdr:y>
    </cdr:from>
    <cdr:to>
      <cdr:x>0.15956</cdr:x>
      <cdr:y>0.39394</cdr:y>
    </cdr:to>
    <cdr:sp macro="" textlink="">
      <cdr:nvSpPr>
        <cdr:cNvPr id="2" name="CuadroTexto 1">
          <a:extLst xmlns:a="http://schemas.openxmlformats.org/drawingml/2006/main">
            <a:ext uri="{FF2B5EF4-FFF2-40B4-BE49-F238E27FC236}">
              <a16:creationId xmlns:a16="http://schemas.microsoft.com/office/drawing/2014/main" id="{5534B7DF-9223-B4DF-8B8E-35A7D590E4F9}"/>
            </a:ext>
          </a:extLst>
        </cdr:cNvPr>
        <cdr:cNvSpPr txBox="1"/>
      </cdr:nvSpPr>
      <cdr:spPr>
        <a:xfrm xmlns:a="http://schemas.openxmlformats.org/drawingml/2006/main">
          <a:off x="805400" y="1060440"/>
          <a:ext cx="436255" cy="36353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a:solidFill>
                <a:schemeClr val="accent2">
                  <a:lumMod val="50000"/>
                </a:schemeClr>
              </a:solidFill>
              <a:latin typeface="+mn-lt"/>
              <a:ea typeface="+mn-ea"/>
              <a:cs typeface="+mn-cs"/>
            </a:rPr>
            <a:t>45</a:t>
          </a:r>
        </a:p>
      </cdr:txBody>
    </cdr:sp>
  </cdr:relSizeAnchor>
  <cdr:relSizeAnchor xmlns:cdr="http://schemas.openxmlformats.org/drawingml/2006/chartDrawing">
    <cdr:from>
      <cdr:x>0.48823</cdr:x>
      <cdr:y>0.21168</cdr:y>
    </cdr:from>
    <cdr:to>
      <cdr:x>0.54692</cdr:x>
      <cdr:y>0.29072</cdr:y>
    </cdr:to>
    <cdr:sp macro="" textlink="">
      <cdr:nvSpPr>
        <cdr:cNvPr id="3" name="CuadroTexto 1">
          <a:extLst xmlns:a="http://schemas.openxmlformats.org/drawingml/2006/main">
            <a:ext uri="{FF2B5EF4-FFF2-40B4-BE49-F238E27FC236}">
              <a16:creationId xmlns:a16="http://schemas.microsoft.com/office/drawing/2014/main" id="{3B1ADEB7-A158-B214-F573-DE94205FE397}"/>
            </a:ext>
          </a:extLst>
        </cdr:cNvPr>
        <cdr:cNvSpPr txBox="1"/>
      </cdr:nvSpPr>
      <cdr:spPr>
        <a:xfrm xmlns:a="http://schemas.openxmlformats.org/drawingml/2006/main">
          <a:off x="3576148" y="765183"/>
          <a:ext cx="429888" cy="28570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32</a:t>
          </a:r>
          <a:endParaRPr lang="es-CO" sz="1400" b="1">
            <a:solidFill>
              <a:schemeClr val="accent2">
                <a:lumMod val="50000"/>
              </a:schemeClr>
            </a:solidFill>
          </a:endParaRP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CO"/>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32D7961-3E58-4190-85E1-93573A6F346D}" type="datetimeFigureOut">
              <a:rPr lang="es-CO" smtClean="0"/>
              <a:t>23/05/2025</a:t>
            </a:fld>
            <a:endParaRPr lang="es-CO"/>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CO"/>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CO"/>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AF78CF3-BDC2-4027-AAF6-AEE4FB847F16}" type="slidenum">
              <a:rPr lang="es-CO" smtClean="0"/>
              <a:t>‹Nº›</a:t>
            </a:fld>
            <a:endParaRPr lang="es-CO"/>
          </a:p>
        </p:txBody>
      </p:sp>
    </p:spTree>
    <p:extLst>
      <p:ext uri="{BB962C8B-B14F-4D97-AF65-F5344CB8AC3E}">
        <p14:creationId xmlns:p14="http://schemas.microsoft.com/office/powerpoint/2010/main" val="363788787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3</a:t>
            </a:fld>
            <a:endParaRPr lang="es-CO"/>
          </a:p>
        </p:txBody>
      </p:sp>
    </p:spTree>
    <p:extLst>
      <p:ext uri="{BB962C8B-B14F-4D97-AF65-F5344CB8AC3E}">
        <p14:creationId xmlns:p14="http://schemas.microsoft.com/office/powerpoint/2010/main" val="37386306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13</a:t>
            </a:fld>
            <a:endParaRPr lang="es-CO"/>
          </a:p>
        </p:txBody>
      </p:sp>
    </p:spTree>
    <p:extLst>
      <p:ext uri="{BB962C8B-B14F-4D97-AF65-F5344CB8AC3E}">
        <p14:creationId xmlns:p14="http://schemas.microsoft.com/office/powerpoint/2010/main" val="406784955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Marcador de imagen de diapositiva 1">
            <a:extLst>
              <a:ext uri="{FF2B5EF4-FFF2-40B4-BE49-F238E27FC236}">
                <a16:creationId xmlns:a16="http://schemas.microsoft.com/office/drawing/2014/main" id="{4FBF1570-2845-4B52-8766-11CD82E513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683" name="Marcador de notas 2">
            <a:extLst>
              <a:ext uri="{FF2B5EF4-FFF2-40B4-BE49-F238E27FC236}">
                <a16:creationId xmlns:a16="http://schemas.microsoft.com/office/drawing/2014/main" id="{CE6E2F27-635B-44D1-B3E6-D0470ECC0A9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1684" name="Marcador de número de diapositiva 3">
            <a:extLst>
              <a:ext uri="{FF2B5EF4-FFF2-40B4-BE49-F238E27FC236}">
                <a16:creationId xmlns:a16="http://schemas.microsoft.com/office/drawing/2014/main" id="{A8F45417-9B9E-41A8-AB88-6D71F16A395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C93FCA3-D15A-4C2B-BEA8-B645C06DCA88}" type="slidenum">
              <a:rPr lang="es-CO" altLang="es-CO" smtClean="0"/>
              <a:pPr fontAlgn="base">
                <a:spcBef>
                  <a:spcPct val="0"/>
                </a:spcBef>
                <a:spcAft>
                  <a:spcPct val="0"/>
                </a:spcAft>
              </a:pPr>
              <a:t>120</a:t>
            </a:fld>
            <a:endParaRPr lang="es-CO" altLang="es-CO" dirty="0"/>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Marcador de imagen de diapositiva 1">
            <a:extLst>
              <a:ext uri="{FF2B5EF4-FFF2-40B4-BE49-F238E27FC236}">
                <a16:creationId xmlns:a16="http://schemas.microsoft.com/office/drawing/2014/main" id="{6522D5F8-444C-4586-A79C-6A0D23CD2A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3731" name="Marcador de notas 2">
            <a:extLst>
              <a:ext uri="{FF2B5EF4-FFF2-40B4-BE49-F238E27FC236}">
                <a16:creationId xmlns:a16="http://schemas.microsoft.com/office/drawing/2014/main" id="{2C265D6A-3B17-4DEF-8735-533DD10FAF4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3732" name="Marcador de número de diapositiva 3">
            <a:extLst>
              <a:ext uri="{FF2B5EF4-FFF2-40B4-BE49-F238E27FC236}">
                <a16:creationId xmlns:a16="http://schemas.microsoft.com/office/drawing/2014/main" id="{7E12BE25-CAA2-4E65-8095-6D3CD3CE507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99E7AD0-66C8-447A-AAB9-A5D44FBACA97}" type="slidenum">
              <a:rPr lang="es-CO" altLang="es-CO" smtClean="0"/>
              <a:pPr fontAlgn="base">
                <a:spcBef>
                  <a:spcPct val="0"/>
                </a:spcBef>
                <a:spcAft>
                  <a:spcPct val="0"/>
                </a:spcAft>
              </a:pPr>
              <a:t>121</a:t>
            </a:fld>
            <a:endParaRPr lang="es-CO" altLang="es-CO" dirty="0"/>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Marcador de imagen de diapositiva 1">
            <a:extLst>
              <a:ext uri="{FF2B5EF4-FFF2-40B4-BE49-F238E27FC236}">
                <a16:creationId xmlns:a16="http://schemas.microsoft.com/office/drawing/2014/main" id="{F5C42D46-C8BF-4E5A-833E-6301B0647E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5779" name="Marcador de notas 2">
            <a:extLst>
              <a:ext uri="{FF2B5EF4-FFF2-40B4-BE49-F238E27FC236}">
                <a16:creationId xmlns:a16="http://schemas.microsoft.com/office/drawing/2014/main" id="{FFE6852F-74B5-4C41-B912-CFD02163E69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5780" name="Marcador de número de diapositiva 3">
            <a:extLst>
              <a:ext uri="{FF2B5EF4-FFF2-40B4-BE49-F238E27FC236}">
                <a16:creationId xmlns:a16="http://schemas.microsoft.com/office/drawing/2014/main" id="{52885EE0-AB82-461F-9FD8-EB772F6A8B0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DD1B9FF-122B-4F56-8B38-850E2DC7E691}" type="slidenum">
              <a:rPr lang="es-CO" altLang="es-CO" smtClean="0"/>
              <a:pPr fontAlgn="base">
                <a:spcBef>
                  <a:spcPct val="0"/>
                </a:spcBef>
                <a:spcAft>
                  <a:spcPct val="0"/>
                </a:spcAft>
              </a:pPr>
              <a:t>122</a:t>
            </a:fld>
            <a:endParaRPr lang="es-CO" altLang="es-CO" dirty="0"/>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Marcador de imagen de diapositiva 1">
            <a:extLst>
              <a:ext uri="{FF2B5EF4-FFF2-40B4-BE49-F238E27FC236}">
                <a16:creationId xmlns:a16="http://schemas.microsoft.com/office/drawing/2014/main" id="{0396CFE2-8AA9-4E69-A54E-9316279DC07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7827" name="Marcador de notas 2">
            <a:extLst>
              <a:ext uri="{FF2B5EF4-FFF2-40B4-BE49-F238E27FC236}">
                <a16:creationId xmlns:a16="http://schemas.microsoft.com/office/drawing/2014/main" id="{8F099F5D-E956-4530-980A-E6452B1E603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7828" name="Marcador de número de diapositiva 3">
            <a:extLst>
              <a:ext uri="{FF2B5EF4-FFF2-40B4-BE49-F238E27FC236}">
                <a16:creationId xmlns:a16="http://schemas.microsoft.com/office/drawing/2014/main" id="{941CCA57-F0E3-4ACD-80CB-9C35B3F14F4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EE85A53-4148-4DB9-8E78-71DE3FC009EC}" type="slidenum">
              <a:rPr lang="es-CO" altLang="es-CO" smtClean="0"/>
              <a:pPr fontAlgn="base">
                <a:spcBef>
                  <a:spcPct val="0"/>
                </a:spcBef>
                <a:spcAft>
                  <a:spcPct val="0"/>
                </a:spcAft>
              </a:pPr>
              <a:t>123</a:t>
            </a:fld>
            <a:endParaRPr lang="es-CO" altLang="es-CO" dirty="0"/>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Marcador de imagen de diapositiva 1">
            <a:extLst>
              <a:ext uri="{FF2B5EF4-FFF2-40B4-BE49-F238E27FC236}">
                <a16:creationId xmlns:a16="http://schemas.microsoft.com/office/drawing/2014/main" id="{BB9E7804-95C0-4769-B48D-765975888AF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9875" name="Marcador de notas 2">
            <a:extLst>
              <a:ext uri="{FF2B5EF4-FFF2-40B4-BE49-F238E27FC236}">
                <a16:creationId xmlns:a16="http://schemas.microsoft.com/office/drawing/2014/main" id="{1DAC3BCC-9C35-4A65-8E2B-F67BD690709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9876" name="Marcador de número de diapositiva 3">
            <a:extLst>
              <a:ext uri="{FF2B5EF4-FFF2-40B4-BE49-F238E27FC236}">
                <a16:creationId xmlns:a16="http://schemas.microsoft.com/office/drawing/2014/main" id="{EBC8CA94-61E1-4937-AC85-E28C8A1B1B5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1DC6F8E-C8EC-4D95-8F51-2A229B7B8FD3}" type="slidenum">
              <a:rPr lang="es-CO" altLang="es-CO" smtClean="0"/>
              <a:pPr fontAlgn="base">
                <a:spcBef>
                  <a:spcPct val="0"/>
                </a:spcBef>
                <a:spcAft>
                  <a:spcPct val="0"/>
                </a:spcAft>
              </a:pPr>
              <a:t>124</a:t>
            </a:fld>
            <a:endParaRPr lang="es-CO" altLang="es-CO" dirty="0"/>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Marcador de imagen de diapositiva 1">
            <a:extLst>
              <a:ext uri="{FF2B5EF4-FFF2-40B4-BE49-F238E27FC236}">
                <a16:creationId xmlns:a16="http://schemas.microsoft.com/office/drawing/2014/main" id="{BB91B907-ACF1-462E-BC8C-AC42D9E25F5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23" name="Marcador de notas 2">
            <a:extLst>
              <a:ext uri="{FF2B5EF4-FFF2-40B4-BE49-F238E27FC236}">
                <a16:creationId xmlns:a16="http://schemas.microsoft.com/office/drawing/2014/main" id="{C288E583-80CD-426E-AA11-C944758061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1924" name="Marcador de número de diapositiva 3">
            <a:extLst>
              <a:ext uri="{FF2B5EF4-FFF2-40B4-BE49-F238E27FC236}">
                <a16:creationId xmlns:a16="http://schemas.microsoft.com/office/drawing/2014/main" id="{5FA802A6-B4BC-4024-AC74-5B4117EE56E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75B2D17-B42E-43FF-8F52-B3A433C9FF32}" type="slidenum">
              <a:rPr lang="es-CO" altLang="es-CO" smtClean="0"/>
              <a:pPr fontAlgn="base">
                <a:spcBef>
                  <a:spcPct val="0"/>
                </a:spcBef>
                <a:spcAft>
                  <a:spcPct val="0"/>
                </a:spcAft>
              </a:pPr>
              <a:t>125</a:t>
            </a:fld>
            <a:endParaRPr lang="es-CO" altLang="es-CO" dirty="0"/>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Marcador de imagen de diapositiva 1">
            <a:extLst>
              <a:ext uri="{FF2B5EF4-FFF2-40B4-BE49-F238E27FC236}">
                <a16:creationId xmlns:a16="http://schemas.microsoft.com/office/drawing/2014/main" id="{5F4146DB-8135-4EAD-9D55-C046217FC5A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1" name="Marcador de notas 2">
            <a:extLst>
              <a:ext uri="{FF2B5EF4-FFF2-40B4-BE49-F238E27FC236}">
                <a16:creationId xmlns:a16="http://schemas.microsoft.com/office/drawing/2014/main" id="{DA09A2EB-EBA3-4A18-A0A9-B6844791B7E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3972" name="Marcador de número de diapositiva 3">
            <a:extLst>
              <a:ext uri="{FF2B5EF4-FFF2-40B4-BE49-F238E27FC236}">
                <a16:creationId xmlns:a16="http://schemas.microsoft.com/office/drawing/2014/main" id="{46E86018-5A8A-4C6C-826D-42AE46B7E20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09ED7C4-D53E-4FC8-BEE1-901098AFA232}" type="slidenum">
              <a:rPr lang="es-CO" altLang="es-CO" smtClean="0"/>
              <a:pPr fontAlgn="base">
                <a:spcBef>
                  <a:spcPct val="0"/>
                </a:spcBef>
                <a:spcAft>
                  <a:spcPct val="0"/>
                </a:spcAft>
              </a:pPr>
              <a:t>126</a:t>
            </a:fld>
            <a:endParaRPr lang="es-CO" altLang="es-CO" dirty="0"/>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Marcador de imagen de diapositiva 1">
            <a:extLst>
              <a:ext uri="{FF2B5EF4-FFF2-40B4-BE49-F238E27FC236}">
                <a16:creationId xmlns:a16="http://schemas.microsoft.com/office/drawing/2014/main" id="{74464801-D255-41F5-8BBD-1C24D7F676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Marcador de notas 2">
            <a:extLst>
              <a:ext uri="{FF2B5EF4-FFF2-40B4-BE49-F238E27FC236}">
                <a16:creationId xmlns:a16="http://schemas.microsoft.com/office/drawing/2014/main" id="{A8A3E006-8D60-4193-B0CD-159AA696C46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6020" name="Marcador de número de diapositiva 3">
            <a:extLst>
              <a:ext uri="{FF2B5EF4-FFF2-40B4-BE49-F238E27FC236}">
                <a16:creationId xmlns:a16="http://schemas.microsoft.com/office/drawing/2014/main" id="{BFCA60E5-2CEB-4EEA-893B-F28CE8359E4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8AE9DD9-4802-445C-87C3-30474D748F0A}" type="slidenum">
              <a:rPr lang="es-CO" altLang="es-CO" smtClean="0"/>
              <a:pPr fontAlgn="base">
                <a:spcBef>
                  <a:spcPct val="0"/>
                </a:spcBef>
                <a:spcAft>
                  <a:spcPct val="0"/>
                </a:spcAft>
              </a:pPr>
              <a:t>127</a:t>
            </a:fld>
            <a:endParaRPr lang="es-CO" altLang="es-CO" dirty="0"/>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Marcador de imagen de diapositiva 1">
            <a:extLst>
              <a:ext uri="{FF2B5EF4-FFF2-40B4-BE49-F238E27FC236}">
                <a16:creationId xmlns:a16="http://schemas.microsoft.com/office/drawing/2014/main" id="{07C1C53E-3984-4E1C-A8E8-4D6F03C53B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8067" name="Marcador de notas 2">
            <a:extLst>
              <a:ext uri="{FF2B5EF4-FFF2-40B4-BE49-F238E27FC236}">
                <a16:creationId xmlns:a16="http://schemas.microsoft.com/office/drawing/2014/main" id="{4BF0DAA1-9584-4004-8865-379752AB133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8068" name="Marcador de número de diapositiva 3">
            <a:extLst>
              <a:ext uri="{FF2B5EF4-FFF2-40B4-BE49-F238E27FC236}">
                <a16:creationId xmlns:a16="http://schemas.microsoft.com/office/drawing/2014/main" id="{C5A201FD-64DA-40C8-B0B4-116863CDD97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C7D1412-2476-4CD2-A3DC-55336207F780}" type="slidenum">
              <a:rPr lang="es-CO" altLang="es-CO" smtClean="0"/>
              <a:pPr fontAlgn="base">
                <a:spcBef>
                  <a:spcPct val="0"/>
                </a:spcBef>
                <a:spcAft>
                  <a:spcPct val="0"/>
                </a:spcAft>
              </a:pPr>
              <a:t>128</a:t>
            </a:fld>
            <a:endParaRPr lang="es-CO" altLang="es-CO" dirty="0"/>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Marcador de imagen de diapositiva 1">
            <a:extLst>
              <a:ext uri="{FF2B5EF4-FFF2-40B4-BE49-F238E27FC236}">
                <a16:creationId xmlns:a16="http://schemas.microsoft.com/office/drawing/2014/main" id="{A93A929E-B73B-4705-88EE-76DA991C42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0115" name="Marcador de notas 2">
            <a:extLst>
              <a:ext uri="{FF2B5EF4-FFF2-40B4-BE49-F238E27FC236}">
                <a16:creationId xmlns:a16="http://schemas.microsoft.com/office/drawing/2014/main" id="{9CCBAC26-B998-4EC1-BE7E-24E63E2DED8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0116" name="Marcador de número de diapositiva 3">
            <a:extLst>
              <a:ext uri="{FF2B5EF4-FFF2-40B4-BE49-F238E27FC236}">
                <a16:creationId xmlns:a16="http://schemas.microsoft.com/office/drawing/2014/main" id="{98079F95-3842-4DBD-9717-A4B36C46D13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92338E2-3625-4CEE-AD5F-B720D0D4E58E}" type="slidenum">
              <a:rPr lang="es-CO" altLang="es-CO" smtClean="0"/>
              <a:pPr fontAlgn="base">
                <a:spcBef>
                  <a:spcPct val="0"/>
                </a:spcBef>
                <a:spcAft>
                  <a:spcPct val="0"/>
                </a:spcAft>
              </a:pPr>
              <a:t>129</a:t>
            </a:fld>
            <a:endParaRPr lang="es-CO" altLang="es-CO"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F78CF3-BDC2-4027-AAF6-AEE4FB847F16}"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1162438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Marcador de imagen de diapositiva 1">
            <a:extLst>
              <a:ext uri="{FF2B5EF4-FFF2-40B4-BE49-F238E27FC236}">
                <a16:creationId xmlns:a16="http://schemas.microsoft.com/office/drawing/2014/main" id="{14199D33-D175-4851-8A0A-A6C1E20707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63" name="Marcador de notas 2">
            <a:extLst>
              <a:ext uri="{FF2B5EF4-FFF2-40B4-BE49-F238E27FC236}">
                <a16:creationId xmlns:a16="http://schemas.microsoft.com/office/drawing/2014/main" id="{F2963CF0-B579-4AB2-BBD1-433D960992B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2164" name="Marcador de número de diapositiva 3">
            <a:extLst>
              <a:ext uri="{FF2B5EF4-FFF2-40B4-BE49-F238E27FC236}">
                <a16:creationId xmlns:a16="http://schemas.microsoft.com/office/drawing/2014/main" id="{6EA6B562-2557-43E1-A9EE-978C2D4CC4E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57EE4D6-5608-4495-A6F0-10E42D43D77C}" type="slidenum">
              <a:rPr lang="es-CO" altLang="es-CO" smtClean="0"/>
              <a:pPr fontAlgn="base">
                <a:spcBef>
                  <a:spcPct val="0"/>
                </a:spcBef>
                <a:spcAft>
                  <a:spcPct val="0"/>
                </a:spcAft>
              </a:pPr>
              <a:t>130</a:t>
            </a:fld>
            <a:endParaRPr lang="es-CO" altLang="es-CO" dirty="0"/>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Marcador de imagen de diapositiva 1">
            <a:extLst>
              <a:ext uri="{FF2B5EF4-FFF2-40B4-BE49-F238E27FC236}">
                <a16:creationId xmlns:a16="http://schemas.microsoft.com/office/drawing/2014/main" id="{E9F50C92-2B1B-4D34-8244-877FB13E5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4211" name="Marcador de notas 2">
            <a:extLst>
              <a:ext uri="{FF2B5EF4-FFF2-40B4-BE49-F238E27FC236}">
                <a16:creationId xmlns:a16="http://schemas.microsoft.com/office/drawing/2014/main" id="{4A3708C6-1955-4EBF-8716-DADCECD21EA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4212" name="Marcador de número de diapositiva 3">
            <a:extLst>
              <a:ext uri="{FF2B5EF4-FFF2-40B4-BE49-F238E27FC236}">
                <a16:creationId xmlns:a16="http://schemas.microsoft.com/office/drawing/2014/main" id="{3D46A21C-F1BE-4269-B4D7-D790E761BCA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2BD72E7-C4CB-4067-9A60-CB3FD97E65DB}" type="slidenum">
              <a:rPr lang="es-CO" altLang="es-CO" smtClean="0"/>
              <a:pPr fontAlgn="base">
                <a:spcBef>
                  <a:spcPct val="0"/>
                </a:spcBef>
                <a:spcAft>
                  <a:spcPct val="0"/>
                </a:spcAft>
              </a:pPr>
              <a:t>131</a:t>
            </a:fld>
            <a:endParaRPr lang="es-CO" altLang="es-CO" dirty="0"/>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7AF78CF3-BDC2-4027-AAF6-AEE4FB847F16}" type="slidenum">
              <a:rPr lang="es-CO" smtClean="0"/>
              <a:t>135</a:t>
            </a:fld>
            <a:endParaRPr lang="es-CO"/>
          </a:p>
        </p:txBody>
      </p:sp>
    </p:spTree>
    <p:extLst>
      <p:ext uri="{BB962C8B-B14F-4D97-AF65-F5344CB8AC3E}">
        <p14:creationId xmlns:p14="http://schemas.microsoft.com/office/powerpoint/2010/main" val="1328105250"/>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Marcador de imagen de diapositiva 1">
            <a:extLst>
              <a:ext uri="{FF2B5EF4-FFF2-40B4-BE49-F238E27FC236}">
                <a16:creationId xmlns:a16="http://schemas.microsoft.com/office/drawing/2014/main" id="{4048CD26-E627-445A-BDA3-B8657CA0AAD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8547" name="Marcador de notas 2">
            <a:extLst>
              <a:ext uri="{FF2B5EF4-FFF2-40B4-BE49-F238E27FC236}">
                <a16:creationId xmlns:a16="http://schemas.microsoft.com/office/drawing/2014/main" id="{225A2C68-23CF-4CA0-8814-FD14D7EC416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08548" name="Marcador de número de diapositiva 3">
            <a:extLst>
              <a:ext uri="{FF2B5EF4-FFF2-40B4-BE49-F238E27FC236}">
                <a16:creationId xmlns:a16="http://schemas.microsoft.com/office/drawing/2014/main" id="{A2C003F6-300F-4557-AA2C-95324E8D901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E767BD9-73DA-48AB-9EB1-F33AFD45857F}" type="slidenum">
              <a:rPr lang="es-CO" altLang="es-CO" smtClean="0"/>
              <a:pPr fontAlgn="base">
                <a:spcBef>
                  <a:spcPct val="0"/>
                </a:spcBef>
                <a:spcAft>
                  <a:spcPct val="0"/>
                </a:spcAft>
              </a:pPr>
              <a:t>137</a:t>
            </a:fld>
            <a:endParaRPr lang="es-CO" altLang="es-CO" dirty="0"/>
          </a:p>
        </p:txBody>
      </p:sp>
    </p:spTree>
    <p:extLst>
      <p:ext uri="{BB962C8B-B14F-4D97-AF65-F5344CB8AC3E}">
        <p14:creationId xmlns:p14="http://schemas.microsoft.com/office/powerpoint/2010/main" val="3038672497"/>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Marcador de imagen de diapositiva 1">
            <a:extLst>
              <a:ext uri="{FF2B5EF4-FFF2-40B4-BE49-F238E27FC236}">
                <a16:creationId xmlns:a16="http://schemas.microsoft.com/office/drawing/2014/main" id="{4DEA5595-2CC1-4730-8043-53449BA7CFF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8307" name="Marcador de notas 2">
            <a:extLst>
              <a:ext uri="{FF2B5EF4-FFF2-40B4-BE49-F238E27FC236}">
                <a16:creationId xmlns:a16="http://schemas.microsoft.com/office/drawing/2014/main" id="{DA81B1A6-28B3-425C-9A59-B27734DEE9B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8308" name="Marcador de número de diapositiva 3">
            <a:extLst>
              <a:ext uri="{FF2B5EF4-FFF2-40B4-BE49-F238E27FC236}">
                <a16:creationId xmlns:a16="http://schemas.microsoft.com/office/drawing/2014/main" id="{7CC4C07F-8697-49B3-ADB3-7C855B29EED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462AE02-4400-4B82-9FE9-A8D801CC1114}" type="slidenum">
              <a:rPr lang="es-CO" altLang="es-CO" smtClean="0"/>
              <a:pPr fontAlgn="base">
                <a:spcBef>
                  <a:spcPct val="0"/>
                </a:spcBef>
                <a:spcAft>
                  <a:spcPct val="0"/>
                </a:spcAft>
              </a:pPr>
              <a:t>138</a:t>
            </a:fld>
            <a:endParaRPr lang="es-CO" altLang="es-CO" dirty="0"/>
          </a:p>
        </p:txBody>
      </p:sp>
    </p:spTree>
    <p:extLst>
      <p:ext uri="{BB962C8B-B14F-4D97-AF65-F5344CB8AC3E}">
        <p14:creationId xmlns:p14="http://schemas.microsoft.com/office/powerpoint/2010/main" val="126463044"/>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Marcador de imagen de diapositiva 1">
            <a:extLst>
              <a:ext uri="{FF2B5EF4-FFF2-40B4-BE49-F238E27FC236}">
                <a16:creationId xmlns:a16="http://schemas.microsoft.com/office/drawing/2014/main" id="{97792192-995C-42B5-BC5B-636341ECEDF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43" name="Marcador de notas 2">
            <a:extLst>
              <a:ext uri="{FF2B5EF4-FFF2-40B4-BE49-F238E27FC236}">
                <a16:creationId xmlns:a16="http://schemas.microsoft.com/office/drawing/2014/main" id="{9ACE1AE7-92E6-4565-AC62-7951FBCE2F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2644" name="Marcador de número de diapositiva 3">
            <a:extLst>
              <a:ext uri="{FF2B5EF4-FFF2-40B4-BE49-F238E27FC236}">
                <a16:creationId xmlns:a16="http://schemas.microsoft.com/office/drawing/2014/main" id="{14F7323A-BAD3-4A71-A61C-B3F0FFCA9F1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2F5079C-5809-4431-959F-34CF93F4FF6A}" type="slidenum">
              <a:rPr lang="es-CO" altLang="es-CO" smtClean="0"/>
              <a:pPr fontAlgn="base">
                <a:spcBef>
                  <a:spcPct val="0"/>
                </a:spcBef>
                <a:spcAft>
                  <a:spcPct val="0"/>
                </a:spcAft>
              </a:pPr>
              <a:t>139</a:t>
            </a:fld>
            <a:endParaRPr lang="es-CO" altLang="es-CO" dirty="0"/>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Marcador de imagen de diapositiva 1">
            <a:extLst>
              <a:ext uri="{FF2B5EF4-FFF2-40B4-BE49-F238E27FC236}">
                <a16:creationId xmlns:a16="http://schemas.microsoft.com/office/drawing/2014/main" id="{7E4AF034-3E10-48CD-90C6-8E2DC4EE73E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Marcador de notas 2">
            <a:extLst>
              <a:ext uri="{FF2B5EF4-FFF2-40B4-BE49-F238E27FC236}">
                <a16:creationId xmlns:a16="http://schemas.microsoft.com/office/drawing/2014/main" id="{71D8F3CC-DB19-4DB5-B7B1-AE0B78B3FE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4692" name="Marcador de número de diapositiva 3">
            <a:extLst>
              <a:ext uri="{FF2B5EF4-FFF2-40B4-BE49-F238E27FC236}">
                <a16:creationId xmlns:a16="http://schemas.microsoft.com/office/drawing/2014/main" id="{193EE381-0667-4FF4-9934-4AB79CDAE4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D8ADCB-E0F8-4ED3-99DD-43D4684EE125}" type="slidenum">
              <a:rPr lang="es-CO" altLang="es-CO" smtClean="0"/>
              <a:pPr fontAlgn="base">
                <a:spcBef>
                  <a:spcPct val="0"/>
                </a:spcBef>
                <a:spcAft>
                  <a:spcPct val="0"/>
                </a:spcAft>
              </a:pPr>
              <a:t>140</a:t>
            </a:fld>
            <a:endParaRPr lang="es-CO" altLang="es-CO" dirty="0"/>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Marcador de imagen de diapositiva 1">
            <a:extLst>
              <a:ext uri="{FF2B5EF4-FFF2-40B4-BE49-F238E27FC236}">
                <a16:creationId xmlns:a16="http://schemas.microsoft.com/office/drawing/2014/main" id="{7E4AF034-3E10-48CD-90C6-8E2DC4EE73E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Marcador de notas 2">
            <a:extLst>
              <a:ext uri="{FF2B5EF4-FFF2-40B4-BE49-F238E27FC236}">
                <a16:creationId xmlns:a16="http://schemas.microsoft.com/office/drawing/2014/main" id="{71D8F3CC-DB19-4DB5-B7B1-AE0B78B3FE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4692" name="Marcador de número de diapositiva 3">
            <a:extLst>
              <a:ext uri="{FF2B5EF4-FFF2-40B4-BE49-F238E27FC236}">
                <a16:creationId xmlns:a16="http://schemas.microsoft.com/office/drawing/2014/main" id="{193EE381-0667-4FF4-9934-4AB79CDAE4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D8ADCB-E0F8-4ED3-99DD-43D4684EE125}" type="slidenum">
              <a:rPr lang="es-CO" altLang="es-CO" smtClean="0"/>
              <a:pPr fontAlgn="base">
                <a:spcBef>
                  <a:spcPct val="0"/>
                </a:spcBef>
                <a:spcAft>
                  <a:spcPct val="0"/>
                </a:spcAft>
              </a:pPr>
              <a:t>141</a:t>
            </a:fld>
            <a:endParaRPr lang="es-CO" altLang="es-CO" dirty="0"/>
          </a:p>
        </p:txBody>
      </p:sp>
    </p:spTree>
    <p:extLst>
      <p:ext uri="{BB962C8B-B14F-4D97-AF65-F5344CB8AC3E}">
        <p14:creationId xmlns:p14="http://schemas.microsoft.com/office/powerpoint/2010/main" val="1153570696"/>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Marcador de imagen de diapositiva 1">
            <a:extLst>
              <a:ext uri="{FF2B5EF4-FFF2-40B4-BE49-F238E27FC236}">
                <a16:creationId xmlns:a16="http://schemas.microsoft.com/office/drawing/2014/main" id="{ADB5F859-0970-4C1F-9DF6-43B0CF12864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6739" name="Marcador de notas 2">
            <a:extLst>
              <a:ext uri="{FF2B5EF4-FFF2-40B4-BE49-F238E27FC236}">
                <a16:creationId xmlns:a16="http://schemas.microsoft.com/office/drawing/2014/main" id="{4F82BFF6-E70E-4190-9F08-7C4E97387C5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6740" name="Marcador de número de diapositiva 3">
            <a:extLst>
              <a:ext uri="{FF2B5EF4-FFF2-40B4-BE49-F238E27FC236}">
                <a16:creationId xmlns:a16="http://schemas.microsoft.com/office/drawing/2014/main" id="{79A871D0-6671-4624-AEBC-BDE081BA8F0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A6494EC-4475-4712-9AB1-C37745EA607B}" type="slidenum">
              <a:rPr lang="es-CO" altLang="es-CO" smtClean="0"/>
              <a:pPr fontAlgn="base">
                <a:spcBef>
                  <a:spcPct val="0"/>
                </a:spcBef>
                <a:spcAft>
                  <a:spcPct val="0"/>
                </a:spcAft>
              </a:pPr>
              <a:t>142</a:t>
            </a:fld>
            <a:endParaRPr lang="es-CO" altLang="es-CO" dirty="0"/>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Marcador de imagen de diapositiva 1">
            <a:extLst>
              <a:ext uri="{FF2B5EF4-FFF2-40B4-BE49-F238E27FC236}">
                <a16:creationId xmlns:a16="http://schemas.microsoft.com/office/drawing/2014/main" id="{049D7054-B3E2-40ED-B62C-90284ABC1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Marcador de notas 2">
            <a:extLst>
              <a:ext uri="{FF2B5EF4-FFF2-40B4-BE49-F238E27FC236}">
                <a16:creationId xmlns:a16="http://schemas.microsoft.com/office/drawing/2014/main" id="{4AD3D66C-EC38-4618-928C-A51037C34B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8788" name="Marcador de número de diapositiva 3">
            <a:extLst>
              <a:ext uri="{FF2B5EF4-FFF2-40B4-BE49-F238E27FC236}">
                <a16:creationId xmlns:a16="http://schemas.microsoft.com/office/drawing/2014/main" id="{71EFC07F-5CB4-410B-9324-A902363ACE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10E80E-775D-41DE-932F-47BA34B349A6}" type="slidenum">
              <a:rPr lang="es-CO" altLang="es-CO" smtClean="0"/>
              <a:pPr fontAlgn="base">
                <a:spcBef>
                  <a:spcPct val="0"/>
                </a:spcBef>
                <a:spcAft>
                  <a:spcPct val="0"/>
                </a:spcAft>
              </a:pPr>
              <a:t>143</a:t>
            </a:fld>
            <a:endParaRPr lang="es-CO" altLang="es-CO"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15</a:t>
            </a:fld>
            <a:endParaRPr lang="es-CO"/>
          </a:p>
        </p:txBody>
      </p:sp>
    </p:spTree>
    <p:extLst>
      <p:ext uri="{BB962C8B-B14F-4D97-AF65-F5344CB8AC3E}">
        <p14:creationId xmlns:p14="http://schemas.microsoft.com/office/powerpoint/2010/main" val="136810464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Marcador de imagen de diapositiva 1">
            <a:extLst>
              <a:ext uri="{FF2B5EF4-FFF2-40B4-BE49-F238E27FC236}">
                <a16:creationId xmlns:a16="http://schemas.microsoft.com/office/drawing/2014/main" id="{049D7054-B3E2-40ED-B62C-90284ABC1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Marcador de notas 2">
            <a:extLst>
              <a:ext uri="{FF2B5EF4-FFF2-40B4-BE49-F238E27FC236}">
                <a16:creationId xmlns:a16="http://schemas.microsoft.com/office/drawing/2014/main" id="{4AD3D66C-EC38-4618-928C-A51037C34B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8788" name="Marcador de número de diapositiva 3">
            <a:extLst>
              <a:ext uri="{FF2B5EF4-FFF2-40B4-BE49-F238E27FC236}">
                <a16:creationId xmlns:a16="http://schemas.microsoft.com/office/drawing/2014/main" id="{71EFC07F-5CB4-410B-9324-A902363ACE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10E80E-775D-41DE-932F-47BA34B349A6}" type="slidenum">
              <a:rPr lang="es-CO" altLang="es-CO" smtClean="0"/>
              <a:pPr fontAlgn="base">
                <a:spcBef>
                  <a:spcPct val="0"/>
                </a:spcBef>
                <a:spcAft>
                  <a:spcPct val="0"/>
                </a:spcAft>
              </a:pPr>
              <a:t>144</a:t>
            </a:fld>
            <a:endParaRPr lang="es-CO" altLang="es-CO" dirty="0"/>
          </a:p>
        </p:txBody>
      </p:sp>
    </p:spTree>
    <p:extLst>
      <p:ext uri="{BB962C8B-B14F-4D97-AF65-F5344CB8AC3E}">
        <p14:creationId xmlns:p14="http://schemas.microsoft.com/office/powerpoint/2010/main" val="1370942441"/>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Marcador de imagen de diapositiva 1">
            <a:extLst>
              <a:ext uri="{FF2B5EF4-FFF2-40B4-BE49-F238E27FC236}">
                <a16:creationId xmlns:a16="http://schemas.microsoft.com/office/drawing/2014/main" id="{2D1F72C2-F8A0-4A34-8DF0-C62EEF7BB6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0835" name="Marcador de notas 2">
            <a:extLst>
              <a:ext uri="{FF2B5EF4-FFF2-40B4-BE49-F238E27FC236}">
                <a16:creationId xmlns:a16="http://schemas.microsoft.com/office/drawing/2014/main" id="{C783BD68-666B-43FE-A59C-30D860F7EB1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0836" name="Marcador de número de diapositiva 3">
            <a:extLst>
              <a:ext uri="{FF2B5EF4-FFF2-40B4-BE49-F238E27FC236}">
                <a16:creationId xmlns:a16="http://schemas.microsoft.com/office/drawing/2014/main" id="{C4B445DD-6100-45A4-A323-55BD20AE4FD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B889973-D7F6-4440-BF84-1CDC9478CD7B}" type="slidenum">
              <a:rPr lang="es-CO" altLang="es-CO" smtClean="0"/>
              <a:pPr fontAlgn="base">
                <a:spcBef>
                  <a:spcPct val="0"/>
                </a:spcBef>
                <a:spcAft>
                  <a:spcPct val="0"/>
                </a:spcAft>
              </a:pPr>
              <a:t>145</a:t>
            </a:fld>
            <a:endParaRPr lang="es-CO" altLang="es-CO" dirty="0"/>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Marcador de imagen de diapositiva 1">
            <a:extLst>
              <a:ext uri="{FF2B5EF4-FFF2-40B4-BE49-F238E27FC236}">
                <a16:creationId xmlns:a16="http://schemas.microsoft.com/office/drawing/2014/main" id="{180D7E22-ED4F-4BBC-99D7-DBEED3CE4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Marcador de notas 2">
            <a:extLst>
              <a:ext uri="{FF2B5EF4-FFF2-40B4-BE49-F238E27FC236}">
                <a16:creationId xmlns:a16="http://schemas.microsoft.com/office/drawing/2014/main" id="{D9093022-8DAC-43E8-99B3-225E189D87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2884" name="Marcador de número de diapositiva 3">
            <a:extLst>
              <a:ext uri="{FF2B5EF4-FFF2-40B4-BE49-F238E27FC236}">
                <a16:creationId xmlns:a16="http://schemas.microsoft.com/office/drawing/2014/main" id="{A9797EF1-0282-47AA-BE49-6D643C1E241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DDEF14-EE37-443A-BE3D-326A46E956AA}" type="slidenum">
              <a:rPr lang="es-CO" altLang="es-CO" smtClean="0"/>
              <a:pPr fontAlgn="base">
                <a:spcBef>
                  <a:spcPct val="0"/>
                </a:spcBef>
                <a:spcAft>
                  <a:spcPct val="0"/>
                </a:spcAft>
              </a:pPr>
              <a:t>146</a:t>
            </a:fld>
            <a:endParaRPr lang="es-CO" altLang="es-CO" dirty="0"/>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Marcador de imagen de diapositiva 1">
            <a:extLst>
              <a:ext uri="{FF2B5EF4-FFF2-40B4-BE49-F238E27FC236}">
                <a16:creationId xmlns:a16="http://schemas.microsoft.com/office/drawing/2014/main" id="{180D7E22-ED4F-4BBC-99D7-DBEED3CE4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Marcador de notas 2">
            <a:extLst>
              <a:ext uri="{FF2B5EF4-FFF2-40B4-BE49-F238E27FC236}">
                <a16:creationId xmlns:a16="http://schemas.microsoft.com/office/drawing/2014/main" id="{D9093022-8DAC-43E8-99B3-225E189D87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2884" name="Marcador de número de diapositiva 3">
            <a:extLst>
              <a:ext uri="{FF2B5EF4-FFF2-40B4-BE49-F238E27FC236}">
                <a16:creationId xmlns:a16="http://schemas.microsoft.com/office/drawing/2014/main" id="{A9797EF1-0282-47AA-BE49-6D643C1E241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DDEF14-EE37-443A-BE3D-326A46E956AA}" type="slidenum">
              <a:rPr lang="es-CO" altLang="es-CO" smtClean="0"/>
              <a:pPr fontAlgn="base">
                <a:spcBef>
                  <a:spcPct val="0"/>
                </a:spcBef>
                <a:spcAft>
                  <a:spcPct val="0"/>
                </a:spcAft>
              </a:pPr>
              <a:t>147</a:t>
            </a:fld>
            <a:endParaRPr lang="es-CO" altLang="es-CO" dirty="0"/>
          </a:p>
        </p:txBody>
      </p:sp>
    </p:spTree>
    <p:extLst>
      <p:ext uri="{BB962C8B-B14F-4D97-AF65-F5344CB8AC3E}">
        <p14:creationId xmlns:p14="http://schemas.microsoft.com/office/powerpoint/2010/main" val="65511916"/>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Marcador de imagen de diapositiva 1">
            <a:extLst>
              <a:ext uri="{FF2B5EF4-FFF2-40B4-BE49-F238E27FC236}">
                <a16:creationId xmlns:a16="http://schemas.microsoft.com/office/drawing/2014/main" id="{6FA3A3DE-DA01-4C15-91A1-59D4C94EDBC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4931" name="Marcador de notas 2">
            <a:extLst>
              <a:ext uri="{FF2B5EF4-FFF2-40B4-BE49-F238E27FC236}">
                <a16:creationId xmlns:a16="http://schemas.microsoft.com/office/drawing/2014/main" id="{AACC5111-F756-4093-8EB0-BC444D79F9D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4932" name="Marcador de número de diapositiva 3">
            <a:extLst>
              <a:ext uri="{FF2B5EF4-FFF2-40B4-BE49-F238E27FC236}">
                <a16:creationId xmlns:a16="http://schemas.microsoft.com/office/drawing/2014/main" id="{99A59B53-52B3-441A-A455-0FE24125C7A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0431201-7DEF-4BF5-B9CF-31C5D166FF89}" type="slidenum">
              <a:rPr lang="es-CO" altLang="es-CO" smtClean="0"/>
              <a:pPr fontAlgn="base">
                <a:spcBef>
                  <a:spcPct val="0"/>
                </a:spcBef>
                <a:spcAft>
                  <a:spcPct val="0"/>
                </a:spcAft>
              </a:pPr>
              <a:t>148</a:t>
            </a:fld>
            <a:endParaRPr lang="es-CO" altLang="es-CO" dirty="0"/>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Marcador de imagen de diapositiva 1">
            <a:extLst>
              <a:ext uri="{FF2B5EF4-FFF2-40B4-BE49-F238E27FC236}">
                <a16:creationId xmlns:a16="http://schemas.microsoft.com/office/drawing/2014/main" id="{B05D0D96-DFB2-40E8-A8FB-900530C91C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Marcador de notas 2">
            <a:extLst>
              <a:ext uri="{FF2B5EF4-FFF2-40B4-BE49-F238E27FC236}">
                <a16:creationId xmlns:a16="http://schemas.microsoft.com/office/drawing/2014/main" id="{E2BB4141-36A4-42E5-8081-E6FA36132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6980" name="Marcador de número de diapositiva 3">
            <a:extLst>
              <a:ext uri="{FF2B5EF4-FFF2-40B4-BE49-F238E27FC236}">
                <a16:creationId xmlns:a16="http://schemas.microsoft.com/office/drawing/2014/main" id="{331E69FF-EB17-4025-8F0F-693F9AA524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94E76F-9D18-45A8-878D-16BF7D91422D}" type="slidenum">
              <a:rPr lang="es-CO" altLang="es-CO" smtClean="0"/>
              <a:pPr fontAlgn="base">
                <a:spcBef>
                  <a:spcPct val="0"/>
                </a:spcBef>
                <a:spcAft>
                  <a:spcPct val="0"/>
                </a:spcAft>
              </a:pPr>
              <a:t>149</a:t>
            </a:fld>
            <a:endParaRPr lang="es-CO" altLang="es-CO" dirty="0"/>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Marcador de imagen de diapositiva 1">
            <a:extLst>
              <a:ext uri="{FF2B5EF4-FFF2-40B4-BE49-F238E27FC236}">
                <a16:creationId xmlns:a16="http://schemas.microsoft.com/office/drawing/2014/main" id="{B05D0D96-DFB2-40E8-A8FB-900530C91C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Marcador de notas 2">
            <a:extLst>
              <a:ext uri="{FF2B5EF4-FFF2-40B4-BE49-F238E27FC236}">
                <a16:creationId xmlns:a16="http://schemas.microsoft.com/office/drawing/2014/main" id="{E2BB4141-36A4-42E5-8081-E6FA36132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6980" name="Marcador de número de diapositiva 3">
            <a:extLst>
              <a:ext uri="{FF2B5EF4-FFF2-40B4-BE49-F238E27FC236}">
                <a16:creationId xmlns:a16="http://schemas.microsoft.com/office/drawing/2014/main" id="{331E69FF-EB17-4025-8F0F-693F9AA524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94E76F-9D18-45A8-878D-16BF7D91422D}" type="slidenum">
              <a:rPr lang="es-CO" altLang="es-CO" smtClean="0"/>
              <a:pPr fontAlgn="base">
                <a:spcBef>
                  <a:spcPct val="0"/>
                </a:spcBef>
                <a:spcAft>
                  <a:spcPct val="0"/>
                </a:spcAft>
              </a:pPr>
              <a:t>150</a:t>
            </a:fld>
            <a:endParaRPr lang="es-CO" altLang="es-CO" dirty="0"/>
          </a:p>
        </p:txBody>
      </p:sp>
    </p:spTree>
    <p:extLst>
      <p:ext uri="{BB962C8B-B14F-4D97-AF65-F5344CB8AC3E}">
        <p14:creationId xmlns:p14="http://schemas.microsoft.com/office/powerpoint/2010/main" val="4128498452"/>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Marcador de imagen de diapositiva 1">
            <a:extLst>
              <a:ext uri="{FF2B5EF4-FFF2-40B4-BE49-F238E27FC236}">
                <a16:creationId xmlns:a16="http://schemas.microsoft.com/office/drawing/2014/main" id="{3EFDB963-F586-43B3-A6C2-CC6BC5F9636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9027" name="Marcador de notas 2">
            <a:extLst>
              <a:ext uri="{FF2B5EF4-FFF2-40B4-BE49-F238E27FC236}">
                <a16:creationId xmlns:a16="http://schemas.microsoft.com/office/drawing/2014/main" id="{A8F5F1BE-7714-42C2-8E1F-E47B1D92511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9028" name="Marcador de número de diapositiva 3">
            <a:extLst>
              <a:ext uri="{FF2B5EF4-FFF2-40B4-BE49-F238E27FC236}">
                <a16:creationId xmlns:a16="http://schemas.microsoft.com/office/drawing/2014/main" id="{50F9B811-F2F3-4EF9-BA5B-145A0F2882B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28EC331-F1EF-48D3-9390-CDCBFE36D364}" type="slidenum">
              <a:rPr lang="es-CO" altLang="es-CO" smtClean="0"/>
              <a:pPr fontAlgn="base">
                <a:spcBef>
                  <a:spcPct val="0"/>
                </a:spcBef>
                <a:spcAft>
                  <a:spcPct val="0"/>
                </a:spcAft>
              </a:pPr>
              <a:t>151</a:t>
            </a:fld>
            <a:endParaRPr lang="es-CO" altLang="es-CO" dirty="0"/>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DD13C275-F1CD-4EDF-86B1-930DC1F2F38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72B79D98-382D-45B1-A802-7F0C9BDA12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1076" name="Marcador de número de diapositiva 3">
            <a:extLst>
              <a:ext uri="{FF2B5EF4-FFF2-40B4-BE49-F238E27FC236}">
                <a16:creationId xmlns:a16="http://schemas.microsoft.com/office/drawing/2014/main" id="{5617030F-8304-4B64-91F5-DBCAE06EA4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232DAF-A2DB-48B6-AF87-4FC5636A0099}" type="slidenum">
              <a:rPr lang="es-CO" altLang="es-CO" smtClean="0"/>
              <a:pPr fontAlgn="base">
                <a:spcBef>
                  <a:spcPct val="0"/>
                </a:spcBef>
                <a:spcAft>
                  <a:spcPct val="0"/>
                </a:spcAft>
              </a:pPr>
              <a:t>152</a:t>
            </a:fld>
            <a:endParaRPr lang="es-CO" altLang="es-CO" dirty="0"/>
          </a:p>
        </p:txBody>
      </p:sp>
    </p:spTree>
    <p:extLst>
      <p:ext uri="{BB962C8B-B14F-4D97-AF65-F5344CB8AC3E}">
        <p14:creationId xmlns:p14="http://schemas.microsoft.com/office/powerpoint/2010/main" val="3567533556"/>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DD13C275-F1CD-4EDF-86B1-930DC1F2F38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72B79D98-382D-45B1-A802-7F0C9BDA12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1076" name="Marcador de número de diapositiva 3">
            <a:extLst>
              <a:ext uri="{FF2B5EF4-FFF2-40B4-BE49-F238E27FC236}">
                <a16:creationId xmlns:a16="http://schemas.microsoft.com/office/drawing/2014/main" id="{5617030F-8304-4B64-91F5-DBCAE06EA4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232DAF-A2DB-48B6-AF87-4FC5636A0099}" type="slidenum">
              <a:rPr lang="es-CO" altLang="es-CO" smtClean="0"/>
              <a:pPr fontAlgn="base">
                <a:spcBef>
                  <a:spcPct val="0"/>
                </a:spcBef>
                <a:spcAft>
                  <a:spcPct val="0"/>
                </a:spcAft>
              </a:pPr>
              <a:t>153</a:t>
            </a:fld>
            <a:endParaRPr lang="es-CO" altLang="es-CO"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16</a:t>
            </a:fld>
            <a:endParaRPr lang="es-CO"/>
          </a:p>
        </p:txBody>
      </p:sp>
    </p:spTree>
    <p:extLst>
      <p:ext uri="{BB962C8B-B14F-4D97-AF65-F5344CB8AC3E}">
        <p14:creationId xmlns:p14="http://schemas.microsoft.com/office/powerpoint/2010/main" val="187210056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Marcador de imagen de diapositiva 1">
            <a:extLst>
              <a:ext uri="{FF2B5EF4-FFF2-40B4-BE49-F238E27FC236}">
                <a16:creationId xmlns:a16="http://schemas.microsoft.com/office/drawing/2014/main" id="{295031D1-99B5-45D9-84D8-CF068400B15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3123" name="Marcador de notas 2">
            <a:extLst>
              <a:ext uri="{FF2B5EF4-FFF2-40B4-BE49-F238E27FC236}">
                <a16:creationId xmlns:a16="http://schemas.microsoft.com/office/drawing/2014/main" id="{A8B838E0-294B-45EA-80C3-0F9A476A3C0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3124" name="Marcador de número de diapositiva 3">
            <a:extLst>
              <a:ext uri="{FF2B5EF4-FFF2-40B4-BE49-F238E27FC236}">
                <a16:creationId xmlns:a16="http://schemas.microsoft.com/office/drawing/2014/main" id="{73385A93-D148-4389-AF38-FD1ABDF2D84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9FCE872-0FD0-4B13-A2D7-528B6A42B50A}" type="slidenum">
              <a:rPr lang="es-CO" altLang="es-CO" smtClean="0"/>
              <a:pPr fontAlgn="base">
                <a:spcBef>
                  <a:spcPct val="0"/>
                </a:spcBef>
                <a:spcAft>
                  <a:spcPct val="0"/>
                </a:spcAft>
              </a:pPr>
              <a:t>154</a:t>
            </a:fld>
            <a:endParaRPr lang="es-CO" altLang="es-CO" dirty="0"/>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Marcador de imagen de diapositiva 1">
            <a:extLst>
              <a:ext uri="{FF2B5EF4-FFF2-40B4-BE49-F238E27FC236}">
                <a16:creationId xmlns:a16="http://schemas.microsoft.com/office/drawing/2014/main" id="{ABCE30C8-3C0F-43F9-8C16-364F301FD4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5171" name="Marcador de notas 2">
            <a:extLst>
              <a:ext uri="{FF2B5EF4-FFF2-40B4-BE49-F238E27FC236}">
                <a16:creationId xmlns:a16="http://schemas.microsoft.com/office/drawing/2014/main" id="{62EA3C3C-2309-4F7C-A901-D110C4695C9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5172" name="Marcador de número de diapositiva 3">
            <a:extLst>
              <a:ext uri="{FF2B5EF4-FFF2-40B4-BE49-F238E27FC236}">
                <a16:creationId xmlns:a16="http://schemas.microsoft.com/office/drawing/2014/main" id="{15FA79C2-5BC3-4614-AD1C-C4417F5E314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6239C94-49E2-4931-9CB0-8A0E7F85E05E}" type="slidenum">
              <a:rPr lang="es-CO" altLang="es-CO" smtClean="0"/>
              <a:pPr fontAlgn="base">
                <a:spcBef>
                  <a:spcPct val="0"/>
                </a:spcBef>
                <a:spcAft>
                  <a:spcPct val="0"/>
                </a:spcAft>
              </a:pPr>
              <a:t>155</a:t>
            </a:fld>
            <a:endParaRPr lang="es-CO" altLang="es-CO" dirty="0"/>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Marcador de imagen de diapositiva 1">
            <a:extLst>
              <a:ext uri="{FF2B5EF4-FFF2-40B4-BE49-F238E27FC236}">
                <a16:creationId xmlns:a16="http://schemas.microsoft.com/office/drawing/2014/main" id="{9770EC35-6623-460A-B788-D1C143B87E3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7219" name="Marcador de notas 2">
            <a:extLst>
              <a:ext uri="{FF2B5EF4-FFF2-40B4-BE49-F238E27FC236}">
                <a16:creationId xmlns:a16="http://schemas.microsoft.com/office/drawing/2014/main" id="{534A485C-C5B0-48E5-98CE-164CF2B9B7C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7220" name="Marcador de número de diapositiva 3">
            <a:extLst>
              <a:ext uri="{FF2B5EF4-FFF2-40B4-BE49-F238E27FC236}">
                <a16:creationId xmlns:a16="http://schemas.microsoft.com/office/drawing/2014/main" id="{5FAA9368-E61A-4D7B-B49C-93A952CCB9B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0464233-82FD-4D2E-9307-2B9B62DDEDDD}" type="slidenum">
              <a:rPr lang="es-CO" altLang="es-CO" smtClean="0"/>
              <a:pPr fontAlgn="base">
                <a:spcBef>
                  <a:spcPct val="0"/>
                </a:spcBef>
                <a:spcAft>
                  <a:spcPct val="0"/>
                </a:spcAft>
              </a:pPr>
              <a:t>156</a:t>
            </a:fld>
            <a:endParaRPr lang="es-CO" altLang="es-CO" dirty="0"/>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9F4FFDE2-2407-4D81-AE4C-D9A7EC1F32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3D5CDB2C-6B6C-466A-99F2-52AC30873F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9268" name="Marcador de número de diapositiva 3">
            <a:extLst>
              <a:ext uri="{FF2B5EF4-FFF2-40B4-BE49-F238E27FC236}">
                <a16:creationId xmlns:a16="http://schemas.microsoft.com/office/drawing/2014/main" id="{64F30410-4E26-4195-928D-D076358E408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4AA72B-DF92-4559-A464-5E97CB2797F7}" type="slidenum">
              <a:rPr lang="es-CO" altLang="es-CO" smtClean="0"/>
              <a:pPr fontAlgn="base">
                <a:spcBef>
                  <a:spcPct val="0"/>
                </a:spcBef>
                <a:spcAft>
                  <a:spcPct val="0"/>
                </a:spcAft>
              </a:pPr>
              <a:t>157</a:t>
            </a:fld>
            <a:endParaRPr lang="es-CO" altLang="es-CO" dirty="0"/>
          </a:p>
        </p:txBody>
      </p:sp>
    </p:spTree>
    <p:extLst>
      <p:ext uri="{BB962C8B-B14F-4D97-AF65-F5344CB8AC3E}">
        <p14:creationId xmlns:p14="http://schemas.microsoft.com/office/powerpoint/2010/main" val="853235746"/>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9F4FFDE2-2407-4D81-AE4C-D9A7EC1F32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3D5CDB2C-6B6C-466A-99F2-52AC30873F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9268" name="Marcador de número de diapositiva 3">
            <a:extLst>
              <a:ext uri="{FF2B5EF4-FFF2-40B4-BE49-F238E27FC236}">
                <a16:creationId xmlns:a16="http://schemas.microsoft.com/office/drawing/2014/main" id="{64F30410-4E26-4195-928D-D076358E408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4AA72B-DF92-4559-A464-5E97CB2797F7}" type="slidenum">
              <a:rPr lang="es-CO" altLang="es-CO" smtClean="0"/>
              <a:pPr fontAlgn="base">
                <a:spcBef>
                  <a:spcPct val="0"/>
                </a:spcBef>
                <a:spcAft>
                  <a:spcPct val="0"/>
                </a:spcAft>
              </a:pPr>
              <a:t>158</a:t>
            </a:fld>
            <a:endParaRPr lang="es-CO" altLang="es-CO" dirty="0"/>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Marcador de imagen de diapositiva 1">
            <a:extLst>
              <a:ext uri="{FF2B5EF4-FFF2-40B4-BE49-F238E27FC236}">
                <a16:creationId xmlns:a16="http://schemas.microsoft.com/office/drawing/2014/main" id="{D4042AA5-1ABD-4CDF-9715-C264175D1F6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63" name="Marcador de notas 2">
            <a:extLst>
              <a:ext uri="{FF2B5EF4-FFF2-40B4-BE49-F238E27FC236}">
                <a16:creationId xmlns:a16="http://schemas.microsoft.com/office/drawing/2014/main" id="{4423551A-A716-4E6A-A2FE-B5595DB0334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3364" name="Marcador de número de diapositiva 3">
            <a:extLst>
              <a:ext uri="{FF2B5EF4-FFF2-40B4-BE49-F238E27FC236}">
                <a16:creationId xmlns:a16="http://schemas.microsoft.com/office/drawing/2014/main" id="{00621F59-E868-4287-879E-EF8CD84CBDE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DA7AC-4418-43DB-956A-5E1754F13ECC}" type="slidenum">
              <a:rPr lang="es-CO" altLang="es-CO" smtClean="0"/>
              <a:pPr fontAlgn="base">
                <a:spcBef>
                  <a:spcPct val="0"/>
                </a:spcBef>
                <a:spcAft>
                  <a:spcPct val="0"/>
                </a:spcAft>
              </a:pPr>
              <a:t>160</a:t>
            </a:fld>
            <a:endParaRPr lang="es-CO" altLang="es-CO" dirty="0"/>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Marcador de imagen de diapositiva 1">
            <a:extLst>
              <a:ext uri="{FF2B5EF4-FFF2-40B4-BE49-F238E27FC236}">
                <a16:creationId xmlns:a16="http://schemas.microsoft.com/office/drawing/2014/main" id="{42581483-EDF7-425C-A9D2-1605FBDF3AE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7459" name="Marcador de notas 2">
            <a:extLst>
              <a:ext uri="{FF2B5EF4-FFF2-40B4-BE49-F238E27FC236}">
                <a16:creationId xmlns:a16="http://schemas.microsoft.com/office/drawing/2014/main" id="{14B6E9E1-8F60-4F76-8E1C-FA192218725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7460" name="Marcador de número de diapositiva 3">
            <a:extLst>
              <a:ext uri="{FF2B5EF4-FFF2-40B4-BE49-F238E27FC236}">
                <a16:creationId xmlns:a16="http://schemas.microsoft.com/office/drawing/2014/main" id="{38007C03-37DB-4165-B13F-A31DF5513FE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7FCC0EB-33BC-46CF-99C4-173FF61E6CEE}" type="slidenum">
              <a:rPr lang="es-CO" altLang="es-CO" smtClean="0"/>
              <a:pPr fontAlgn="base">
                <a:spcBef>
                  <a:spcPct val="0"/>
                </a:spcBef>
                <a:spcAft>
                  <a:spcPct val="0"/>
                </a:spcAft>
              </a:pPr>
              <a:t>163</a:t>
            </a:fld>
            <a:endParaRPr lang="es-CO" altLang="es-CO" dirty="0"/>
          </a:p>
        </p:txBody>
      </p:sp>
    </p:spTree>
    <p:extLst>
      <p:ext uri="{BB962C8B-B14F-4D97-AF65-F5344CB8AC3E}">
        <p14:creationId xmlns:p14="http://schemas.microsoft.com/office/powerpoint/2010/main" val="579871210"/>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Marcador de imagen de diapositiva 1">
            <a:extLst>
              <a:ext uri="{FF2B5EF4-FFF2-40B4-BE49-F238E27FC236}">
                <a16:creationId xmlns:a16="http://schemas.microsoft.com/office/drawing/2014/main" id="{05DF8290-9886-40A1-B9FF-8B78DB7125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Marcador de notas 2">
            <a:extLst>
              <a:ext uri="{FF2B5EF4-FFF2-40B4-BE49-F238E27FC236}">
                <a16:creationId xmlns:a16="http://schemas.microsoft.com/office/drawing/2014/main" id="{0270D195-DB7D-4101-9D1E-AC783BA0D8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9508" name="Marcador de número de diapositiva 3">
            <a:extLst>
              <a:ext uri="{FF2B5EF4-FFF2-40B4-BE49-F238E27FC236}">
                <a16:creationId xmlns:a16="http://schemas.microsoft.com/office/drawing/2014/main" id="{4CEAE4FE-5D2C-4695-96B2-0D6526BD3B1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F1A978-8F0B-4637-8034-3A76EAC55B78}" type="slidenum">
              <a:rPr lang="es-CO" altLang="es-CO" smtClean="0"/>
              <a:pPr fontAlgn="base">
                <a:spcBef>
                  <a:spcPct val="0"/>
                </a:spcBef>
                <a:spcAft>
                  <a:spcPct val="0"/>
                </a:spcAft>
              </a:pPr>
              <a:t>164</a:t>
            </a:fld>
            <a:endParaRPr lang="es-CO" altLang="es-CO" dirty="0"/>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Marcador de imagen de diapositiva 1">
            <a:extLst>
              <a:ext uri="{FF2B5EF4-FFF2-40B4-BE49-F238E27FC236}">
                <a16:creationId xmlns:a16="http://schemas.microsoft.com/office/drawing/2014/main" id="{05DF8290-9886-40A1-B9FF-8B78DB7125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Marcador de notas 2">
            <a:extLst>
              <a:ext uri="{FF2B5EF4-FFF2-40B4-BE49-F238E27FC236}">
                <a16:creationId xmlns:a16="http://schemas.microsoft.com/office/drawing/2014/main" id="{0270D195-DB7D-4101-9D1E-AC783BA0D8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9508" name="Marcador de número de diapositiva 3">
            <a:extLst>
              <a:ext uri="{FF2B5EF4-FFF2-40B4-BE49-F238E27FC236}">
                <a16:creationId xmlns:a16="http://schemas.microsoft.com/office/drawing/2014/main" id="{4CEAE4FE-5D2C-4695-96B2-0D6526BD3B1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F1A978-8F0B-4637-8034-3A76EAC55B78}" type="slidenum">
              <a:rPr lang="es-CO" altLang="es-CO" smtClean="0"/>
              <a:pPr fontAlgn="base">
                <a:spcBef>
                  <a:spcPct val="0"/>
                </a:spcBef>
                <a:spcAft>
                  <a:spcPct val="0"/>
                </a:spcAft>
              </a:pPr>
              <a:t>165</a:t>
            </a:fld>
            <a:endParaRPr lang="es-CO" altLang="es-CO" dirty="0"/>
          </a:p>
        </p:txBody>
      </p:sp>
    </p:spTree>
    <p:extLst>
      <p:ext uri="{BB962C8B-B14F-4D97-AF65-F5344CB8AC3E}">
        <p14:creationId xmlns:p14="http://schemas.microsoft.com/office/powerpoint/2010/main" val="2752666290"/>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Marcador de imagen de diapositiva 1">
            <a:extLst>
              <a:ext uri="{FF2B5EF4-FFF2-40B4-BE49-F238E27FC236}">
                <a16:creationId xmlns:a16="http://schemas.microsoft.com/office/drawing/2014/main" id="{790340FB-8922-4207-BE70-9CBFA7FD7A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1555" name="Marcador de notas 2">
            <a:extLst>
              <a:ext uri="{FF2B5EF4-FFF2-40B4-BE49-F238E27FC236}">
                <a16:creationId xmlns:a16="http://schemas.microsoft.com/office/drawing/2014/main" id="{C7966EAA-C4F1-4AA3-8ED7-783856CF686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1556" name="Marcador de número de diapositiva 3">
            <a:extLst>
              <a:ext uri="{FF2B5EF4-FFF2-40B4-BE49-F238E27FC236}">
                <a16:creationId xmlns:a16="http://schemas.microsoft.com/office/drawing/2014/main" id="{94277E53-1671-46FA-9466-65F6C78D6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5884B-4559-44EA-BCAC-DC34AA221CCC}" type="slidenum">
              <a:rPr lang="es-CO" altLang="es-CO" smtClean="0"/>
              <a:pPr fontAlgn="base">
                <a:spcBef>
                  <a:spcPct val="0"/>
                </a:spcBef>
                <a:spcAft>
                  <a:spcPct val="0"/>
                </a:spcAft>
              </a:pPr>
              <a:t>166</a:t>
            </a:fld>
            <a:endParaRPr lang="es-CO" altLang="es-CO" dirty="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17</a:t>
            </a:fld>
            <a:endParaRPr lang="es-CO"/>
          </a:p>
        </p:txBody>
      </p:sp>
    </p:spTree>
    <p:extLst>
      <p:ext uri="{BB962C8B-B14F-4D97-AF65-F5344CB8AC3E}">
        <p14:creationId xmlns:p14="http://schemas.microsoft.com/office/powerpoint/2010/main" val="212610212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Marcador de imagen de diapositiva 1">
            <a:extLst>
              <a:ext uri="{FF2B5EF4-FFF2-40B4-BE49-F238E27FC236}">
                <a16:creationId xmlns:a16="http://schemas.microsoft.com/office/drawing/2014/main" id="{790340FB-8922-4207-BE70-9CBFA7FD7A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1555" name="Marcador de notas 2">
            <a:extLst>
              <a:ext uri="{FF2B5EF4-FFF2-40B4-BE49-F238E27FC236}">
                <a16:creationId xmlns:a16="http://schemas.microsoft.com/office/drawing/2014/main" id="{C7966EAA-C4F1-4AA3-8ED7-783856CF686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1556" name="Marcador de número de diapositiva 3">
            <a:extLst>
              <a:ext uri="{FF2B5EF4-FFF2-40B4-BE49-F238E27FC236}">
                <a16:creationId xmlns:a16="http://schemas.microsoft.com/office/drawing/2014/main" id="{94277E53-1671-46FA-9466-65F6C78D6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5884B-4559-44EA-BCAC-DC34AA221CCC}" type="slidenum">
              <a:rPr lang="es-CO" altLang="es-CO" smtClean="0"/>
              <a:pPr fontAlgn="base">
                <a:spcBef>
                  <a:spcPct val="0"/>
                </a:spcBef>
                <a:spcAft>
                  <a:spcPct val="0"/>
                </a:spcAft>
              </a:pPr>
              <a:t>167</a:t>
            </a:fld>
            <a:endParaRPr lang="es-CO" altLang="es-CO" dirty="0"/>
          </a:p>
        </p:txBody>
      </p:sp>
    </p:spTree>
    <p:extLst>
      <p:ext uri="{BB962C8B-B14F-4D97-AF65-F5344CB8AC3E}">
        <p14:creationId xmlns:p14="http://schemas.microsoft.com/office/powerpoint/2010/main" val="3563625853"/>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Marcador de imagen de diapositiva 1">
            <a:extLst>
              <a:ext uri="{FF2B5EF4-FFF2-40B4-BE49-F238E27FC236}">
                <a16:creationId xmlns:a16="http://schemas.microsoft.com/office/drawing/2014/main" id="{01189AA0-7C54-47C6-A140-3F9F57E8B72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Marcador de notas 2">
            <a:extLst>
              <a:ext uri="{FF2B5EF4-FFF2-40B4-BE49-F238E27FC236}">
                <a16:creationId xmlns:a16="http://schemas.microsoft.com/office/drawing/2014/main" id="{9D50C251-F06A-41F3-8F9F-5E2166525CC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3604" name="Marcador de número de diapositiva 3">
            <a:extLst>
              <a:ext uri="{FF2B5EF4-FFF2-40B4-BE49-F238E27FC236}">
                <a16:creationId xmlns:a16="http://schemas.microsoft.com/office/drawing/2014/main" id="{6DD4CA16-90F1-4AD0-BF8F-90224F4C84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36E1367-AB5B-4440-8C25-824E34BBA366}" type="slidenum">
              <a:rPr lang="es-CO" altLang="es-CO" smtClean="0"/>
              <a:pPr fontAlgn="base">
                <a:spcBef>
                  <a:spcPct val="0"/>
                </a:spcBef>
                <a:spcAft>
                  <a:spcPct val="0"/>
                </a:spcAft>
              </a:pPr>
              <a:t>168</a:t>
            </a:fld>
            <a:endParaRPr lang="es-CO" altLang="es-CO" dirty="0"/>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Marcador de imagen de diapositiva 1">
            <a:extLst>
              <a:ext uri="{FF2B5EF4-FFF2-40B4-BE49-F238E27FC236}">
                <a16:creationId xmlns:a16="http://schemas.microsoft.com/office/drawing/2014/main" id="{01189AA0-7C54-47C6-A140-3F9F57E8B72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Marcador de notas 2">
            <a:extLst>
              <a:ext uri="{FF2B5EF4-FFF2-40B4-BE49-F238E27FC236}">
                <a16:creationId xmlns:a16="http://schemas.microsoft.com/office/drawing/2014/main" id="{9D50C251-F06A-41F3-8F9F-5E2166525CC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3604" name="Marcador de número de diapositiva 3">
            <a:extLst>
              <a:ext uri="{FF2B5EF4-FFF2-40B4-BE49-F238E27FC236}">
                <a16:creationId xmlns:a16="http://schemas.microsoft.com/office/drawing/2014/main" id="{6DD4CA16-90F1-4AD0-BF8F-90224F4C84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36E1367-AB5B-4440-8C25-824E34BBA366}" type="slidenum">
              <a:rPr lang="es-CO" altLang="es-CO" smtClean="0"/>
              <a:pPr fontAlgn="base">
                <a:spcBef>
                  <a:spcPct val="0"/>
                </a:spcBef>
                <a:spcAft>
                  <a:spcPct val="0"/>
                </a:spcAft>
              </a:pPr>
              <a:t>169</a:t>
            </a:fld>
            <a:endParaRPr lang="es-CO" altLang="es-CO" dirty="0"/>
          </a:p>
        </p:txBody>
      </p:sp>
    </p:spTree>
    <p:extLst>
      <p:ext uri="{BB962C8B-B14F-4D97-AF65-F5344CB8AC3E}">
        <p14:creationId xmlns:p14="http://schemas.microsoft.com/office/powerpoint/2010/main" val="2379991942"/>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F0AB5F1D-E6F6-434C-8194-B12A39C59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0863AC0-0A92-4615-9FA7-7C2638EF6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5652" name="Marcador de número de diapositiva 3">
            <a:extLst>
              <a:ext uri="{FF2B5EF4-FFF2-40B4-BE49-F238E27FC236}">
                <a16:creationId xmlns:a16="http://schemas.microsoft.com/office/drawing/2014/main" id="{ACDC1B36-5B4E-463B-B768-7348E6691E1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B978BAB-45D6-4DA3-B53A-C1F716BC187E}" type="slidenum">
              <a:rPr lang="es-CO" altLang="es-CO" smtClean="0"/>
              <a:pPr fontAlgn="base">
                <a:spcBef>
                  <a:spcPct val="0"/>
                </a:spcBef>
                <a:spcAft>
                  <a:spcPct val="0"/>
                </a:spcAft>
              </a:pPr>
              <a:t>170</a:t>
            </a:fld>
            <a:endParaRPr lang="es-CO" altLang="es-CO" dirty="0"/>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F0AB5F1D-E6F6-434C-8194-B12A39C59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0863AC0-0A92-4615-9FA7-7C2638EF6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5652" name="Marcador de número de diapositiva 3">
            <a:extLst>
              <a:ext uri="{FF2B5EF4-FFF2-40B4-BE49-F238E27FC236}">
                <a16:creationId xmlns:a16="http://schemas.microsoft.com/office/drawing/2014/main" id="{ACDC1B36-5B4E-463B-B768-7348E6691E1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B978BAB-45D6-4DA3-B53A-C1F716BC187E}" type="slidenum">
              <a:rPr lang="es-CO" altLang="es-CO" smtClean="0"/>
              <a:pPr fontAlgn="base">
                <a:spcBef>
                  <a:spcPct val="0"/>
                </a:spcBef>
                <a:spcAft>
                  <a:spcPct val="0"/>
                </a:spcAft>
              </a:pPr>
              <a:t>171</a:t>
            </a:fld>
            <a:endParaRPr lang="es-CO" altLang="es-CO" dirty="0"/>
          </a:p>
        </p:txBody>
      </p:sp>
    </p:spTree>
    <p:extLst>
      <p:ext uri="{BB962C8B-B14F-4D97-AF65-F5344CB8AC3E}">
        <p14:creationId xmlns:p14="http://schemas.microsoft.com/office/powerpoint/2010/main" val="619663918"/>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Marcador de imagen de diapositiva 1">
            <a:extLst>
              <a:ext uri="{FF2B5EF4-FFF2-40B4-BE49-F238E27FC236}">
                <a16:creationId xmlns:a16="http://schemas.microsoft.com/office/drawing/2014/main" id="{CE0B304D-8386-4FD0-841B-4D8D11FE31E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9" name="Marcador de notas 2">
            <a:extLst>
              <a:ext uri="{FF2B5EF4-FFF2-40B4-BE49-F238E27FC236}">
                <a16:creationId xmlns:a16="http://schemas.microsoft.com/office/drawing/2014/main" id="{ACA7BEC9-CEBB-4E3C-96FC-E8A36648A1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7700" name="Marcador de número de diapositiva 3">
            <a:extLst>
              <a:ext uri="{FF2B5EF4-FFF2-40B4-BE49-F238E27FC236}">
                <a16:creationId xmlns:a16="http://schemas.microsoft.com/office/drawing/2014/main" id="{9F03C3DB-F3AA-498D-8463-A6F4AA84E1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5999BD-89ED-423C-B8CC-9ABE1B616C5B}" type="slidenum">
              <a:rPr lang="es-CO" altLang="es-CO" smtClean="0"/>
              <a:pPr fontAlgn="base">
                <a:spcBef>
                  <a:spcPct val="0"/>
                </a:spcBef>
                <a:spcAft>
                  <a:spcPct val="0"/>
                </a:spcAft>
              </a:pPr>
              <a:t>172</a:t>
            </a:fld>
            <a:endParaRPr lang="es-CO" altLang="es-CO" dirty="0"/>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Marcador de imagen de diapositiva 1">
            <a:extLst>
              <a:ext uri="{FF2B5EF4-FFF2-40B4-BE49-F238E27FC236}">
                <a16:creationId xmlns:a16="http://schemas.microsoft.com/office/drawing/2014/main" id="{CE0B304D-8386-4FD0-841B-4D8D11FE31E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9" name="Marcador de notas 2">
            <a:extLst>
              <a:ext uri="{FF2B5EF4-FFF2-40B4-BE49-F238E27FC236}">
                <a16:creationId xmlns:a16="http://schemas.microsoft.com/office/drawing/2014/main" id="{ACA7BEC9-CEBB-4E3C-96FC-E8A36648A1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7700" name="Marcador de número de diapositiva 3">
            <a:extLst>
              <a:ext uri="{FF2B5EF4-FFF2-40B4-BE49-F238E27FC236}">
                <a16:creationId xmlns:a16="http://schemas.microsoft.com/office/drawing/2014/main" id="{9F03C3DB-F3AA-498D-8463-A6F4AA84E1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5999BD-89ED-423C-B8CC-9ABE1B616C5B}" type="slidenum">
              <a:rPr lang="es-CO" altLang="es-CO" smtClean="0"/>
              <a:pPr fontAlgn="base">
                <a:spcBef>
                  <a:spcPct val="0"/>
                </a:spcBef>
                <a:spcAft>
                  <a:spcPct val="0"/>
                </a:spcAft>
              </a:pPr>
              <a:t>173</a:t>
            </a:fld>
            <a:endParaRPr lang="es-CO" altLang="es-CO" dirty="0"/>
          </a:p>
        </p:txBody>
      </p:sp>
    </p:spTree>
    <p:extLst>
      <p:ext uri="{BB962C8B-B14F-4D97-AF65-F5344CB8AC3E}">
        <p14:creationId xmlns:p14="http://schemas.microsoft.com/office/powerpoint/2010/main" val="3586083897"/>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175</a:t>
            </a:fld>
            <a:endParaRPr lang="es-CO"/>
          </a:p>
        </p:txBody>
      </p:sp>
    </p:spTree>
    <p:extLst>
      <p:ext uri="{BB962C8B-B14F-4D97-AF65-F5344CB8AC3E}">
        <p14:creationId xmlns:p14="http://schemas.microsoft.com/office/powerpoint/2010/main" val="2978402003"/>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176</a:t>
            </a:fld>
            <a:endParaRPr lang="es-CO"/>
          </a:p>
        </p:txBody>
      </p:sp>
    </p:spTree>
    <p:extLst>
      <p:ext uri="{BB962C8B-B14F-4D97-AF65-F5344CB8AC3E}">
        <p14:creationId xmlns:p14="http://schemas.microsoft.com/office/powerpoint/2010/main" val="67728337"/>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177</a:t>
            </a:fld>
            <a:endParaRPr lang="es-CO"/>
          </a:p>
        </p:txBody>
      </p:sp>
    </p:spTree>
    <p:extLst>
      <p:ext uri="{BB962C8B-B14F-4D97-AF65-F5344CB8AC3E}">
        <p14:creationId xmlns:p14="http://schemas.microsoft.com/office/powerpoint/2010/main" val="81995461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18</a:t>
            </a:fld>
            <a:endParaRPr lang="es-CO"/>
          </a:p>
        </p:txBody>
      </p:sp>
    </p:spTree>
    <p:extLst>
      <p:ext uri="{BB962C8B-B14F-4D97-AF65-F5344CB8AC3E}">
        <p14:creationId xmlns:p14="http://schemas.microsoft.com/office/powerpoint/2010/main" val="968213198"/>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229</a:t>
            </a:fld>
            <a:endParaRPr lang="es-CO"/>
          </a:p>
        </p:txBody>
      </p:sp>
    </p:spTree>
    <p:extLst>
      <p:ext uri="{BB962C8B-B14F-4D97-AF65-F5344CB8AC3E}">
        <p14:creationId xmlns:p14="http://schemas.microsoft.com/office/powerpoint/2010/main" val="971641533"/>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230</a:t>
            </a:fld>
            <a:endParaRPr lang="es-CO"/>
          </a:p>
        </p:txBody>
      </p:sp>
    </p:spTree>
    <p:extLst>
      <p:ext uri="{BB962C8B-B14F-4D97-AF65-F5344CB8AC3E}">
        <p14:creationId xmlns:p14="http://schemas.microsoft.com/office/powerpoint/2010/main" val="2552494489"/>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231</a:t>
            </a:fld>
            <a:endParaRPr lang="es-CO"/>
          </a:p>
        </p:txBody>
      </p:sp>
    </p:spTree>
    <p:extLst>
      <p:ext uri="{BB962C8B-B14F-4D97-AF65-F5344CB8AC3E}">
        <p14:creationId xmlns:p14="http://schemas.microsoft.com/office/powerpoint/2010/main" val="3880308864"/>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6C7680-84AB-E4F3-3594-4C0A913CE59E}"/>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387B29ED-9F95-46F1-489D-BF979AF6D8B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9B78DA90-C38D-F9A3-BFE8-F6A69C78A4D8}"/>
              </a:ext>
            </a:extLst>
          </p:cNvPr>
          <p:cNvSpPr>
            <a:spLocks noGrp="1"/>
          </p:cNvSpPr>
          <p:nvPr>
            <p:ph type="body" idx="1"/>
          </p:nvPr>
        </p:nvSpPr>
        <p:spPr/>
        <p:txBody>
          <a:bodyPr/>
          <a:lstStyle/>
          <a:p>
            <a:endParaRPr lang="es-CO" dirty="0"/>
          </a:p>
        </p:txBody>
      </p:sp>
      <p:sp>
        <p:nvSpPr>
          <p:cNvPr id="4" name="Marcador de número de diapositiva 3">
            <a:extLst>
              <a:ext uri="{FF2B5EF4-FFF2-40B4-BE49-F238E27FC236}">
                <a16:creationId xmlns:a16="http://schemas.microsoft.com/office/drawing/2014/main" id="{424B78D4-C719-09C7-7DCD-E54009030EBF}"/>
              </a:ext>
            </a:extLst>
          </p:cNvPr>
          <p:cNvSpPr>
            <a:spLocks noGrp="1"/>
          </p:cNvSpPr>
          <p:nvPr>
            <p:ph type="sldNum" sz="quarter" idx="5"/>
          </p:nvPr>
        </p:nvSpPr>
        <p:spPr/>
        <p:txBody>
          <a:bodyPr/>
          <a:lstStyle/>
          <a:p>
            <a:fld id="{C7BF32F4-B7EE-435C-A443-885893FE841E}" type="slidenum">
              <a:rPr lang="es-CO" smtClean="0"/>
              <a:t>232</a:t>
            </a:fld>
            <a:endParaRPr lang="es-CO"/>
          </a:p>
        </p:txBody>
      </p:sp>
    </p:spTree>
    <p:extLst>
      <p:ext uri="{BB962C8B-B14F-4D97-AF65-F5344CB8AC3E}">
        <p14:creationId xmlns:p14="http://schemas.microsoft.com/office/powerpoint/2010/main" val="4216941682"/>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6C7680-84AB-E4F3-3594-4C0A913CE59E}"/>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387B29ED-9F95-46F1-489D-BF979AF6D8B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9B78DA90-C38D-F9A3-BFE8-F6A69C78A4D8}"/>
              </a:ext>
            </a:extLst>
          </p:cNvPr>
          <p:cNvSpPr>
            <a:spLocks noGrp="1"/>
          </p:cNvSpPr>
          <p:nvPr>
            <p:ph type="body" idx="1"/>
          </p:nvPr>
        </p:nvSpPr>
        <p:spPr/>
        <p:txBody>
          <a:bodyPr/>
          <a:lstStyle/>
          <a:p>
            <a:endParaRPr lang="es-CO" dirty="0"/>
          </a:p>
        </p:txBody>
      </p:sp>
      <p:sp>
        <p:nvSpPr>
          <p:cNvPr id="4" name="Marcador de número de diapositiva 3">
            <a:extLst>
              <a:ext uri="{FF2B5EF4-FFF2-40B4-BE49-F238E27FC236}">
                <a16:creationId xmlns:a16="http://schemas.microsoft.com/office/drawing/2014/main" id="{424B78D4-C719-09C7-7DCD-E54009030EBF}"/>
              </a:ext>
            </a:extLst>
          </p:cNvPr>
          <p:cNvSpPr>
            <a:spLocks noGrp="1"/>
          </p:cNvSpPr>
          <p:nvPr>
            <p:ph type="sldNum" sz="quarter" idx="5"/>
          </p:nvPr>
        </p:nvSpPr>
        <p:spPr/>
        <p:txBody>
          <a:bodyPr/>
          <a:lstStyle/>
          <a:p>
            <a:fld id="{C7BF32F4-B7EE-435C-A443-885893FE841E}" type="slidenum">
              <a:rPr lang="es-CO" smtClean="0"/>
              <a:t>233</a:t>
            </a:fld>
            <a:endParaRPr lang="es-CO"/>
          </a:p>
        </p:txBody>
      </p:sp>
    </p:spTree>
    <p:extLst>
      <p:ext uri="{BB962C8B-B14F-4D97-AF65-F5344CB8AC3E}">
        <p14:creationId xmlns:p14="http://schemas.microsoft.com/office/powerpoint/2010/main" val="537418005"/>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234</a:t>
            </a:fld>
            <a:endParaRPr lang="es-CO"/>
          </a:p>
        </p:txBody>
      </p:sp>
    </p:spTree>
    <p:extLst>
      <p:ext uri="{BB962C8B-B14F-4D97-AF65-F5344CB8AC3E}">
        <p14:creationId xmlns:p14="http://schemas.microsoft.com/office/powerpoint/2010/main" val="2360969547"/>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235</a:t>
            </a:fld>
            <a:endParaRPr lang="es-CO"/>
          </a:p>
        </p:txBody>
      </p:sp>
    </p:spTree>
    <p:extLst>
      <p:ext uri="{BB962C8B-B14F-4D97-AF65-F5344CB8AC3E}">
        <p14:creationId xmlns:p14="http://schemas.microsoft.com/office/powerpoint/2010/main" val="1958305859"/>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C7BF32F4-B7EE-435C-A443-885893FE841E}" type="slidenum">
              <a:rPr lang="es-CO" smtClean="0"/>
              <a:t>236</a:t>
            </a:fld>
            <a:endParaRPr lang="es-CO"/>
          </a:p>
        </p:txBody>
      </p:sp>
    </p:spTree>
    <p:extLst>
      <p:ext uri="{BB962C8B-B14F-4D97-AF65-F5344CB8AC3E}">
        <p14:creationId xmlns:p14="http://schemas.microsoft.com/office/powerpoint/2010/main" val="597747173"/>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7AF78CF3-BDC2-4027-AAF6-AEE4FB847F16}" type="slidenum">
              <a:rPr lang="es-CO" smtClean="0"/>
              <a:t>238</a:t>
            </a:fld>
            <a:endParaRPr lang="es-CO"/>
          </a:p>
        </p:txBody>
      </p:sp>
    </p:spTree>
    <p:extLst>
      <p:ext uri="{BB962C8B-B14F-4D97-AF65-F5344CB8AC3E}">
        <p14:creationId xmlns:p14="http://schemas.microsoft.com/office/powerpoint/2010/main" val="8750564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19</a:t>
            </a:fld>
            <a:endParaRPr lang="es-CO"/>
          </a:p>
        </p:txBody>
      </p:sp>
    </p:spTree>
    <p:extLst>
      <p:ext uri="{BB962C8B-B14F-4D97-AF65-F5344CB8AC3E}">
        <p14:creationId xmlns:p14="http://schemas.microsoft.com/office/powerpoint/2010/main" val="208162678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20</a:t>
            </a:fld>
            <a:endParaRPr lang="es-CO"/>
          </a:p>
        </p:txBody>
      </p:sp>
    </p:spTree>
    <p:extLst>
      <p:ext uri="{BB962C8B-B14F-4D97-AF65-F5344CB8AC3E}">
        <p14:creationId xmlns:p14="http://schemas.microsoft.com/office/powerpoint/2010/main" val="89094013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21</a:t>
            </a:fld>
            <a:endParaRPr lang="es-CO"/>
          </a:p>
        </p:txBody>
      </p:sp>
    </p:spTree>
    <p:extLst>
      <p:ext uri="{BB962C8B-B14F-4D97-AF65-F5344CB8AC3E}">
        <p14:creationId xmlns:p14="http://schemas.microsoft.com/office/powerpoint/2010/main" val="203930693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22</a:t>
            </a:fld>
            <a:endParaRPr lang="es-CO"/>
          </a:p>
        </p:txBody>
      </p:sp>
    </p:spTree>
    <p:extLst>
      <p:ext uri="{BB962C8B-B14F-4D97-AF65-F5344CB8AC3E}">
        <p14:creationId xmlns:p14="http://schemas.microsoft.com/office/powerpoint/2010/main" val="1221510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F78CF3-BDC2-4027-AAF6-AEE4FB847F16}"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7991531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171578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930714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0632185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0315888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848701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28</a:t>
            </a:fld>
            <a:endParaRPr lang="es-CO"/>
          </a:p>
        </p:txBody>
      </p:sp>
    </p:spTree>
    <p:extLst>
      <p:ext uri="{BB962C8B-B14F-4D97-AF65-F5344CB8AC3E}">
        <p14:creationId xmlns:p14="http://schemas.microsoft.com/office/powerpoint/2010/main" val="58182492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29</a:t>
            </a:fld>
            <a:endParaRPr lang="es-CO"/>
          </a:p>
        </p:txBody>
      </p:sp>
    </p:spTree>
    <p:extLst>
      <p:ext uri="{BB962C8B-B14F-4D97-AF65-F5344CB8AC3E}">
        <p14:creationId xmlns:p14="http://schemas.microsoft.com/office/powerpoint/2010/main" val="219429719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F78CF3-BDC2-4027-AAF6-AEE4FB847F16}"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665154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281503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236575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5</a:t>
            </a:fld>
            <a:endParaRPr lang="es-CO"/>
          </a:p>
        </p:txBody>
      </p:sp>
    </p:spTree>
    <p:extLst>
      <p:ext uri="{BB962C8B-B14F-4D97-AF65-F5344CB8AC3E}">
        <p14:creationId xmlns:p14="http://schemas.microsoft.com/office/powerpoint/2010/main" val="72191314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605593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352893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499512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41</a:t>
            </a:fld>
            <a:endParaRPr lang="es-CO"/>
          </a:p>
        </p:txBody>
      </p:sp>
    </p:spTree>
    <p:extLst>
      <p:ext uri="{BB962C8B-B14F-4D97-AF65-F5344CB8AC3E}">
        <p14:creationId xmlns:p14="http://schemas.microsoft.com/office/powerpoint/2010/main" val="324385363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42</a:t>
            </a:fld>
            <a:endParaRPr lang="es-CO"/>
          </a:p>
        </p:txBody>
      </p:sp>
    </p:spTree>
    <p:extLst>
      <p:ext uri="{BB962C8B-B14F-4D97-AF65-F5344CB8AC3E}">
        <p14:creationId xmlns:p14="http://schemas.microsoft.com/office/powerpoint/2010/main" val="336734608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43</a:t>
            </a:fld>
            <a:endParaRPr lang="es-CO"/>
          </a:p>
        </p:txBody>
      </p:sp>
    </p:spTree>
    <p:extLst>
      <p:ext uri="{BB962C8B-B14F-4D97-AF65-F5344CB8AC3E}">
        <p14:creationId xmlns:p14="http://schemas.microsoft.com/office/powerpoint/2010/main" val="234839628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44</a:t>
            </a:fld>
            <a:endParaRPr lang="es-CO"/>
          </a:p>
        </p:txBody>
      </p:sp>
    </p:spTree>
    <p:extLst>
      <p:ext uri="{BB962C8B-B14F-4D97-AF65-F5344CB8AC3E}">
        <p14:creationId xmlns:p14="http://schemas.microsoft.com/office/powerpoint/2010/main" val="283374662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71EBBAD-7CEF-B66F-F726-D3AC61D59149}"/>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1D666562-4875-9A8E-FFB5-3397E2D198D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39B24F85-8EC5-9E64-EE5B-FD7C1026B39E}"/>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497F8232-7C0C-1751-1497-6D6676046CF5}"/>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391148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15DE2A-4A36-401E-FD81-5C7FEC51536D}"/>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75EEBA50-79D0-E560-BF4D-21DC5372FDB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B9EB23F9-E65F-64C1-6F42-A69F305AA32D}"/>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5399006E-D87C-74AA-E0AE-FC95CD7A85F9}"/>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5670489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3F20ED4-F0AC-9605-C6B0-B5A05B96A418}"/>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27924B45-D29F-EC9F-CF9E-0AC776EA2A8A}"/>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07D8488E-7E58-A574-3C4B-7D761BD85321}"/>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9614AF07-A51B-9A49-DA0D-A8DF22AA45F5}"/>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048044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6</a:t>
            </a:fld>
            <a:endParaRPr lang="es-CO"/>
          </a:p>
        </p:txBody>
      </p:sp>
    </p:spTree>
    <p:extLst>
      <p:ext uri="{BB962C8B-B14F-4D97-AF65-F5344CB8AC3E}">
        <p14:creationId xmlns:p14="http://schemas.microsoft.com/office/powerpoint/2010/main" val="315930924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D8FF8D-3CEB-7165-FCC3-288257C7B242}"/>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52FFF0D1-7CED-E83C-6E6D-A73D4E651D35}"/>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F48B8A9B-9623-EF38-C7BD-597C081C06D3}"/>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CB9F1F74-F463-DE9E-9989-5C6E01A37425}"/>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626040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92F980-22F7-6C14-5A28-BF433EC5968C}"/>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654BC64E-7983-E718-4663-F702CD15A153}"/>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940BDC53-C4AF-D8D2-7875-A1AD25B5E259}"/>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746D66B3-4849-5425-0A81-4442D6872479}"/>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7001412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482330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57</a:t>
            </a:fld>
            <a:endParaRPr lang="es-CO"/>
          </a:p>
        </p:txBody>
      </p:sp>
    </p:spTree>
    <p:extLst>
      <p:ext uri="{BB962C8B-B14F-4D97-AF65-F5344CB8AC3E}">
        <p14:creationId xmlns:p14="http://schemas.microsoft.com/office/powerpoint/2010/main" val="40870227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58</a:t>
            </a:fld>
            <a:endParaRPr lang="es-CO"/>
          </a:p>
        </p:txBody>
      </p:sp>
    </p:spTree>
    <p:extLst>
      <p:ext uri="{BB962C8B-B14F-4D97-AF65-F5344CB8AC3E}">
        <p14:creationId xmlns:p14="http://schemas.microsoft.com/office/powerpoint/2010/main" val="12766429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60</a:t>
            </a:fld>
            <a:endParaRPr lang="es-CO"/>
          </a:p>
        </p:txBody>
      </p:sp>
    </p:spTree>
    <p:extLst>
      <p:ext uri="{BB962C8B-B14F-4D97-AF65-F5344CB8AC3E}">
        <p14:creationId xmlns:p14="http://schemas.microsoft.com/office/powerpoint/2010/main" val="25857810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61</a:t>
            </a:fld>
            <a:endParaRPr lang="es-CO"/>
          </a:p>
        </p:txBody>
      </p:sp>
    </p:spTree>
    <p:extLst>
      <p:ext uri="{BB962C8B-B14F-4D97-AF65-F5344CB8AC3E}">
        <p14:creationId xmlns:p14="http://schemas.microsoft.com/office/powerpoint/2010/main" val="336162989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63</a:t>
            </a:fld>
            <a:endParaRPr lang="es-CO" dirty="0"/>
          </a:p>
        </p:txBody>
      </p:sp>
    </p:spTree>
    <p:extLst>
      <p:ext uri="{BB962C8B-B14F-4D97-AF65-F5344CB8AC3E}">
        <p14:creationId xmlns:p14="http://schemas.microsoft.com/office/powerpoint/2010/main" val="399634788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64</a:t>
            </a:fld>
            <a:endParaRPr lang="es-CO" dirty="0"/>
          </a:p>
        </p:txBody>
      </p:sp>
    </p:spTree>
    <p:extLst>
      <p:ext uri="{BB962C8B-B14F-4D97-AF65-F5344CB8AC3E}">
        <p14:creationId xmlns:p14="http://schemas.microsoft.com/office/powerpoint/2010/main" val="326525004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65</a:t>
            </a:fld>
            <a:endParaRPr lang="es-CO" dirty="0"/>
          </a:p>
        </p:txBody>
      </p:sp>
    </p:spTree>
    <p:extLst>
      <p:ext uri="{BB962C8B-B14F-4D97-AF65-F5344CB8AC3E}">
        <p14:creationId xmlns:p14="http://schemas.microsoft.com/office/powerpoint/2010/main" val="52082890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8</a:t>
            </a:fld>
            <a:endParaRPr lang="es-CO"/>
          </a:p>
        </p:txBody>
      </p:sp>
    </p:spTree>
    <p:extLst>
      <p:ext uri="{BB962C8B-B14F-4D97-AF65-F5344CB8AC3E}">
        <p14:creationId xmlns:p14="http://schemas.microsoft.com/office/powerpoint/2010/main" val="246652212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66</a:t>
            </a:fld>
            <a:endParaRPr lang="es-CO" dirty="0"/>
          </a:p>
        </p:txBody>
      </p:sp>
    </p:spTree>
    <p:extLst>
      <p:ext uri="{BB962C8B-B14F-4D97-AF65-F5344CB8AC3E}">
        <p14:creationId xmlns:p14="http://schemas.microsoft.com/office/powerpoint/2010/main" val="1045666979"/>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69</a:t>
            </a:fld>
            <a:endParaRPr lang="es-CO" dirty="0"/>
          </a:p>
        </p:txBody>
      </p:sp>
    </p:spTree>
    <p:extLst>
      <p:ext uri="{BB962C8B-B14F-4D97-AF65-F5344CB8AC3E}">
        <p14:creationId xmlns:p14="http://schemas.microsoft.com/office/powerpoint/2010/main" val="234390154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CO" dirty="0"/>
          </a:p>
        </p:txBody>
      </p:sp>
      <p:sp>
        <p:nvSpPr>
          <p:cNvPr id="4" name="3 Marcador de número de diapositiva"/>
          <p:cNvSpPr>
            <a:spLocks noGrp="1"/>
          </p:cNvSpPr>
          <p:nvPr>
            <p:ph type="sldNum" sz="quarter" idx="10"/>
          </p:nvPr>
        </p:nvSpPr>
        <p:spPr/>
        <p:txBody>
          <a:bodyPr/>
          <a:lstStyle/>
          <a:p>
            <a:fld id="{7AF78CF3-BDC2-4027-AAF6-AEE4FB847F16}" type="slidenum">
              <a:rPr lang="es-CO" smtClean="0"/>
              <a:t>71</a:t>
            </a:fld>
            <a:endParaRPr lang="es-CO" dirty="0"/>
          </a:p>
        </p:txBody>
      </p:sp>
    </p:spTree>
    <p:extLst>
      <p:ext uri="{BB962C8B-B14F-4D97-AF65-F5344CB8AC3E}">
        <p14:creationId xmlns:p14="http://schemas.microsoft.com/office/powerpoint/2010/main" val="320385990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CO" dirty="0"/>
          </a:p>
        </p:txBody>
      </p:sp>
      <p:sp>
        <p:nvSpPr>
          <p:cNvPr id="4" name="3 Marcador de número de diapositiva"/>
          <p:cNvSpPr>
            <a:spLocks noGrp="1"/>
          </p:cNvSpPr>
          <p:nvPr>
            <p:ph type="sldNum" sz="quarter" idx="10"/>
          </p:nvPr>
        </p:nvSpPr>
        <p:spPr/>
        <p:txBody>
          <a:bodyPr/>
          <a:lstStyle/>
          <a:p>
            <a:fld id="{7AF78CF3-BDC2-4027-AAF6-AEE4FB847F16}" type="slidenum">
              <a:rPr lang="es-CO" smtClean="0"/>
              <a:t>72</a:t>
            </a:fld>
            <a:endParaRPr lang="es-CO" dirty="0"/>
          </a:p>
        </p:txBody>
      </p:sp>
    </p:spTree>
    <p:extLst>
      <p:ext uri="{BB962C8B-B14F-4D97-AF65-F5344CB8AC3E}">
        <p14:creationId xmlns:p14="http://schemas.microsoft.com/office/powerpoint/2010/main" val="320385990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2838DA8B-E3F0-41FD-A171-4C2497DDE73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5E637567-2F50-4163-B2C3-3036B0B5409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dirty="0"/>
          </a:p>
        </p:txBody>
      </p:sp>
      <p:sp>
        <p:nvSpPr>
          <p:cNvPr id="4" name="Marcador de número de diapositiva 3">
            <a:extLst>
              <a:ext uri="{FF2B5EF4-FFF2-40B4-BE49-F238E27FC236}">
                <a16:creationId xmlns:a16="http://schemas.microsoft.com/office/drawing/2014/main" id="{16DBED7B-442B-4430-B3FE-0386C0AABD7A}"/>
              </a:ext>
            </a:extLst>
          </p:cNvPr>
          <p:cNvSpPr>
            <a:spLocks noGrp="1"/>
          </p:cNvSpPr>
          <p:nvPr>
            <p:ph type="sldNum" sz="quarter" idx="5"/>
          </p:nvPr>
        </p:nvSpPr>
        <p:spPr/>
        <p:txBody>
          <a:bodyPr/>
          <a:lstStyle/>
          <a:p>
            <a:pPr>
              <a:defRPr/>
            </a:pPr>
            <a:fld id="{032032AD-0E6A-4ECB-830B-4952766F15D5}" type="slidenum">
              <a:rPr lang="es-CO" smtClean="0"/>
              <a:pPr>
                <a:defRPr/>
              </a:pPr>
              <a:t>74</a:t>
            </a:fld>
            <a:endParaRPr lang="es-CO" dirty="0"/>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75</a:t>
            </a:fld>
            <a:endParaRPr lang="es-CO" dirty="0"/>
          </a:p>
        </p:txBody>
      </p:sp>
    </p:spTree>
    <p:extLst>
      <p:ext uri="{BB962C8B-B14F-4D97-AF65-F5344CB8AC3E}">
        <p14:creationId xmlns:p14="http://schemas.microsoft.com/office/powerpoint/2010/main" val="360421498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76</a:t>
            </a:fld>
            <a:endParaRPr lang="es-CO" dirty="0"/>
          </a:p>
        </p:txBody>
      </p:sp>
    </p:spTree>
    <p:extLst>
      <p:ext uri="{BB962C8B-B14F-4D97-AF65-F5344CB8AC3E}">
        <p14:creationId xmlns:p14="http://schemas.microsoft.com/office/powerpoint/2010/main" val="299345450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77</a:t>
            </a:fld>
            <a:endParaRPr lang="es-CO" dirty="0"/>
          </a:p>
        </p:txBody>
      </p:sp>
    </p:spTree>
    <p:extLst>
      <p:ext uri="{BB962C8B-B14F-4D97-AF65-F5344CB8AC3E}">
        <p14:creationId xmlns:p14="http://schemas.microsoft.com/office/powerpoint/2010/main" val="92201480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Marcador de imagen de diapositiva 1">
            <a:extLst>
              <a:ext uri="{FF2B5EF4-FFF2-40B4-BE49-F238E27FC236}">
                <a16:creationId xmlns:a16="http://schemas.microsoft.com/office/drawing/2014/main" id="{977693F6-F602-4B1E-B354-07376240FB8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243" name="Marcador de notas 2">
            <a:extLst>
              <a:ext uri="{FF2B5EF4-FFF2-40B4-BE49-F238E27FC236}">
                <a16:creationId xmlns:a16="http://schemas.microsoft.com/office/drawing/2014/main" id="{F6436D9A-44AE-4DF0-92F8-038628ED8F9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a:p>
        </p:txBody>
      </p:sp>
      <p:sp>
        <p:nvSpPr>
          <p:cNvPr id="10244" name="Marcador de número de diapositiva 3">
            <a:extLst>
              <a:ext uri="{FF2B5EF4-FFF2-40B4-BE49-F238E27FC236}">
                <a16:creationId xmlns:a16="http://schemas.microsoft.com/office/drawing/2014/main" id="{A294EF06-3809-49C6-B621-9ABF6AA5DD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69CD507-67FA-4802-98AB-AFD10A7339D3}" type="slidenum">
              <a:rPr lang="es-CO" altLang="es-CO" smtClean="0"/>
              <a:pPr fontAlgn="base">
                <a:spcBef>
                  <a:spcPct val="0"/>
                </a:spcBef>
                <a:spcAft>
                  <a:spcPct val="0"/>
                </a:spcAft>
              </a:pPr>
              <a:t>78</a:t>
            </a:fld>
            <a:endParaRPr lang="es-CO" altLang="es-CO"/>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79</a:t>
            </a:fld>
            <a:endParaRPr lang="es-CO"/>
          </a:p>
        </p:txBody>
      </p:sp>
    </p:spTree>
    <p:extLst>
      <p:ext uri="{BB962C8B-B14F-4D97-AF65-F5344CB8AC3E}">
        <p14:creationId xmlns:p14="http://schemas.microsoft.com/office/powerpoint/2010/main" val="29934545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9</a:t>
            </a:fld>
            <a:endParaRPr lang="es-CO"/>
          </a:p>
        </p:txBody>
      </p:sp>
    </p:spTree>
    <p:extLst>
      <p:ext uri="{BB962C8B-B14F-4D97-AF65-F5344CB8AC3E}">
        <p14:creationId xmlns:p14="http://schemas.microsoft.com/office/powerpoint/2010/main" val="87505643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80</a:t>
            </a:fld>
            <a:endParaRPr lang="es-CO"/>
          </a:p>
        </p:txBody>
      </p:sp>
    </p:spTree>
    <p:extLst>
      <p:ext uri="{BB962C8B-B14F-4D97-AF65-F5344CB8AC3E}">
        <p14:creationId xmlns:p14="http://schemas.microsoft.com/office/powerpoint/2010/main" val="92201480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Marcador de imagen de diapositiva 1">
            <a:extLst>
              <a:ext uri="{FF2B5EF4-FFF2-40B4-BE49-F238E27FC236}">
                <a16:creationId xmlns:a16="http://schemas.microsoft.com/office/drawing/2014/main" id="{ABE87A03-F9A3-409F-861D-9CA4B24E2C6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Marcador de notas 2">
            <a:extLst>
              <a:ext uri="{FF2B5EF4-FFF2-40B4-BE49-F238E27FC236}">
                <a16:creationId xmlns:a16="http://schemas.microsoft.com/office/drawing/2014/main" id="{6407C0E4-195E-4E13-9F93-AD966887FB2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2292" name="Marcador de número de diapositiva 3">
            <a:extLst>
              <a:ext uri="{FF2B5EF4-FFF2-40B4-BE49-F238E27FC236}">
                <a16:creationId xmlns:a16="http://schemas.microsoft.com/office/drawing/2014/main" id="{CF8F10EB-2644-48B9-B25E-F3BEE63E88F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3296330-3E5C-4735-937A-F5E4DA58F4FE}" type="slidenum">
              <a:rPr lang="es-CO" altLang="es-CO" smtClean="0">
                <a:solidFill>
                  <a:srgbClr val="000000"/>
                </a:solidFill>
              </a:rPr>
              <a:pPr fontAlgn="base">
                <a:spcBef>
                  <a:spcPct val="0"/>
                </a:spcBef>
                <a:spcAft>
                  <a:spcPct val="0"/>
                </a:spcAft>
              </a:pPr>
              <a:t>81</a:t>
            </a:fld>
            <a:endParaRPr lang="es-CO" altLang="es-CO" dirty="0">
              <a:solidFill>
                <a:srgbClr val="000000"/>
              </a:solidFill>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82</a:t>
            </a:fld>
            <a:endParaRPr lang="es-CO" dirty="0"/>
          </a:p>
        </p:txBody>
      </p:sp>
    </p:spTree>
    <p:extLst>
      <p:ext uri="{BB962C8B-B14F-4D97-AF65-F5344CB8AC3E}">
        <p14:creationId xmlns:p14="http://schemas.microsoft.com/office/powerpoint/2010/main" val="299345450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83</a:t>
            </a:fld>
            <a:endParaRPr lang="es-CO" dirty="0"/>
          </a:p>
        </p:txBody>
      </p:sp>
    </p:spTree>
    <p:extLst>
      <p:ext uri="{BB962C8B-B14F-4D97-AF65-F5344CB8AC3E}">
        <p14:creationId xmlns:p14="http://schemas.microsoft.com/office/powerpoint/2010/main" val="92201480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Marcador de imagen de diapositiva 1">
            <a:extLst>
              <a:ext uri="{FF2B5EF4-FFF2-40B4-BE49-F238E27FC236}">
                <a16:creationId xmlns:a16="http://schemas.microsoft.com/office/drawing/2014/main" id="{F80543BB-A1A8-4221-817D-FBF6FB8E2A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9" name="Marcador de notas 2">
            <a:extLst>
              <a:ext uri="{FF2B5EF4-FFF2-40B4-BE49-F238E27FC236}">
                <a16:creationId xmlns:a16="http://schemas.microsoft.com/office/drawing/2014/main" id="{8551654D-4466-4893-A2B0-B2AAB14BDB9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4340" name="Marcador de número de diapositiva 3">
            <a:extLst>
              <a:ext uri="{FF2B5EF4-FFF2-40B4-BE49-F238E27FC236}">
                <a16:creationId xmlns:a16="http://schemas.microsoft.com/office/drawing/2014/main" id="{7652A1F2-33FE-4E61-A4C4-586D5AE8A96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3A4B6D1-C443-441B-B9A4-DB756451C444}" type="slidenum">
              <a:rPr lang="es-CO" altLang="es-CO" smtClean="0"/>
              <a:pPr fontAlgn="base">
                <a:spcBef>
                  <a:spcPct val="0"/>
                </a:spcBef>
                <a:spcAft>
                  <a:spcPct val="0"/>
                </a:spcAft>
              </a:pPr>
              <a:t>84</a:t>
            </a:fld>
            <a:endParaRPr lang="es-CO" altLang="es-CO" dirty="0"/>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85</a:t>
            </a:fld>
            <a:endParaRPr lang="es-CO" dirty="0"/>
          </a:p>
        </p:txBody>
      </p:sp>
    </p:spTree>
    <p:extLst>
      <p:ext uri="{BB962C8B-B14F-4D97-AF65-F5344CB8AC3E}">
        <p14:creationId xmlns:p14="http://schemas.microsoft.com/office/powerpoint/2010/main" val="129239829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86</a:t>
            </a:fld>
            <a:endParaRPr lang="es-CO" dirty="0"/>
          </a:p>
        </p:txBody>
      </p:sp>
    </p:spTree>
    <p:extLst>
      <p:ext uri="{BB962C8B-B14F-4D97-AF65-F5344CB8AC3E}">
        <p14:creationId xmlns:p14="http://schemas.microsoft.com/office/powerpoint/2010/main" val="328304640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Marcador de imagen de diapositiva 1">
            <a:extLst>
              <a:ext uri="{FF2B5EF4-FFF2-40B4-BE49-F238E27FC236}">
                <a16:creationId xmlns:a16="http://schemas.microsoft.com/office/drawing/2014/main" id="{D94A3A67-5125-45E0-8FE1-BFBA97D4E2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Marcador de notas 2">
            <a:extLst>
              <a:ext uri="{FF2B5EF4-FFF2-40B4-BE49-F238E27FC236}">
                <a16:creationId xmlns:a16="http://schemas.microsoft.com/office/drawing/2014/main" id="{BBAFD1B3-E153-4781-B421-7E873FAB336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6388" name="Marcador de número de diapositiva 3">
            <a:extLst>
              <a:ext uri="{FF2B5EF4-FFF2-40B4-BE49-F238E27FC236}">
                <a16:creationId xmlns:a16="http://schemas.microsoft.com/office/drawing/2014/main" id="{C55EE733-8A5E-43DA-AFD9-7EB4769BFFF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AF2E279-3994-4419-8500-F7C695305358}" type="slidenum">
              <a:rPr lang="es-CO" altLang="es-CO" smtClean="0"/>
              <a:pPr fontAlgn="base">
                <a:spcBef>
                  <a:spcPct val="0"/>
                </a:spcBef>
                <a:spcAft>
                  <a:spcPct val="0"/>
                </a:spcAft>
              </a:pPr>
              <a:t>87</a:t>
            </a:fld>
            <a:endParaRPr lang="es-CO" altLang="es-CO" dirty="0"/>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676DFB62-2A05-4685-8614-D0ABF85E8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B959379B-C99C-4165-9C95-E466663618B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8" name="Marcador de número de diapositiva 3">
            <a:extLst>
              <a:ext uri="{FF2B5EF4-FFF2-40B4-BE49-F238E27FC236}">
                <a16:creationId xmlns:a16="http://schemas.microsoft.com/office/drawing/2014/main" id="{BE301C2A-FA80-40CB-B989-20FB7BE19F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B7DF29-9C9B-4E38-B931-66F777A57610}" type="slidenum">
              <a:rPr lang="es-CO" altLang="es-CO" smtClean="0"/>
              <a:pPr fontAlgn="base">
                <a:spcBef>
                  <a:spcPct val="0"/>
                </a:spcBef>
                <a:spcAft>
                  <a:spcPct val="0"/>
                </a:spcAft>
              </a:pPr>
              <a:t>88</a:t>
            </a:fld>
            <a:endParaRPr lang="es-CO" altLang="es-CO" dirty="0"/>
          </a:p>
        </p:txBody>
      </p:sp>
    </p:spTree>
    <p:extLst>
      <p:ext uri="{BB962C8B-B14F-4D97-AF65-F5344CB8AC3E}">
        <p14:creationId xmlns:p14="http://schemas.microsoft.com/office/powerpoint/2010/main" val="359070132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676DFB62-2A05-4685-8614-D0ABF85E8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B959379B-C99C-4165-9C95-E466663618B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8" name="Marcador de número de diapositiva 3">
            <a:extLst>
              <a:ext uri="{FF2B5EF4-FFF2-40B4-BE49-F238E27FC236}">
                <a16:creationId xmlns:a16="http://schemas.microsoft.com/office/drawing/2014/main" id="{BE301C2A-FA80-40CB-B989-20FB7BE19F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B7DF29-9C9B-4E38-B931-66F777A57610}" type="slidenum">
              <a:rPr lang="es-CO" altLang="es-CO" smtClean="0"/>
              <a:pPr fontAlgn="base">
                <a:spcBef>
                  <a:spcPct val="0"/>
                </a:spcBef>
                <a:spcAft>
                  <a:spcPct val="0"/>
                </a:spcAft>
              </a:pPr>
              <a:t>89</a:t>
            </a:fld>
            <a:endParaRPr lang="es-CO" altLang="es-CO" dirty="0"/>
          </a:p>
        </p:txBody>
      </p:sp>
    </p:spTree>
    <p:extLst>
      <p:ext uri="{BB962C8B-B14F-4D97-AF65-F5344CB8AC3E}">
        <p14:creationId xmlns:p14="http://schemas.microsoft.com/office/powerpoint/2010/main" val="27156308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10</a:t>
            </a:fld>
            <a:endParaRPr lang="es-CO"/>
          </a:p>
        </p:txBody>
      </p:sp>
    </p:spTree>
    <p:extLst>
      <p:ext uri="{BB962C8B-B14F-4D97-AF65-F5344CB8AC3E}">
        <p14:creationId xmlns:p14="http://schemas.microsoft.com/office/powerpoint/2010/main" val="2176396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EA0CC8-0428-3716-6DF1-34BD8FCE9E6B}"/>
            </a:ext>
          </a:extLst>
        </p:cNvPr>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99196B3A-2FCA-4A55-730E-14B26DB9F7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543ED0C1-B05D-3279-0ECB-DAD89F81842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dirty="0"/>
          </a:p>
        </p:txBody>
      </p:sp>
      <p:sp>
        <p:nvSpPr>
          <p:cNvPr id="4" name="Marcador de número de diapositiva 3">
            <a:extLst>
              <a:ext uri="{FF2B5EF4-FFF2-40B4-BE49-F238E27FC236}">
                <a16:creationId xmlns:a16="http://schemas.microsoft.com/office/drawing/2014/main" id="{525F0AE4-6658-9F12-6596-6D0AC54CE116}"/>
              </a:ext>
            </a:extLst>
          </p:cNvPr>
          <p:cNvSpPr>
            <a:spLocks noGrp="1"/>
          </p:cNvSpPr>
          <p:nvPr>
            <p:ph type="sldNum" sz="quarter" idx="5"/>
          </p:nvPr>
        </p:nvSpPr>
        <p:spPr/>
        <p:txBody>
          <a:bodyPr/>
          <a:lstStyle/>
          <a:p>
            <a:pPr>
              <a:defRPr/>
            </a:pPr>
            <a:fld id="{032032AD-0E6A-4ECB-830B-4952766F15D5}" type="slidenum">
              <a:rPr lang="es-CO" smtClean="0"/>
              <a:pPr>
                <a:defRPr/>
              </a:pPr>
              <a:t>90</a:t>
            </a:fld>
            <a:endParaRPr lang="es-CO" dirty="0"/>
          </a:p>
        </p:txBody>
      </p:sp>
    </p:spTree>
    <p:extLst>
      <p:ext uri="{BB962C8B-B14F-4D97-AF65-F5344CB8AC3E}">
        <p14:creationId xmlns:p14="http://schemas.microsoft.com/office/powerpoint/2010/main" val="263129227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Marcador de imagen de diapositiva 1">
            <a:extLst>
              <a:ext uri="{FF2B5EF4-FFF2-40B4-BE49-F238E27FC236}">
                <a16:creationId xmlns:a16="http://schemas.microsoft.com/office/drawing/2014/main" id="{4CEB3382-2904-48A2-9DD7-D2892A50101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5" name="Marcador de notas 2">
            <a:extLst>
              <a:ext uri="{FF2B5EF4-FFF2-40B4-BE49-F238E27FC236}">
                <a16:creationId xmlns:a16="http://schemas.microsoft.com/office/drawing/2014/main" id="{FD3D6321-09E1-4A4A-B4AE-0A699A0E4B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8436" name="Marcador de número de diapositiva 3">
            <a:extLst>
              <a:ext uri="{FF2B5EF4-FFF2-40B4-BE49-F238E27FC236}">
                <a16:creationId xmlns:a16="http://schemas.microsoft.com/office/drawing/2014/main" id="{0B2BEB5C-89A3-47B8-BAA1-9A134745D8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9EB2472-CD4A-44F4-8C3A-50B765B52394}" type="slidenum">
              <a:rPr lang="es-CO" altLang="es-CO" smtClean="0"/>
              <a:pPr fontAlgn="base">
                <a:spcBef>
                  <a:spcPct val="0"/>
                </a:spcBef>
                <a:spcAft>
                  <a:spcPct val="0"/>
                </a:spcAft>
              </a:pPr>
              <a:t>91</a:t>
            </a:fld>
            <a:endParaRPr lang="es-CO" altLang="es-CO" dirty="0"/>
          </a:p>
        </p:txBody>
      </p:sp>
    </p:spTree>
    <p:extLst>
      <p:ext uri="{BB962C8B-B14F-4D97-AF65-F5344CB8AC3E}">
        <p14:creationId xmlns:p14="http://schemas.microsoft.com/office/powerpoint/2010/main" val="2650821174"/>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Marcador de imagen de diapositiva 1">
            <a:extLst>
              <a:ext uri="{FF2B5EF4-FFF2-40B4-BE49-F238E27FC236}">
                <a16:creationId xmlns:a16="http://schemas.microsoft.com/office/drawing/2014/main" id="{4CEB3382-2904-48A2-9DD7-D2892A50101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5" name="Marcador de notas 2">
            <a:extLst>
              <a:ext uri="{FF2B5EF4-FFF2-40B4-BE49-F238E27FC236}">
                <a16:creationId xmlns:a16="http://schemas.microsoft.com/office/drawing/2014/main" id="{FD3D6321-09E1-4A4A-B4AE-0A699A0E4B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8436" name="Marcador de número de diapositiva 3">
            <a:extLst>
              <a:ext uri="{FF2B5EF4-FFF2-40B4-BE49-F238E27FC236}">
                <a16:creationId xmlns:a16="http://schemas.microsoft.com/office/drawing/2014/main" id="{0B2BEB5C-89A3-47B8-BAA1-9A134745D8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9EB2472-CD4A-44F4-8C3A-50B765B52394}" type="slidenum">
              <a:rPr lang="es-CO" altLang="es-CO" smtClean="0"/>
              <a:pPr fontAlgn="base">
                <a:spcBef>
                  <a:spcPct val="0"/>
                </a:spcBef>
                <a:spcAft>
                  <a:spcPct val="0"/>
                </a:spcAft>
              </a:pPr>
              <a:t>92</a:t>
            </a:fld>
            <a:endParaRPr lang="es-CO" altLang="es-CO" dirty="0"/>
          </a:p>
        </p:txBody>
      </p:sp>
    </p:spTree>
    <p:extLst>
      <p:ext uri="{BB962C8B-B14F-4D97-AF65-F5344CB8AC3E}">
        <p14:creationId xmlns:p14="http://schemas.microsoft.com/office/powerpoint/2010/main" val="425299003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Marcador de imagen de diapositiva 1">
            <a:extLst>
              <a:ext uri="{FF2B5EF4-FFF2-40B4-BE49-F238E27FC236}">
                <a16:creationId xmlns:a16="http://schemas.microsoft.com/office/drawing/2014/main" id="{093B6B30-CB31-4045-8376-B3439E3DBA5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3" name="Marcador de notas 2">
            <a:extLst>
              <a:ext uri="{FF2B5EF4-FFF2-40B4-BE49-F238E27FC236}">
                <a16:creationId xmlns:a16="http://schemas.microsoft.com/office/drawing/2014/main" id="{412F5F1B-C8C6-4039-8A77-C55118B498D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0484" name="Marcador de número de diapositiva 3">
            <a:extLst>
              <a:ext uri="{FF2B5EF4-FFF2-40B4-BE49-F238E27FC236}">
                <a16:creationId xmlns:a16="http://schemas.microsoft.com/office/drawing/2014/main" id="{FC0ECBE8-3223-4CFB-A7D7-C02A51E5701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C7EF010-833D-497D-B53D-B87FBFC6C382}" type="slidenum">
              <a:rPr lang="es-CO" altLang="es-CO" smtClean="0"/>
              <a:pPr fontAlgn="base">
                <a:spcBef>
                  <a:spcPct val="0"/>
                </a:spcBef>
                <a:spcAft>
                  <a:spcPct val="0"/>
                </a:spcAft>
              </a:pPr>
              <a:t>93</a:t>
            </a:fld>
            <a:endParaRPr lang="es-CO" altLang="es-CO" dirty="0"/>
          </a:p>
        </p:txBody>
      </p:sp>
    </p:spTree>
    <p:extLst>
      <p:ext uri="{BB962C8B-B14F-4D97-AF65-F5344CB8AC3E}">
        <p14:creationId xmlns:p14="http://schemas.microsoft.com/office/powerpoint/2010/main" val="128108566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Marcador de imagen de diapositiva 1">
            <a:extLst>
              <a:ext uri="{FF2B5EF4-FFF2-40B4-BE49-F238E27FC236}">
                <a16:creationId xmlns:a16="http://schemas.microsoft.com/office/drawing/2014/main" id="{41086D8F-EEBE-4016-8481-B4C321DB82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Marcador de notas 2">
            <a:extLst>
              <a:ext uri="{FF2B5EF4-FFF2-40B4-BE49-F238E27FC236}">
                <a16:creationId xmlns:a16="http://schemas.microsoft.com/office/drawing/2014/main" id="{CB55BA32-CD4F-44E0-ADD7-8FDCDD1141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4580" name="Marcador de número de diapositiva 3">
            <a:extLst>
              <a:ext uri="{FF2B5EF4-FFF2-40B4-BE49-F238E27FC236}">
                <a16:creationId xmlns:a16="http://schemas.microsoft.com/office/drawing/2014/main" id="{31923341-EAA8-4896-90C8-6B4D1A95CC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CEA4FB-B8D1-4269-9A98-9A0B17C97C0B}" type="slidenum">
              <a:rPr lang="es-CO" altLang="es-CO" smtClean="0"/>
              <a:pPr fontAlgn="base">
                <a:spcBef>
                  <a:spcPct val="0"/>
                </a:spcBef>
                <a:spcAft>
                  <a:spcPct val="0"/>
                </a:spcAft>
              </a:pPr>
              <a:t>94</a:t>
            </a:fld>
            <a:endParaRPr lang="es-CO" altLang="es-CO" dirty="0"/>
          </a:p>
        </p:txBody>
      </p:sp>
    </p:spTree>
    <p:extLst>
      <p:ext uri="{BB962C8B-B14F-4D97-AF65-F5344CB8AC3E}">
        <p14:creationId xmlns:p14="http://schemas.microsoft.com/office/powerpoint/2010/main" val="2721206237"/>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Marcador de imagen de diapositiva 1">
            <a:extLst>
              <a:ext uri="{FF2B5EF4-FFF2-40B4-BE49-F238E27FC236}">
                <a16:creationId xmlns:a16="http://schemas.microsoft.com/office/drawing/2014/main" id="{41086D8F-EEBE-4016-8481-B4C321DB82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Marcador de notas 2">
            <a:extLst>
              <a:ext uri="{FF2B5EF4-FFF2-40B4-BE49-F238E27FC236}">
                <a16:creationId xmlns:a16="http://schemas.microsoft.com/office/drawing/2014/main" id="{CB55BA32-CD4F-44E0-ADD7-8FDCDD1141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4580" name="Marcador de número de diapositiva 3">
            <a:extLst>
              <a:ext uri="{FF2B5EF4-FFF2-40B4-BE49-F238E27FC236}">
                <a16:creationId xmlns:a16="http://schemas.microsoft.com/office/drawing/2014/main" id="{31923341-EAA8-4896-90C8-6B4D1A95CC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CEA4FB-B8D1-4269-9A98-9A0B17C97C0B}" type="slidenum">
              <a:rPr lang="es-CO" altLang="es-CO" smtClean="0"/>
              <a:pPr fontAlgn="base">
                <a:spcBef>
                  <a:spcPct val="0"/>
                </a:spcBef>
                <a:spcAft>
                  <a:spcPct val="0"/>
                </a:spcAft>
              </a:pPr>
              <a:t>95</a:t>
            </a:fld>
            <a:endParaRPr lang="es-CO" altLang="es-CO" dirty="0"/>
          </a:p>
        </p:txBody>
      </p:sp>
    </p:spTree>
    <p:extLst>
      <p:ext uri="{BB962C8B-B14F-4D97-AF65-F5344CB8AC3E}">
        <p14:creationId xmlns:p14="http://schemas.microsoft.com/office/powerpoint/2010/main" val="50838216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Marcador de imagen de diapositiva 1">
            <a:extLst>
              <a:ext uri="{FF2B5EF4-FFF2-40B4-BE49-F238E27FC236}">
                <a16:creationId xmlns:a16="http://schemas.microsoft.com/office/drawing/2014/main" id="{E324D246-9558-4A39-92C1-D045FEB80F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7" name="Marcador de notas 2">
            <a:extLst>
              <a:ext uri="{FF2B5EF4-FFF2-40B4-BE49-F238E27FC236}">
                <a16:creationId xmlns:a16="http://schemas.microsoft.com/office/drawing/2014/main" id="{BD8C4B22-C6AB-45AC-B1CC-26BB94FA1A0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6628" name="Marcador de número de diapositiva 3">
            <a:extLst>
              <a:ext uri="{FF2B5EF4-FFF2-40B4-BE49-F238E27FC236}">
                <a16:creationId xmlns:a16="http://schemas.microsoft.com/office/drawing/2014/main" id="{DFD3FDBF-59A3-4268-81BD-BD6EC1E9F69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651182-2557-46A3-B279-B0A99AC9D2C6}" type="slidenum">
              <a:rPr lang="es-CO" altLang="es-CO" smtClean="0"/>
              <a:pPr fontAlgn="base">
                <a:spcBef>
                  <a:spcPct val="0"/>
                </a:spcBef>
                <a:spcAft>
                  <a:spcPct val="0"/>
                </a:spcAft>
              </a:pPr>
              <a:t>96</a:t>
            </a:fld>
            <a:endParaRPr lang="es-CO" altLang="es-CO" dirty="0"/>
          </a:p>
        </p:txBody>
      </p:sp>
    </p:spTree>
    <p:extLst>
      <p:ext uri="{BB962C8B-B14F-4D97-AF65-F5344CB8AC3E}">
        <p14:creationId xmlns:p14="http://schemas.microsoft.com/office/powerpoint/2010/main" val="419719752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Marcador de imagen de diapositiva 1">
            <a:extLst>
              <a:ext uri="{FF2B5EF4-FFF2-40B4-BE49-F238E27FC236}">
                <a16:creationId xmlns:a16="http://schemas.microsoft.com/office/drawing/2014/main" id="{1939CBEF-B1BC-4635-AA9E-2E65F692DCE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Marcador de notas 2">
            <a:extLst>
              <a:ext uri="{FF2B5EF4-FFF2-40B4-BE49-F238E27FC236}">
                <a16:creationId xmlns:a16="http://schemas.microsoft.com/office/drawing/2014/main" id="{93B3535F-BAC6-4312-A400-4BBD3AB7B64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8676" name="Marcador de número de diapositiva 3">
            <a:extLst>
              <a:ext uri="{FF2B5EF4-FFF2-40B4-BE49-F238E27FC236}">
                <a16:creationId xmlns:a16="http://schemas.microsoft.com/office/drawing/2014/main" id="{CA6A2291-E972-4F43-9519-E40E58B27A9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4658E0-0ACD-4378-98BC-E1E7F51CDD87}" type="slidenum">
              <a:rPr lang="es-CO" altLang="es-CO" smtClean="0"/>
              <a:pPr fontAlgn="base">
                <a:spcBef>
                  <a:spcPct val="0"/>
                </a:spcBef>
                <a:spcAft>
                  <a:spcPct val="0"/>
                </a:spcAft>
              </a:pPr>
              <a:t>97</a:t>
            </a:fld>
            <a:endParaRPr lang="es-CO" altLang="es-CO" dirty="0"/>
          </a:p>
        </p:txBody>
      </p:sp>
    </p:spTree>
    <p:extLst>
      <p:ext uri="{BB962C8B-B14F-4D97-AF65-F5344CB8AC3E}">
        <p14:creationId xmlns:p14="http://schemas.microsoft.com/office/powerpoint/2010/main" val="46457615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Marcador de imagen de diapositiva 1">
            <a:extLst>
              <a:ext uri="{FF2B5EF4-FFF2-40B4-BE49-F238E27FC236}">
                <a16:creationId xmlns:a16="http://schemas.microsoft.com/office/drawing/2014/main" id="{1939CBEF-B1BC-4635-AA9E-2E65F692DCE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Marcador de notas 2">
            <a:extLst>
              <a:ext uri="{FF2B5EF4-FFF2-40B4-BE49-F238E27FC236}">
                <a16:creationId xmlns:a16="http://schemas.microsoft.com/office/drawing/2014/main" id="{93B3535F-BAC6-4312-A400-4BBD3AB7B64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8676" name="Marcador de número de diapositiva 3">
            <a:extLst>
              <a:ext uri="{FF2B5EF4-FFF2-40B4-BE49-F238E27FC236}">
                <a16:creationId xmlns:a16="http://schemas.microsoft.com/office/drawing/2014/main" id="{CA6A2291-E972-4F43-9519-E40E58B27A9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4658E0-0ACD-4378-98BC-E1E7F51CDD87}" type="slidenum">
              <a:rPr lang="es-CO" altLang="es-CO" smtClean="0"/>
              <a:pPr fontAlgn="base">
                <a:spcBef>
                  <a:spcPct val="0"/>
                </a:spcBef>
                <a:spcAft>
                  <a:spcPct val="0"/>
                </a:spcAft>
              </a:pPr>
              <a:t>98</a:t>
            </a:fld>
            <a:endParaRPr lang="es-CO" altLang="es-CO" dirty="0"/>
          </a:p>
        </p:txBody>
      </p:sp>
    </p:spTree>
    <p:extLst>
      <p:ext uri="{BB962C8B-B14F-4D97-AF65-F5344CB8AC3E}">
        <p14:creationId xmlns:p14="http://schemas.microsoft.com/office/powerpoint/2010/main" val="117529203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a:extLst>
              <a:ext uri="{FF2B5EF4-FFF2-40B4-BE49-F238E27FC236}">
                <a16:creationId xmlns:a16="http://schemas.microsoft.com/office/drawing/2014/main" id="{8C372344-0B5B-4F7C-BD62-C9A6D1E9595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Marcador de notas 2">
            <a:extLst>
              <a:ext uri="{FF2B5EF4-FFF2-40B4-BE49-F238E27FC236}">
                <a16:creationId xmlns:a16="http://schemas.microsoft.com/office/drawing/2014/main" id="{5477C092-25FC-4C8A-B9D6-431138524A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0724" name="Marcador de número de diapositiva 3">
            <a:extLst>
              <a:ext uri="{FF2B5EF4-FFF2-40B4-BE49-F238E27FC236}">
                <a16:creationId xmlns:a16="http://schemas.microsoft.com/office/drawing/2014/main" id="{C4A17005-76F6-4801-972D-61A598FD5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A32987-E2FB-46EB-96BD-B06910045B85}" type="slidenum">
              <a:rPr lang="es-CO" altLang="es-CO" smtClean="0"/>
              <a:pPr fontAlgn="base">
                <a:spcBef>
                  <a:spcPct val="0"/>
                </a:spcBef>
                <a:spcAft>
                  <a:spcPct val="0"/>
                </a:spcAft>
              </a:pPr>
              <a:t>99</a:t>
            </a:fld>
            <a:endParaRPr lang="es-CO" altLang="es-CO" dirty="0"/>
          </a:p>
        </p:txBody>
      </p:sp>
    </p:spTree>
    <p:extLst>
      <p:ext uri="{BB962C8B-B14F-4D97-AF65-F5344CB8AC3E}">
        <p14:creationId xmlns:p14="http://schemas.microsoft.com/office/powerpoint/2010/main" val="270927925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11</a:t>
            </a:fld>
            <a:endParaRPr lang="es-CO"/>
          </a:p>
        </p:txBody>
      </p:sp>
    </p:spTree>
    <p:extLst>
      <p:ext uri="{BB962C8B-B14F-4D97-AF65-F5344CB8AC3E}">
        <p14:creationId xmlns:p14="http://schemas.microsoft.com/office/powerpoint/2010/main" val="296561337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a:extLst>
              <a:ext uri="{FF2B5EF4-FFF2-40B4-BE49-F238E27FC236}">
                <a16:creationId xmlns:a16="http://schemas.microsoft.com/office/drawing/2014/main" id="{8C372344-0B5B-4F7C-BD62-C9A6D1E9595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Marcador de notas 2">
            <a:extLst>
              <a:ext uri="{FF2B5EF4-FFF2-40B4-BE49-F238E27FC236}">
                <a16:creationId xmlns:a16="http://schemas.microsoft.com/office/drawing/2014/main" id="{5477C092-25FC-4C8A-B9D6-431138524A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0724" name="Marcador de número de diapositiva 3">
            <a:extLst>
              <a:ext uri="{FF2B5EF4-FFF2-40B4-BE49-F238E27FC236}">
                <a16:creationId xmlns:a16="http://schemas.microsoft.com/office/drawing/2014/main" id="{C4A17005-76F6-4801-972D-61A598FD5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A32987-E2FB-46EB-96BD-B06910045B85}" type="slidenum">
              <a:rPr lang="es-CO" altLang="es-CO" smtClean="0"/>
              <a:pPr fontAlgn="base">
                <a:spcBef>
                  <a:spcPct val="0"/>
                </a:spcBef>
                <a:spcAft>
                  <a:spcPct val="0"/>
                </a:spcAft>
              </a:pPr>
              <a:t>100</a:t>
            </a:fld>
            <a:endParaRPr lang="es-CO" altLang="es-CO" dirty="0"/>
          </a:p>
        </p:txBody>
      </p:sp>
    </p:spTree>
    <p:extLst>
      <p:ext uri="{BB962C8B-B14F-4D97-AF65-F5344CB8AC3E}">
        <p14:creationId xmlns:p14="http://schemas.microsoft.com/office/powerpoint/2010/main" val="251329902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Marcador de imagen de diapositiva 1">
            <a:extLst>
              <a:ext uri="{FF2B5EF4-FFF2-40B4-BE49-F238E27FC236}">
                <a16:creationId xmlns:a16="http://schemas.microsoft.com/office/drawing/2014/main" id="{DC4E909A-F599-42A9-A162-5368402E4FF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71" name="Marcador de notas 2">
            <a:extLst>
              <a:ext uri="{FF2B5EF4-FFF2-40B4-BE49-F238E27FC236}">
                <a16:creationId xmlns:a16="http://schemas.microsoft.com/office/drawing/2014/main" id="{B33C5A4B-4E72-4DD8-9240-00362319E20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2772" name="Marcador de número de diapositiva 3">
            <a:extLst>
              <a:ext uri="{FF2B5EF4-FFF2-40B4-BE49-F238E27FC236}">
                <a16:creationId xmlns:a16="http://schemas.microsoft.com/office/drawing/2014/main" id="{33E10A29-E2B4-4948-BDD0-B8BD24BF717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2338FF-65CD-488C-A586-B185CF96C2E4}" type="slidenum">
              <a:rPr lang="es-CO" altLang="es-CO" smtClean="0"/>
              <a:pPr fontAlgn="base">
                <a:spcBef>
                  <a:spcPct val="0"/>
                </a:spcBef>
                <a:spcAft>
                  <a:spcPct val="0"/>
                </a:spcAft>
              </a:pPr>
              <a:t>101</a:t>
            </a:fld>
            <a:endParaRPr lang="es-CO" altLang="es-CO" dirty="0"/>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Marcador de imagen de diapositiva 1">
            <a:extLst>
              <a:ext uri="{FF2B5EF4-FFF2-40B4-BE49-F238E27FC236}">
                <a16:creationId xmlns:a16="http://schemas.microsoft.com/office/drawing/2014/main" id="{6ED9FB12-12C4-4F34-BB9D-D6DA224D6BE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9" name="Marcador de notas 2">
            <a:extLst>
              <a:ext uri="{FF2B5EF4-FFF2-40B4-BE49-F238E27FC236}">
                <a16:creationId xmlns:a16="http://schemas.microsoft.com/office/drawing/2014/main" id="{B719C1DA-D735-4727-A44A-9390819EA63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4820" name="Marcador de número de diapositiva 3">
            <a:extLst>
              <a:ext uri="{FF2B5EF4-FFF2-40B4-BE49-F238E27FC236}">
                <a16:creationId xmlns:a16="http://schemas.microsoft.com/office/drawing/2014/main" id="{BC4A2891-49BB-4758-83C9-E4168548029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823F82B-634D-4BC0-B4C8-3FA25811349E}" type="slidenum">
              <a:rPr lang="es-CO" altLang="es-CO" smtClean="0"/>
              <a:pPr fontAlgn="base">
                <a:spcBef>
                  <a:spcPct val="0"/>
                </a:spcBef>
                <a:spcAft>
                  <a:spcPct val="0"/>
                </a:spcAft>
              </a:pPr>
              <a:t>102</a:t>
            </a:fld>
            <a:endParaRPr lang="es-CO" altLang="es-CO" dirty="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Marcador de imagen de diapositiva 1">
            <a:extLst>
              <a:ext uri="{FF2B5EF4-FFF2-40B4-BE49-F238E27FC236}">
                <a16:creationId xmlns:a16="http://schemas.microsoft.com/office/drawing/2014/main" id="{C2EC67E8-4E4E-4632-B4AB-53D7B9BB95E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7" name="Marcador de notas 2">
            <a:extLst>
              <a:ext uri="{FF2B5EF4-FFF2-40B4-BE49-F238E27FC236}">
                <a16:creationId xmlns:a16="http://schemas.microsoft.com/office/drawing/2014/main" id="{8BC9FF6A-877B-44FD-9BDB-CB50E40A5C4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6868" name="Marcador de número de diapositiva 3">
            <a:extLst>
              <a:ext uri="{FF2B5EF4-FFF2-40B4-BE49-F238E27FC236}">
                <a16:creationId xmlns:a16="http://schemas.microsoft.com/office/drawing/2014/main" id="{34F78CC7-AB86-42B2-866B-AE20587BDD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84B7304-A7A8-468E-A933-DA49D8882829}" type="slidenum">
              <a:rPr lang="es-CO" altLang="es-CO" smtClean="0"/>
              <a:pPr fontAlgn="base">
                <a:spcBef>
                  <a:spcPct val="0"/>
                </a:spcBef>
                <a:spcAft>
                  <a:spcPct val="0"/>
                </a:spcAft>
              </a:pPr>
              <a:t>103</a:t>
            </a:fld>
            <a:endParaRPr lang="es-CO" altLang="es-CO" dirty="0"/>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Marcador de imagen de diapositiva 1">
            <a:extLst>
              <a:ext uri="{FF2B5EF4-FFF2-40B4-BE49-F238E27FC236}">
                <a16:creationId xmlns:a16="http://schemas.microsoft.com/office/drawing/2014/main" id="{D9EC3680-0E5B-4329-810E-C3392EA59FE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5" name="Marcador de notas 2">
            <a:extLst>
              <a:ext uri="{FF2B5EF4-FFF2-40B4-BE49-F238E27FC236}">
                <a16:creationId xmlns:a16="http://schemas.microsoft.com/office/drawing/2014/main" id="{D1FCA137-6935-4B42-A174-6888F9EC53B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8916" name="Marcador de número de diapositiva 3">
            <a:extLst>
              <a:ext uri="{FF2B5EF4-FFF2-40B4-BE49-F238E27FC236}">
                <a16:creationId xmlns:a16="http://schemas.microsoft.com/office/drawing/2014/main" id="{B46A0A64-DA4F-4826-B80D-F8A7E9B29B8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4FD4593-5B34-4206-B63C-7B0D6FE0D228}" type="slidenum">
              <a:rPr lang="es-CO" altLang="es-CO" smtClean="0"/>
              <a:pPr fontAlgn="base">
                <a:spcBef>
                  <a:spcPct val="0"/>
                </a:spcBef>
                <a:spcAft>
                  <a:spcPct val="0"/>
                </a:spcAft>
              </a:pPr>
              <a:t>104</a:t>
            </a:fld>
            <a:endParaRPr lang="es-CO" altLang="es-CO" dirty="0"/>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Marcador de imagen de diapositiva 1">
            <a:extLst>
              <a:ext uri="{FF2B5EF4-FFF2-40B4-BE49-F238E27FC236}">
                <a16:creationId xmlns:a16="http://schemas.microsoft.com/office/drawing/2014/main" id="{E200D1F5-2903-400D-8281-761F201C31B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Marcador de notas 2">
            <a:extLst>
              <a:ext uri="{FF2B5EF4-FFF2-40B4-BE49-F238E27FC236}">
                <a16:creationId xmlns:a16="http://schemas.microsoft.com/office/drawing/2014/main" id="{A5B5ABF0-946A-4E1C-A8AD-E07D60E3227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0964" name="Marcador de número de diapositiva 3">
            <a:extLst>
              <a:ext uri="{FF2B5EF4-FFF2-40B4-BE49-F238E27FC236}">
                <a16:creationId xmlns:a16="http://schemas.microsoft.com/office/drawing/2014/main" id="{9F27C210-C486-4981-9801-C934BD39A44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2554E5-9341-4454-AFD2-2A5CFF753EDF}" type="slidenum">
              <a:rPr lang="es-CO" altLang="es-CO" smtClean="0"/>
              <a:pPr fontAlgn="base">
                <a:spcBef>
                  <a:spcPct val="0"/>
                </a:spcBef>
                <a:spcAft>
                  <a:spcPct val="0"/>
                </a:spcAft>
              </a:pPr>
              <a:t>105</a:t>
            </a:fld>
            <a:endParaRPr lang="es-CO" altLang="es-CO" dirty="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Marcador de imagen de diapositiva 1">
            <a:extLst>
              <a:ext uri="{FF2B5EF4-FFF2-40B4-BE49-F238E27FC236}">
                <a16:creationId xmlns:a16="http://schemas.microsoft.com/office/drawing/2014/main" id="{2F4ABB36-355A-49E4-9B7A-BAB80F1C39C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011" name="Marcador de notas 2">
            <a:extLst>
              <a:ext uri="{FF2B5EF4-FFF2-40B4-BE49-F238E27FC236}">
                <a16:creationId xmlns:a16="http://schemas.microsoft.com/office/drawing/2014/main" id="{4D4EF200-1105-4948-B5BF-6B5654E373E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3012" name="Marcador de número de diapositiva 3">
            <a:extLst>
              <a:ext uri="{FF2B5EF4-FFF2-40B4-BE49-F238E27FC236}">
                <a16:creationId xmlns:a16="http://schemas.microsoft.com/office/drawing/2014/main" id="{F074BB4B-C44B-40BA-B3E7-B93EE2F3FC2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870916F-3C76-43A9-9388-E3B312C62E4F}" type="slidenum">
              <a:rPr lang="es-CO" altLang="es-CO" smtClean="0"/>
              <a:pPr fontAlgn="base">
                <a:spcBef>
                  <a:spcPct val="0"/>
                </a:spcBef>
                <a:spcAft>
                  <a:spcPct val="0"/>
                </a:spcAft>
              </a:pPr>
              <a:t>106</a:t>
            </a:fld>
            <a:endParaRPr lang="es-CO" altLang="es-CO"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Marcador de imagen de diapositiva 1">
            <a:extLst>
              <a:ext uri="{FF2B5EF4-FFF2-40B4-BE49-F238E27FC236}">
                <a16:creationId xmlns:a16="http://schemas.microsoft.com/office/drawing/2014/main" id="{E3CFE178-DB46-4862-8A17-8A3068D5A51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59" name="Marcador de notas 2">
            <a:extLst>
              <a:ext uri="{FF2B5EF4-FFF2-40B4-BE49-F238E27FC236}">
                <a16:creationId xmlns:a16="http://schemas.microsoft.com/office/drawing/2014/main" id="{9FD87477-4C9C-490D-9837-BFF745AC881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5060" name="Marcador de número de diapositiva 3">
            <a:extLst>
              <a:ext uri="{FF2B5EF4-FFF2-40B4-BE49-F238E27FC236}">
                <a16:creationId xmlns:a16="http://schemas.microsoft.com/office/drawing/2014/main" id="{3D33B6E9-9055-459B-986E-CED185CB188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987A294-C155-430E-B3DA-D80C20A58479}" type="slidenum">
              <a:rPr lang="es-CO" altLang="es-CO" smtClean="0"/>
              <a:pPr fontAlgn="base">
                <a:spcBef>
                  <a:spcPct val="0"/>
                </a:spcBef>
                <a:spcAft>
                  <a:spcPct val="0"/>
                </a:spcAft>
              </a:pPr>
              <a:t>107</a:t>
            </a:fld>
            <a:endParaRPr lang="es-CO" altLang="es-CO"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Marcador de imagen de diapositiva 1">
            <a:extLst>
              <a:ext uri="{FF2B5EF4-FFF2-40B4-BE49-F238E27FC236}">
                <a16:creationId xmlns:a16="http://schemas.microsoft.com/office/drawing/2014/main" id="{1B3C2F8F-3A90-4BA5-8A8A-4E2CD596056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107" name="Marcador de notas 2">
            <a:extLst>
              <a:ext uri="{FF2B5EF4-FFF2-40B4-BE49-F238E27FC236}">
                <a16:creationId xmlns:a16="http://schemas.microsoft.com/office/drawing/2014/main" id="{F740DDAD-5B1A-45C5-8ED9-8DFDB6C02E8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7108" name="Marcador de número de diapositiva 3">
            <a:extLst>
              <a:ext uri="{FF2B5EF4-FFF2-40B4-BE49-F238E27FC236}">
                <a16:creationId xmlns:a16="http://schemas.microsoft.com/office/drawing/2014/main" id="{A59C1DF8-B5E7-4419-BE57-6BD12A59D4C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BA9759-0D12-4D6A-84BC-BFBCFDD75F66}" type="slidenum">
              <a:rPr lang="es-CO" altLang="es-CO" smtClean="0"/>
              <a:pPr fontAlgn="base">
                <a:spcBef>
                  <a:spcPct val="0"/>
                </a:spcBef>
                <a:spcAft>
                  <a:spcPct val="0"/>
                </a:spcAft>
              </a:pPr>
              <a:t>108</a:t>
            </a:fld>
            <a:endParaRPr lang="es-CO" altLang="es-CO" dirty="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Marcador de imagen de diapositiva 1">
            <a:extLst>
              <a:ext uri="{FF2B5EF4-FFF2-40B4-BE49-F238E27FC236}">
                <a16:creationId xmlns:a16="http://schemas.microsoft.com/office/drawing/2014/main" id="{A1D67E55-633A-466E-8DFC-0D97095FAD8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155" name="Marcador de notas 2">
            <a:extLst>
              <a:ext uri="{FF2B5EF4-FFF2-40B4-BE49-F238E27FC236}">
                <a16:creationId xmlns:a16="http://schemas.microsoft.com/office/drawing/2014/main" id="{63D69B1A-15D7-43AB-BAA5-3C0DADED688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9156" name="Marcador de número de diapositiva 3">
            <a:extLst>
              <a:ext uri="{FF2B5EF4-FFF2-40B4-BE49-F238E27FC236}">
                <a16:creationId xmlns:a16="http://schemas.microsoft.com/office/drawing/2014/main" id="{37A4BD81-A68D-49E0-85CF-229C8B686E8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74C767F-04C1-42B5-8E32-838F70CCF430}" type="slidenum">
              <a:rPr lang="es-CO" altLang="es-CO" smtClean="0"/>
              <a:pPr fontAlgn="base">
                <a:spcBef>
                  <a:spcPct val="0"/>
                </a:spcBef>
                <a:spcAft>
                  <a:spcPct val="0"/>
                </a:spcAft>
              </a:pPr>
              <a:t>109</a:t>
            </a:fld>
            <a:endParaRPr lang="es-CO" altLang="es-CO"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12</a:t>
            </a:fld>
            <a:endParaRPr lang="es-CO"/>
          </a:p>
        </p:txBody>
      </p:sp>
    </p:spTree>
    <p:extLst>
      <p:ext uri="{BB962C8B-B14F-4D97-AF65-F5344CB8AC3E}">
        <p14:creationId xmlns:p14="http://schemas.microsoft.com/office/powerpoint/2010/main" val="146937605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Marcador de imagen de diapositiva 1">
            <a:extLst>
              <a:ext uri="{FF2B5EF4-FFF2-40B4-BE49-F238E27FC236}">
                <a16:creationId xmlns:a16="http://schemas.microsoft.com/office/drawing/2014/main" id="{BC182C78-CCB5-48E2-9FBA-2C33D249C1F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03" name="Marcador de notas 2">
            <a:extLst>
              <a:ext uri="{FF2B5EF4-FFF2-40B4-BE49-F238E27FC236}">
                <a16:creationId xmlns:a16="http://schemas.microsoft.com/office/drawing/2014/main" id="{B393D82C-ACEA-4D73-9B9E-3F566A4A5C6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s-MX" altLang="es-CO" dirty="0"/>
              <a:t>	</a:t>
            </a:r>
            <a:endParaRPr lang="es-CO" altLang="es-CO" dirty="0"/>
          </a:p>
        </p:txBody>
      </p:sp>
      <p:sp>
        <p:nvSpPr>
          <p:cNvPr id="51204" name="Marcador de número de diapositiva 3">
            <a:extLst>
              <a:ext uri="{FF2B5EF4-FFF2-40B4-BE49-F238E27FC236}">
                <a16:creationId xmlns:a16="http://schemas.microsoft.com/office/drawing/2014/main" id="{2003ADF7-7767-432E-A7FE-0EA7472654E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65042BA-E580-4471-8220-0D9B9FF71AA4}" type="slidenum">
              <a:rPr lang="es-CO" altLang="es-CO" smtClean="0"/>
              <a:pPr fontAlgn="base">
                <a:spcBef>
                  <a:spcPct val="0"/>
                </a:spcBef>
                <a:spcAft>
                  <a:spcPct val="0"/>
                </a:spcAft>
              </a:pPr>
              <a:t>110</a:t>
            </a:fld>
            <a:endParaRPr lang="es-CO" altLang="es-CO" dirty="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Marcador de imagen de diapositiva 1">
            <a:extLst>
              <a:ext uri="{FF2B5EF4-FFF2-40B4-BE49-F238E27FC236}">
                <a16:creationId xmlns:a16="http://schemas.microsoft.com/office/drawing/2014/main" id="{98DEB491-D91A-46C7-99B2-0EDC2E5671B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1" name="Marcador de notas 2">
            <a:extLst>
              <a:ext uri="{FF2B5EF4-FFF2-40B4-BE49-F238E27FC236}">
                <a16:creationId xmlns:a16="http://schemas.microsoft.com/office/drawing/2014/main" id="{54AE4367-E5A5-4167-AB0A-60B6489878E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3252" name="Marcador de número de diapositiva 3">
            <a:extLst>
              <a:ext uri="{FF2B5EF4-FFF2-40B4-BE49-F238E27FC236}">
                <a16:creationId xmlns:a16="http://schemas.microsoft.com/office/drawing/2014/main" id="{C6DD22E5-4E60-45EE-9544-4E93AE7A5B3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C2DB462-27DA-467C-9546-DA5578E8C538}" type="slidenum">
              <a:rPr lang="es-CO" altLang="es-CO" smtClean="0"/>
              <a:pPr fontAlgn="base">
                <a:spcBef>
                  <a:spcPct val="0"/>
                </a:spcBef>
                <a:spcAft>
                  <a:spcPct val="0"/>
                </a:spcAft>
              </a:pPr>
              <a:t>111</a:t>
            </a:fld>
            <a:endParaRPr lang="es-CO" altLang="es-CO" dirty="0"/>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Marcador de imagen de diapositiva 1">
            <a:extLst>
              <a:ext uri="{FF2B5EF4-FFF2-40B4-BE49-F238E27FC236}">
                <a16:creationId xmlns:a16="http://schemas.microsoft.com/office/drawing/2014/main" id="{D10225FD-0356-4AA6-829B-B15C6DA2568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9" name="Marcador de notas 2">
            <a:extLst>
              <a:ext uri="{FF2B5EF4-FFF2-40B4-BE49-F238E27FC236}">
                <a16:creationId xmlns:a16="http://schemas.microsoft.com/office/drawing/2014/main" id="{01DEB869-049B-460A-A1D6-9A3D124C0E5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5300" name="Marcador de número de diapositiva 3">
            <a:extLst>
              <a:ext uri="{FF2B5EF4-FFF2-40B4-BE49-F238E27FC236}">
                <a16:creationId xmlns:a16="http://schemas.microsoft.com/office/drawing/2014/main" id="{3B724E49-EC58-4309-8C81-11E2B2E110A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E731706-A2AC-45E3-89EB-4435AF677B77}" type="slidenum">
              <a:rPr lang="es-CO" altLang="es-CO" smtClean="0"/>
              <a:pPr fontAlgn="base">
                <a:spcBef>
                  <a:spcPct val="0"/>
                </a:spcBef>
                <a:spcAft>
                  <a:spcPct val="0"/>
                </a:spcAft>
              </a:pPr>
              <a:t>112</a:t>
            </a:fld>
            <a:endParaRPr lang="es-CO" altLang="es-CO" dirty="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Marcador de imagen de diapositiva 1">
            <a:extLst>
              <a:ext uri="{FF2B5EF4-FFF2-40B4-BE49-F238E27FC236}">
                <a16:creationId xmlns:a16="http://schemas.microsoft.com/office/drawing/2014/main" id="{DC503C14-77ED-4AE5-BAA6-6E6CE7DBF4B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7" name="Marcador de notas 2">
            <a:extLst>
              <a:ext uri="{FF2B5EF4-FFF2-40B4-BE49-F238E27FC236}">
                <a16:creationId xmlns:a16="http://schemas.microsoft.com/office/drawing/2014/main" id="{9CBC289C-B96F-416A-B55E-DA5E91C7AF5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7348" name="Marcador de número de diapositiva 3">
            <a:extLst>
              <a:ext uri="{FF2B5EF4-FFF2-40B4-BE49-F238E27FC236}">
                <a16:creationId xmlns:a16="http://schemas.microsoft.com/office/drawing/2014/main" id="{140B1287-1DD3-418E-B4D4-C1CBDABB43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769994C-ECBA-44BE-8761-F293304B93BE}" type="slidenum">
              <a:rPr lang="es-CO" altLang="es-CO" smtClean="0"/>
              <a:pPr fontAlgn="base">
                <a:spcBef>
                  <a:spcPct val="0"/>
                </a:spcBef>
                <a:spcAft>
                  <a:spcPct val="0"/>
                </a:spcAft>
              </a:pPr>
              <a:t>113</a:t>
            </a:fld>
            <a:endParaRPr lang="es-CO" altLang="es-CO" dirty="0"/>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Marcador de imagen de diapositiva 1">
            <a:extLst>
              <a:ext uri="{FF2B5EF4-FFF2-40B4-BE49-F238E27FC236}">
                <a16:creationId xmlns:a16="http://schemas.microsoft.com/office/drawing/2014/main" id="{53BE7076-EA3C-40D6-900A-2682701A51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395" name="Marcador de notas 2">
            <a:extLst>
              <a:ext uri="{FF2B5EF4-FFF2-40B4-BE49-F238E27FC236}">
                <a16:creationId xmlns:a16="http://schemas.microsoft.com/office/drawing/2014/main" id="{05BAA124-06BC-4B3B-A6AE-7F919FB136C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9396" name="Marcador de número de diapositiva 3">
            <a:extLst>
              <a:ext uri="{FF2B5EF4-FFF2-40B4-BE49-F238E27FC236}">
                <a16:creationId xmlns:a16="http://schemas.microsoft.com/office/drawing/2014/main" id="{3DCF87BD-104D-4C09-9AB9-4186D048551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CB5582E-64D7-4FEE-BCD0-E957544DAD5F}" type="slidenum">
              <a:rPr lang="es-CO" altLang="es-CO" smtClean="0"/>
              <a:pPr fontAlgn="base">
                <a:spcBef>
                  <a:spcPct val="0"/>
                </a:spcBef>
                <a:spcAft>
                  <a:spcPct val="0"/>
                </a:spcAft>
              </a:pPr>
              <a:t>114</a:t>
            </a:fld>
            <a:endParaRPr lang="es-CO" altLang="es-CO" dirty="0"/>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Marcador de imagen de diapositiva 1">
            <a:extLst>
              <a:ext uri="{FF2B5EF4-FFF2-40B4-BE49-F238E27FC236}">
                <a16:creationId xmlns:a16="http://schemas.microsoft.com/office/drawing/2014/main" id="{E6DE50CD-2F14-44C6-BC2E-734D1DF239A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3" name="Marcador de notas 2">
            <a:extLst>
              <a:ext uri="{FF2B5EF4-FFF2-40B4-BE49-F238E27FC236}">
                <a16:creationId xmlns:a16="http://schemas.microsoft.com/office/drawing/2014/main" id="{C853D7F6-5256-4904-8EAE-661B89C40FE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44" name="Marcador de número de diapositiva 3">
            <a:extLst>
              <a:ext uri="{FF2B5EF4-FFF2-40B4-BE49-F238E27FC236}">
                <a16:creationId xmlns:a16="http://schemas.microsoft.com/office/drawing/2014/main" id="{CCE6354E-3584-4B7C-B167-D62D9958F88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DE060F1-E833-4B4B-9CAB-BDE294B5C056}" type="slidenum">
              <a:rPr lang="es-CO" altLang="es-CO" smtClean="0"/>
              <a:pPr fontAlgn="base">
                <a:spcBef>
                  <a:spcPct val="0"/>
                </a:spcBef>
                <a:spcAft>
                  <a:spcPct val="0"/>
                </a:spcAft>
              </a:pPr>
              <a:t>115</a:t>
            </a:fld>
            <a:endParaRPr lang="es-CO" altLang="es-CO" dirty="0"/>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Marcador de imagen de diapositiva 1">
            <a:extLst>
              <a:ext uri="{FF2B5EF4-FFF2-40B4-BE49-F238E27FC236}">
                <a16:creationId xmlns:a16="http://schemas.microsoft.com/office/drawing/2014/main" id="{10B6C97B-28B4-4AF0-88DC-519BC0A2A1E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491" name="Marcador de notas 2">
            <a:extLst>
              <a:ext uri="{FF2B5EF4-FFF2-40B4-BE49-F238E27FC236}">
                <a16:creationId xmlns:a16="http://schemas.microsoft.com/office/drawing/2014/main" id="{59E2D6DE-F288-40FD-A136-0C5E2CF4DC0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3492" name="Marcador de número de diapositiva 3">
            <a:extLst>
              <a:ext uri="{FF2B5EF4-FFF2-40B4-BE49-F238E27FC236}">
                <a16:creationId xmlns:a16="http://schemas.microsoft.com/office/drawing/2014/main" id="{5A57A291-28EE-43E5-B5F3-053793521C2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AF824C1-A1F7-4D9B-BEDE-C969AE475F33}" type="slidenum">
              <a:rPr lang="es-CO" altLang="es-CO" smtClean="0"/>
              <a:pPr fontAlgn="base">
                <a:spcBef>
                  <a:spcPct val="0"/>
                </a:spcBef>
                <a:spcAft>
                  <a:spcPct val="0"/>
                </a:spcAft>
              </a:pPr>
              <a:t>116</a:t>
            </a:fld>
            <a:endParaRPr lang="es-CO" altLang="es-CO" dirty="0"/>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Marcador de imagen de diapositiva 1">
            <a:extLst>
              <a:ext uri="{FF2B5EF4-FFF2-40B4-BE49-F238E27FC236}">
                <a16:creationId xmlns:a16="http://schemas.microsoft.com/office/drawing/2014/main" id="{22E53412-7342-48F1-87CC-1BC8A31167E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539" name="Marcador de notas 2">
            <a:extLst>
              <a:ext uri="{FF2B5EF4-FFF2-40B4-BE49-F238E27FC236}">
                <a16:creationId xmlns:a16="http://schemas.microsoft.com/office/drawing/2014/main" id="{A7E63EE3-B375-451E-A0F1-C5735BFC0C0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5540" name="Marcador de número de diapositiva 3">
            <a:extLst>
              <a:ext uri="{FF2B5EF4-FFF2-40B4-BE49-F238E27FC236}">
                <a16:creationId xmlns:a16="http://schemas.microsoft.com/office/drawing/2014/main" id="{FF4A8CA9-8E10-4CE1-8AD9-5EF01417DE5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629B950-A53A-4B96-BC4A-69E23C288104}" type="slidenum">
              <a:rPr lang="es-CO" altLang="es-CO" smtClean="0"/>
              <a:pPr fontAlgn="base">
                <a:spcBef>
                  <a:spcPct val="0"/>
                </a:spcBef>
                <a:spcAft>
                  <a:spcPct val="0"/>
                </a:spcAft>
              </a:pPr>
              <a:t>117</a:t>
            </a:fld>
            <a:endParaRPr lang="es-CO" altLang="es-CO" dirty="0"/>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Marcador de imagen de diapositiva 1">
            <a:extLst>
              <a:ext uri="{FF2B5EF4-FFF2-40B4-BE49-F238E27FC236}">
                <a16:creationId xmlns:a16="http://schemas.microsoft.com/office/drawing/2014/main" id="{EC17C439-4177-4287-B8F2-77313236E52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587" name="Marcador de notas 2">
            <a:extLst>
              <a:ext uri="{FF2B5EF4-FFF2-40B4-BE49-F238E27FC236}">
                <a16:creationId xmlns:a16="http://schemas.microsoft.com/office/drawing/2014/main" id="{7531E313-04F7-4B9E-8AE6-9C9DD047827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7588" name="Marcador de número de diapositiva 3">
            <a:extLst>
              <a:ext uri="{FF2B5EF4-FFF2-40B4-BE49-F238E27FC236}">
                <a16:creationId xmlns:a16="http://schemas.microsoft.com/office/drawing/2014/main" id="{8E2CEBBC-6A29-4EE7-95AB-06C15958C18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E6BA167-2C7A-4A02-B3CB-4CAE283505B3}" type="slidenum">
              <a:rPr lang="es-CO" altLang="es-CO" smtClean="0"/>
              <a:pPr fontAlgn="base">
                <a:spcBef>
                  <a:spcPct val="0"/>
                </a:spcBef>
                <a:spcAft>
                  <a:spcPct val="0"/>
                </a:spcAft>
              </a:pPr>
              <a:t>118</a:t>
            </a:fld>
            <a:endParaRPr lang="es-CO" altLang="es-CO" dirty="0"/>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Marcador de imagen de diapositiva 1">
            <a:extLst>
              <a:ext uri="{FF2B5EF4-FFF2-40B4-BE49-F238E27FC236}">
                <a16:creationId xmlns:a16="http://schemas.microsoft.com/office/drawing/2014/main" id="{8F35C462-2B6B-42A0-B0DD-4D39D4210F3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635" name="Marcador de notas 2">
            <a:extLst>
              <a:ext uri="{FF2B5EF4-FFF2-40B4-BE49-F238E27FC236}">
                <a16:creationId xmlns:a16="http://schemas.microsoft.com/office/drawing/2014/main" id="{6DB9EE5A-2875-4AEB-A2B8-64CB8882B05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9636" name="Marcador de número de diapositiva 3">
            <a:extLst>
              <a:ext uri="{FF2B5EF4-FFF2-40B4-BE49-F238E27FC236}">
                <a16:creationId xmlns:a16="http://schemas.microsoft.com/office/drawing/2014/main" id="{2A10E4F3-AFB1-4264-A29E-75E2B180DE0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B719FEBF-B015-45DE-8DE8-3B6682A9FA29}" type="slidenum">
              <a:rPr lang="es-CO" altLang="es-CO" smtClean="0"/>
              <a:pPr fontAlgn="base">
                <a:spcBef>
                  <a:spcPct val="0"/>
                </a:spcBef>
                <a:spcAft>
                  <a:spcPct val="0"/>
                </a:spcAft>
              </a:pPr>
              <a:t>119</a:t>
            </a:fld>
            <a:endParaRPr lang="es-CO" altLang="es-CO"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9D76BAD-7A2F-4F5C-B860-F8C22A6FD714}"/>
              </a:ext>
            </a:extLst>
          </p:cNvPr>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s-CO"/>
          </a:p>
        </p:txBody>
      </p:sp>
      <p:sp>
        <p:nvSpPr>
          <p:cNvPr id="3" name="Subtítulo 2">
            <a:extLst>
              <a:ext uri="{FF2B5EF4-FFF2-40B4-BE49-F238E27FC236}">
                <a16:creationId xmlns:a16="http://schemas.microsoft.com/office/drawing/2014/main" id="{7ED77FD0-10F6-43CF-B840-189FC915FE7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s-CO"/>
          </a:p>
        </p:txBody>
      </p:sp>
      <p:sp>
        <p:nvSpPr>
          <p:cNvPr id="4" name="Marcador de fecha 3">
            <a:extLst>
              <a:ext uri="{FF2B5EF4-FFF2-40B4-BE49-F238E27FC236}">
                <a16:creationId xmlns:a16="http://schemas.microsoft.com/office/drawing/2014/main" id="{0357DF95-5A43-4D89-B36C-438F155EA0F2}"/>
              </a:ext>
            </a:extLst>
          </p:cNvPr>
          <p:cNvSpPr>
            <a:spLocks noGrp="1"/>
          </p:cNvSpPr>
          <p:nvPr>
            <p:ph type="dt" sz="half" idx="10"/>
          </p:nvPr>
        </p:nvSpPr>
        <p:spPr/>
        <p:txBody>
          <a:bodyPr/>
          <a:lstStyle/>
          <a:p>
            <a:fld id="{97E1DE30-EC2E-4BF0-93C3-865100795CE6}" type="datetimeFigureOut">
              <a:rPr lang="es-CO" smtClean="0"/>
              <a:t>23/05/2025</a:t>
            </a:fld>
            <a:endParaRPr lang="es-CO"/>
          </a:p>
        </p:txBody>
      </p:sp>
      <p:sp>
        <p:nvSpPr>
          <p:cNvPr id="5" name="Marcador de pie de página 4">
            <a:extLst>
              <a:ext uri="{FF2B5EF4-FFF2-40B4-BE49-F238E27FC236}">
                <a16:creationId xmlns:a16="http://schemas.microsoft.com/office/drawing/2014/main" id="{75ED7F36-85D5-44E1-AABA-F1AEE563F894}"/>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B0637350-3904-4691-81ED-69BA05A70E89}"/>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151452193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5F75024-162F-43C5-91F9-849D0884BAE0}"/>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DB34AFCF-6627-4041-A093-D0908E069CA1}"/>
              </a:ext>
            </a:extLst>
          </p:cNvPr>
          <p:cNvSpPr>
            <a:spLocks noGrp="1"/>
          </p:cNvSpPr>
          <p:nvPr>
            <p:ph type="body" orient="vert" idx="1"/>
          </p:nvPr>
        </p:nvSpPr>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B45F7C1E-B499-45BF-A563-FF4B5B3E186B}"/>
              </a:ext>
            </a:extLst>
          </p:cNvPr>
          <p:cNvSpPr>
            <a:spLocks noGrp="1"/>
          </p:cNvSpPr>
          <p:nvPr>
            <p:ph type="dt" sz="half" idx="10"/>
          </p:nvPr>
        </p:nvSpPr>
        <p:spPr/>
        <p:txBody>
          <a:bodyPr/>
          <a:lstStyle/>
          <a:p>
            <a:fld id="{97E1DE30-EC2E-4BF0-93C3-865100795CE6}" type="datetimeFigureOut">
              <a:rPr lang="es-CO" smtClean="0"/>
              <a:t>23/05/2025</a:t>
            </a:fld>
            <a:endParaRPr lang="es-CO"/>
          </a:p>
        </p:txBody>
      </p:sp>
      <p:sp>
        <p:nvSpPr>
          <p:cNvPr id="5" name="Marcador de pie de página 4">
            <a:extLst>
              <a:ext uri="{FF2B5EF4-FFF2-40B4-BE49-F238E27FC236}">
                <a16:creationId xmlns:a16="http://schemas.microsoft.com/office/drawing/2014/main" id="{EB168F12-D2FD-4498-81DC-BBCC6C3D9C6C}"/>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34C0D9B7-D904-4EDB-BF9F-89B1B57C85AD}"/>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168096540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1BB08AB8-9C1E-4FC2-81F1-75918732475D}"/>
              </a:ext>
            </a:extLst>
          </p:cNvPr>
          <p:cNvSpPr>
            <a:spLocks noGrp="1"/>
          </p:cNvSpPr>
          <p:nvPr>
            <p:ph type="title" orient="vert"/>
          </p:nvPr>
        </p:nvSpPr>
        <p:spPr>
          <a:xfrm>
            <a:off x="8724900" y="365125"/>
            <a:ext cx="2628900" cy="5811838"/>
          </a:xfrm>
        </p:spPr>
        <p:txBody>
          <a:bodyPr vert="eaVert"/>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E867B6AF-5D24-4A9B-9CD8-37C039C2A182}"/>
              </a:ext>
            </a:extLst>
          </p:cNvPr>
          <p:cNvSpPr>
            <a:spLocks noGrp="1"/>
          </p:cNvSpPr>
          <p:nvPr>
            <p:ph type="body" orient="vert" idx="1"/>
          </p:nvPr>
        </p:nvSpPr>
        <p:spPr>
          <a:xfrm>
            <a:off x="838200" y="365125"/>
            <a:ext cx="7734300" cy="5811838"/>
          </a:xfrm>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5B5E011D-EF2E-4270-B455-06BE9DF8C919}"/>
              </a:ext>
            </a:extLst>
          </p:cNvPr>
          <p:cNvSpPr>
            <a:spLocks noGrp="1"/>
          </p:cNvSpPr>
          <p:nvPr>
            <p:ph type="dt" sz="half" idx="10"/>
          </p:nvPr>
        </p:nvSpPr>
        <p:spPr/>
        <p:txBody>
          <a:bodyPr/>
          <a:lstStyle/>
          <a:p>
            <a:fld id="{97E1DE30-EC2E-4BF0-93C3-865100795CE6}" type="datetimeFigureOut">
              <a:rPr lang="es-CO" smtClean="0"/>
              <a:t>23/05/2025</a:t>
            </a:fld>
            <a:endParaRPr lang="es-CO"/>
          </a:p>
        </p:txBody>
      </p:sp>
      <p:sp>
        <p:nvSpPr>
          <p:cNvPr id="5" name="Marcador de pie de página 4">
            <a:extLst>
              <a:ext uri="{FF2B5EF4-FFF2-40B4-BE49-F238E27FC236}">
                <a16:creationId xmlns:a16="http://schemas.microsoft.com/office/drawing/2014/main" id="{34D24D48-8551-4CC1-BEA4-A613826F6B28}"/>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905BC298-B8F6-49B6-878B-9DE5DA3131E6}"/>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53222048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A901B6B-0097-4DFC-8F56-143A8D924B1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C09797F0-20F4-4B09-A1EF-ED6DFCE2A6AF}"/>
              </a:ext>
            </a:extLst>
          </p:cNvPr>
          <p:cNvSpPr>
            <a:spLocks noGrp="1"/>
          </p:cNvSpPr>
          <p:nvPr>
            <p:ph idx="1"/>
          </p:nvPr>
        </p:nvSpPr>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0BF5677C-9804-4187-9528-385D6D29F14B}"/>
              </a:ext>
            </a:extLst>
          </p:cNvPr>
          <p:cNvSpPr>
            <a:spLocks noGrp="1"/>
          </p:cNvSpPr>
          <p:nvPr>
            <p:ph type="dt" sz="half" idx="10"/>
          </p:nvPr>
        </p:nvSpPr>
        <p:spPr/>
        <p:txBody>
          <a:bodyPr/>
          <a:lstStyle/>
          <a:p>
            <a:fld id="{97E1DE30-EC2E-4BF0-93C3-865100795CE6}" type="datetimeFigureOut">
              <a:rPr lang="es-CO" smtClean="0"/>
              <a:t>23/05/2025</a:t>
            </a:fld>
            <a:endParaRPr lang="es-CO"/>
          </a:p>
        </p:txBody>
      </p:sp>
      <p:sp>
        <p:nvSpPr>
          <p:cNvPr id="5" name="Marcador de pie de página 4">
            <a:extLst>
              <a:ext uri="{FF2B5EF4-FFF2-40B4-BE49-F238E27FC236}">
                <a16:creationId xmlns:a16="http://schemas.microsoft.com/office/drawing/2014/main" id="{FC45CEAA-E135-4694-91AC-052E333BCA9D}"/>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DBB99D7A-C61A-4D84-A170-2F2CBE806B0A}"/>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40695947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796AA00-376E-4DE4-9E17-7AF73A935DE2}"/>
              </a:ext>
            </a:extLst>
          </p:cNvPr>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D9AEE402-A05C-477A-97FE-F0B7E8412CB5}"/>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a:t>Editar los estilos de texto del patrón</a:t>
            </a:r>
          </a:p>
        </p:txBody>
      </p:sp>
      <p:sp>
        <p:nvSpPr>
          <p:cNvPr id="4" name="Marcador de fecha 3">
            <a:extLst>
              <a:ext uri="{FF2B5EF4-FFF2-40B4-BE49-F238E27FC236}">
                <a16:creationId xmlns:a16="http://schemas.microsoft.com/office/drawing/2014/main" id="{BA561582-C92D-41A9-B5C3-9167D1046007}"/>
              </a:ext>
            </a:extLst>
          </p:cNvPr>
          <p:cNvSpPr>
            <a:spLocks noGrp="1"/>
          </p:cNvSpPr>
          <p:nvPr>
            <p:ph type="dt" sz="half" idx="10"/>
          </p:nvPr>
        </p:nvSpPr>
        <p:spPr/>
        <p:txBody>
          <a:bodyPr/>
          <a:lstStyle/>
          <a:p>
            <a:fld id="{97E1DE30-EC2E-4BF0-93C3-865100795CE6}" type="datetimeFigureOut">
              <a:rPr lang="es-CO" smtClean="0"/>
              <a:t>23/05/2025</a:t>
            </a:fld>
            <a:endParaRPr lang="es-CO"/>
          </a:p>
        </p:txBody>
      </p:sp>
      <p:sp>
        <p:nvSpPr>
          <p:cNvPr id="5" name="Marcador de pie de página 4">
            <a:extLst>
              <a:ext uri="{FF2B5EF4-FFF2-40B4-BE49-F238E27FC236}">
                <a16:creationId xmlns:a16="http://schemas.microsoft.com/office/drawing/2014/main" id="{357C11CE-8369-42BD-9DC0-C69F5038F505}"/>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CAAD79C7-3628-4521-B003-A5CC2402B4B6}"/>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90931849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F5EABF8-C15D-4A97-9116-3461F54601C3}"/>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32F8ED68-5BA0-463D-B635-D824053CDD66}"/>
              </a:ext>
            </a:extLst>
          </p:cNvPr>
          <p:cNvSpPr>
            <a:spLocks noGrp="1"/>
          </p:cNvSpPr>
          <p:nvPr>
            <p:ph sz="half" idx="1"/>
          </p:nvPr>
        </p:nvSpPr>
        <p:spPr>
          <a:xfrm>
            <a:off x="838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contenido 3">
            <a:extLst>
              <a:ext uri="{FF2B5EF4-FFF2-40B4-BE49-F238E27FC236}">
                <a16:creationId xmlns:a16="http://schemas.microsoft.com/office/drawing/2014/main" id="{3E467D02-90D5-411C-8627-84BEFBAED09C}"/>
              </a:ext>
            </a:extLst>
          </p:cNvPr>
          <p:cNvSpPr>
            <a:spLocks noGrp="1"/>
          </p:cNvSpPr>
          <p:nvPr>
            <p:ph sz="half" idx="2"/>
          </p:nvPr>
        </p:nvSpPr>
        <p:spPr>
          <a:xfrm>
            <a:off x="6172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fecha 4">
            <a:extLst>
              <a:ext uri="{FF2B5EF4-FFF2-40B4-BE49-F238E27FC236}">
                <a16:creationId xmlns:a16="http://schemas.microsoft.com/office/drawing/2014/main" id="{66B28056-5D32-411B-83AF-3FFD77223E37}"/>
              </a:ext>
            </a:extLst>
          </p:cNvPr>
          <p:cNvSpPr>
            <a:spLocks noGrp="1"/>
          </p:cNvSpPr>
          <p:nvPr>
            <p:ph type="dt" sz="half" idx="10"/>
          </p:nvPr>
        </p:nvSpPr>
        <p:spPr/>
        <p:txBody>
          <a:bodyPr/>
          <a:lstStyle/>
          <a:p>
            <a:fld id="{97E1DE30-EC2E-4BF0-93C3-865100795CE6}" type="datetimeFigureOut">
              <a:rPr lang="es-CO" smtClean="0"/>
              <a:t>23/05/2025</a:t>
            </a:fld>
            <a:endParaRPr lang="es-CO"/>
          </a:p>
        </p:txBody>
      </p:sp>
      <p:sp>
        <p:nvSpPr>
          <p:cNvPr id="6" name="Marcador de pie de página 5">
            <a:extLst>
              <a:ext uri="{FF2B5EF4-FFF2-40B4-BE49-F238E27FC236}">
                <a16:creationId xmlns:a16="http://schemas.microsoft.com/office/drawing/2014/main" id="{61A40E9D-8CFD-4648-9EFB-B8D643B13B84}"/>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2C1E5F8F-F07C-416C-B5AF-A3FD58E7374E}"/>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87609870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AD79481-383B-43D9-9AAE-127010842B84}"/>
              </a:ext>
            </a:extLst>
          </p:cNvPr>
          <p:cNvSpPr>
            <a:spLocks noGrp="1"/>
          </p:cNvSpPr>
          <p:nvPr>
            <p:ph type="title"/>
          </p:nvPr>
        </p:nvSpPr>
        <p:spPr>
          <a:xfrm>
            <a:off x="839788" y="365125"/>
            <a:ext cx="10515600" cy="1325563"/>
          </a:xfrm>
        </p:spPr>
        <p:txBody>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B3371B39-2690-4B0E-9AE1-7BB7CFBDFB8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4" name="Marcador de contenido 3">
            <a:extLst>
              <a:ext uri="{FF2B5EF4-FFF2-40B4-BE49-F238E27FC236}">
                <a16:creationId xmlns:a16="http://schemas.microsoft.com/office/drawing/2014/main" id="{CE60A3BA-987B-413F-9641-7DE2E6CDA0E2}"/>
              </a:ext>
            </a:extLst>
          </p:cNvPr>
          <p:cNvSpPr>
            <a:spLocks noGrp="1"/>
          </p:cNvSpPr>
          <p:nvPr>
            <p:ph sz="half" idx="2"/>
          </p:nvPr>
        </p:nvSpPr>
        <p:spPr>
          <a:xfrm>
            <a:off x="839788" y="2505075"/>
            <a:ext cx="5157787"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texto 4">
            <a:extLst>
              <a:ext uri="{FF2B5EF4-FFF2-40B4-BE49-F238E27FC236}">
                <a16:creationId xmlns:a16="http://schemas.microsoft.com/office/drawing/2014/main" id="{7D5AF907-09CF-4578-8764-F4C2A5A1854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6" name="Marcador de contenido 5">
            <a:extLst>
              <a:ext uri="{FF2B5EF4-FFF2-40B4-BE49-F238E27FC236}">
                <a16:creationId xmlns:a16="http://schemas.microsoft.com/office/drawing/2014/main" id="{427F7B6B-278D-4F22-A292-AEDE06C9BCA3}"/>
              </a:ext>
            </a:extLst>
          </p:cNvPr>
          <p:cNvSpPr>
            <a:spLocks noGrp="1"/>
          </p:cNvSpPr>
          <p:nvPr>
            <p:ph sz="quarter" idx="4"/>
          </p:nvPr>
        </p:nvSpPr>
        <p:spPr>
          <a:xfrm>
            <a:off x="6172200" y="2505075"/>
            <a:ext cx="5183188"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7" name="Marcador de fecha 6">
            <a:extLst>
              <a:ext uri="{FF2B5EF4-FFF2-40B4-BE49-F238E27FC236}">
                <a16:creationId xmlns:a16="http://schemas.microsoft.com/office/drawing/2014/main" id="{4F665A39-70DE-4060-B217-A1BE9DA99E8F}"/>
              </a:ext>
            </a:extLst>
          </p:cNvPr>
          <p:cNvSpPr>
            <a:spLocks noGrp="1"/>
          </p:cNvSpPr>
          <p:nvPr>
            <p:ph type="dt" sz="half" idx="10"/>
          </p:nvPr>
        </p:nvSpPr>
        <p:spPr/>
        <p:txBody>
          <a:bodyPr/>
          <a:lstStyle/>
          <a:p>
            <a:fld id="{97E1DE30-EC2E-4BF0-93C3-865100795CE6}" type="datetimeFigureOut">
              <a:rPr lang="es-CO" smtClean="0"/>
              <a:t>23/05/2025</a:t>
            </a:fld>
            <a:endParaRPr lang="es-CO"/>
          </a:p>
        </p:txBody>
      </p:sp>
      <p:sp>
        <p:nvSpPr>
          <p:cNvPr id="8" name="Marcador de pie de página 7">
            <a:extLst>
              <a:ext uri="{FF2B5EF4-FFF2-40B4-BE49-F238E27FC236}">
                <a16:creationId xmlns:a16="http://schemas.microsoft.com/office/drawing/2014/main" id="{6062A910-EF17-4343-8AD2-19E6976EE301}"/>
              </a:ext>
            </a:extLst>
          </p:cNvPr>
          <p:cNvSpPr>
            <a:spLocks noGrp="1"/>
          </p:cNvSpPr>
          <p:nvPr>
            <p:ph type="ftr" sz="quarter" idx="11"/>
          </p:nvPr>
        </p:nvSpPr>
        <p:spPr/>
        <p:txBody>
          <a:bodyPr/>
          <a:lstStyle/>
          <a:p>
            <a:endParaRPr lang="es-CO"/>
          </a:p>
        </p:txBody>
      </p:sp>
      <p:sp>
        <p:nvSpPr>
          <p:cNvPr id="9" name="Marcador de número de diapositiva 8">
            <a:extLst>
              <a:ext uri="{FF2B5EF4-FFF2-40B4-BE49-F238E27FC236}">
                <a16:creationId xmlns:a16="http://schemas.microsoft.com/office/drawing/2014/main" id="{B9F5768A-791A-4048-A87A-A171007F23AE}"/>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36209540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323720F-075C-4B79-AA0E-98F4608185D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fecha 2">
            <a:extLst>
              <a:ext uri="{FF2B5EF4-FFF2-40B4-BE49-F238E27FC236}">
                <a16:creationId xmlns:a16="http://schemas.microsoft.com/office/drawing/2014/main" id="{1839D81C-5E68-47F0-BEE9-7429B59A09B3}"/>
              </a:ext>
            </a:extLst>
          </p:cNvPr>
          <p:cNvSpPr>
            <a:spLocks noGrp="1"/>
          </p:cNvSpPr>
          <p:nvPr>
            <p:ph type="dt" sz="half" idx="10"/>
          </p:nvPr>
        </p:nvSpPr>
        <p:spPr/>
        <p:txBody>
          <a:bodyPr/>
          <a:lstStyle/>
          <a:p>
            <a:fld id="{97E1DE30-EC2E-4BF0-93C3-865100795CE6}" type="datetimeFigureOut">
              <a:rPr lang="es-CO" smtClean="0"/>
              <a:t>23/05/2025</a:t>
            </a:fld>
            <a:endParaRPr lang="es-CO"/>
          </a:p>
        </p:txBody>
      </p:sp>
      <p:sp>
        <p:nvSpPr>
          <p:cNvPr id="4" name="Marcador de pie de página 3">
            <a:extLst>
              <a:ext uri="{FF2B5EF4-FFF2-40B4-BE49-F238E27FC236}">
                <a16:creationId xmlns:a16="http://schemas.microsoft.com/office/drawing/2014/main" id="{BC377AEE-B707-4810-9D52-EF99243BB3D7}"/>
              </a:ext>
            </a:extLst>
          </p:cNvPr>
          <p:cNvSpPr>
            <a:spLocks noGrp="1"/>
          </p:cNvSpPr>
          <p:nvPr>
            <p:ph type="ftr" sz="quarter" idx="11"/>
          </p:nvPr>
        </p:nvSpPr>
        <p:spPr/>
        <p:txBody>
          <a:bodyPr/>
          <a:lstStyle/>
          <a:p>
            <a:endParaRPr lang="es-CO"/>
          </a:p>
        </p:txBody>
      </p:sp>
      <p:sp>
        <p:nvSpPr>
          <p:cNvPr id="5" name="Marcador de número de diapositiva 4">
            <a:extLst>
              <a:ext uri="{FF2B5EF4-FFF2-40B4-BE49-F238E27FC236}">
                <a16:creationId xmlns:a16="http://schemas.microsoft.com/office/drawing/2014/main" id="{A0039092-A577-4D59-A579-30FD6CAE33F7}"/>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3549908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B250EF95-7C8F-44E1-B654-FE24A13D67AA}"/>
              </a:ext>
            </a:extLst>
          </p:cNvPr>
          <p:cNvSpPr>
            <a:spLocks noGrp="1"/>
          </p:cNvSpPr>
          <p:nvPr>
            <p:ph type="dt" sz="half" idx="10"/>
          </p:nvPr>
        </p:nvSpPr>
        <p:spPr/>
        <p:txBody>
          <a:bodyPr/>
          <a:lstStyle/>
          <a:p>
            <a:fld id="{97E1DE30-EC2E-4BF0-93C3-865100795CE6}" type="datetimeFigureOut">
              <a:rPr lang="es-CO" smtClean="0"/>
              <a:t>23/05/2025</a:t>
            </a:fld>
            <a:endParaRPr lang="es-CO"/>
          </a:p>
        </p:txBody>
      </p:sp>
      <p:sp>
        <p:nvSpPr>
          <p:cNvPr id="3" name="Marcador de pie de página 2">
            <a:extLst>
              <a:ext uri="{FF2B5EF4-FFF2-40B4-BE49-F238E27FC236}">
                <a16:creationId xmlns:a16="http://schemas.microsoft.com/office/drawing/2014/main" id="{0C635C6F-0ED3-40BC-84DD-34474148AE80}"/>
              </a:ext>
            </a:extLst>
          </p:cNvPr>
          <p:cNvSpPr>
            <a:spLocks noGrp="1"/>
          </p:cNvSpPr>
          <p:nvPr>
            <p:ph type="ftr" sz="quarter" idx="11"/>
          </p:nvPr>
        </p:nvSpPr>
        <p:spPr/>
        <p:txBody>
          <a:bodyPr/>
          <a:lstStyle/>
          <a:p>
            <a:endParaRPr lang="es-CO"/>
          </a:p>
        </p:txBody>
      </p:sp>
      <p:sp>
        <p:nvSpPr>
          <p:cNvPr id="4" name="Marcador de número de diapositiva 3">
            <a:extLst>
              <a:ext uri="{FF2B5EF4-FFF2-40B4-BE49-F238E27FC236}">
                <a16:creationId xmlns:a16="http://schemas.microsoft.com/office/drawing/2014/main" id="{1F5AB380-97C4-4A66-879B-1DDB5C6185DB}"/>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416573187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5EC360D-3CD8-4402-93C5-7F3B09D18C42}"/>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3C72D66C-B34A-4696-B933-E08B3EDAEA2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texto 3">
            <a:extLst>
              <a:ext uri="{FF2B5EF4-FFF2-40B4-BE49-F238E27FC236}">
                <a16:creationId xmlns:a16="http://schemas.microsoft.com/office/drawing/2014/main" id="{A8A4DBCF-415B-4849-AAAA-41843AD7C15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0B9A3250-EBB3-495F-926D-31DC75D6C6E7}"/>
              </a:ext>
            </a:extLst>
          </p:cNvPr>
          <p:cNvSpPr>
            <a:spLocks noGrp="1"/>
          </p:cNvSpPr>
          <p:nvPr>
            <p:ph type="dt" sz="half" idx="10"/>
          </p:nvPr>
        </p:nvSpPr>
        <p:spPr/>
        <p:txBody>
          <a:bodyPr/>
          <a:lstStyle/>
          <a:p>
            <a:fld id="{97E1DE30-EC2E-4BF0-93C3-865100795CE6}" type="datetimeFigureOut">
              <a:rPr lang="es-CO" smtClean="0"/>
              <a:t>23/05/2025</a:t>
            </a:fld>
            <a:endParaRPr lang="es-CO"/>
          </a:p>
        </p:txBody>
      </p:sp>
      <p:sp>
        <p:nvSpPr>
          <p:cNvPr id="6" name="Marcador de pie de página 5">
            <a:extLst>
              <a:ext uri="{FF2B5EF4-FFF2-40B4-BE49-F238E27FC236}">
                <a16:creationId xmlns:a16="http://schemas.microsoft.com/office/drawing/2014/main" id="{42E3ACEE-38A0-4511-8EBE-381FEF8940A6}"/>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B420ECB1-D1AF-4ECC-B200-B6369B38AC94}"/>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91397424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A2C256A-9056-4F2D-94C7-4266564A3CED}"/>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posición de imagen 2">
            <a:extLst>
              <a:ext uri="{FF2B5EF4-FFF2-40B4-BE49-F238E27FC236}">
                <a16:creationId xmlns:a16="http://schemas.microsoft.com/office/drawing/2014/main" id="{345453FA-E0FB-4F01-A410-01D7D8DD25D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CO"/>
          </a:p>
        </p:txBody>
      </p:sp>
      <p:sp>
        <p:nvSpPr>
          <p:cNvPr id="4" name="Marcador de texto 3">
            <a:extLst>
              <a:ext uri="{FF2B5EF4-FFF2-40B4-BE49-F238E27FC236}">
                <a16:creationId xmlns:a16="http://schemas.microsoft.com/office/drawing/2014/main" id="{9A0FEABC-71C9-4DCF-A6CE-4EFB7AF7D9F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9B79B89B-7E0D-4FA0-A606-186C531D7B1D}"/>
              </a:ext>
            </a:extLst>
          </p:cNvPr>
          <p:cNvSpPr>
            <a:spLocks noGrp="1"/>
          </p:cNvSpPr>
          <p:nvPr>
            <p:ph type="dt" sz="half" idx="10"/>
          </p:nvPr>
        </p:nvSpPr>
        <p:spPr/>
        <p:txBody>
          <a:bodyPr/>
          <a:lstStyle/>
          <a:p>
            <a:fld id="{97E1DE30-EC2E-4BF0-93C3-865100795CE6}" type="datetimeFigureOut">
              <a:rPr lang="es-CO" smtClean="0"/>
              <a:t>23/05/2025</a:t>
            </a:fld>
            <a:endParaRPr lang="es-CO"/>
          </a:p>
        </p:txBody>
      </p:sp>
      <p:sp>
        <p:nvSpPr>
          <p:cNvPr id="6" name="Marcador de pie de página 5">
            <a:extLst>
              <a:ext uri="{FF2B5EF4-FFF2-40B4-BE49-F238E27FC236}">
                <a16:creationId xmlns:a16="http://schemas.microsoft.com/office/drawing/2014/main" id="{3D99EB66-C753-4F93-917B-3759D9C1EEAB}"/>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A8768313-F611-426F-9EAF-369811C48FAB}"/>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33698868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D9996AC0-AE73-4243-97A4-1F218CD7C56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24AC18D0-2D9F-4BB3-95EC-184B539C39B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80C9BFFA-E018-4079-A23B-A9DD1A008D9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7E1DE30-EC2E-4BF0-93C3-865100795CE6}" type="datetimeFigureOut">
              <a:rPr lang="es-CO" smtClean="0"/>
              <a:t>23/05/2025</a:t>
            </a:fld>
            <a:endParaRPr lang="es-CO"/>
          </a:p>
        </p:txBody>
      </p:sp>
      <p:sp>
        <p:nvSpPr>
          <p:cNvPr id="5" name="Marcador de pie de página 4">
            <a:extLst>
              <a:ext uri="{FF2B5EF4-FFF2-40B4-BE49-F238E27FC236}">
                <a16:creationId xmlns:a16="http://schemas.microsoft.com/office/drawing/2014/main" id="{6AFB6F2D-748E-4F00-A356-B92A84DF1AA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CO"/>
          </a:p>
        </p:txBody>
      </p:sp>
      <p:sp>
        <p:nvSpPr>
          <p:cNvPr id="6" name="Marcador de número de diapositiva 5">
            <a:extLst>
              <a:ext uri="{FF2B5EF4-FFF2-40B4-BE49-F238E27FC236}">
                <a16:creationId xmlns:a16="http://schemas.microsoft.com/office/drawing/2014/main" id="{6936E5CE-E911-4796-A7E8-BD6A2B0E981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56CFA7E-E58B-44E9-BBB1-809CF9CC2394}" type="slidenum">
              <a:rPr lang="es-CO" smtClean="0"/>
              <a:t>‹Nº›</a:t>
            </a:fld>
            <a:endParaRPr lang="es-CO"/>
          </a:p>
        </p:txBody>
      </p:sp>
    </p:spTree>
    <p:extLst>
      <p:ext uri="{BB962C8B-B14F-4D97-AF65-F5344CB8AC3E}">
        <p14:creationId xmlns:p14="http://schemas.microsoft.com/office/powerpoint/2010/main" val="214317020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jpeg"/><Relationship Id="rId4" Type="http://schemas.openxmlformats.org/officeDocument/2006/relationships/image" Target="../media/image3.jpeg"/></Relationships>
</file>

<file path=ppt/slides/_rels/slide1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00.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81.xml"/><Relationship Id="rId1" Type="http://schemas.openxmlformats.org/officeDocument/2006/relationships/slideLayout" Target="../slideLayouts/slideLayout7.xml"/><Relationship Id="rId4" Type="http://schemas.openxmlformats.org/officeDocument/2006/relationships/chart" Target="../charts/chart10.xml"/></Relationships>
</file>

<file path=ppt/slides/_rels/slide102.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82.xml"/><Relationship Id="rId1" Type="http://schemas.openxmlformats.org/officeDocument/2006/relationships/slideLayout" Target="../slideLayouts/slideLayout7.xml"/><Relationship Id="rId5" Type="http://schemas.openxmlformats.org/officeDocument/2006/relationships/chart" Target="../charts/chart11.xml"/><Relationship Id="rId4" Type="http://schemas.openxmlformats.org/officeDocument/2006/relationships/image" Target="../media/image124.png"/></Relationships>
</file>

<file path=ppt/slides/_rels/slide103.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83.xml"/><Relationship Id="rId1" Type="http://schemas.openxmlformats.org/officeDocument/2006/relationships/slideLayout" Target="../slideLayouts/slideLayout7.xml"/><Relationship Id="rId5" Type="http://schemas.openxmlformats.org/officeDocument/2006/relationships/chart" Target="../charts/chart12.xml"/><Relationship Id="rId4" Type="http://schemas.openxmlformats.org/officeDocument/2006/relationships/image" Target="../media/image5.png"/></Relationships>
</file>

<file path=ppt/slides/_rels/slide104.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84.xml"/><Relationship Id="rId1" Type="http://schemas.openxmlformats.org/officeDocument/2006/relationships/slideLayout" Target="../slideLayouts/slideLayout7.xml"/><Relationship Id="rId6" Type="http://schemas.openxmlformats.org/officeDocument/2006/relationships/chart" Target="../charts/chart13.xml"/><Relationship Id="rId5" Type="http://schemas.openxmlformats.org/officeDocument/2006/relationships/image" Target="../media/image126.png"/><Relationship Id="rId4" Type="http://schemas.openxmlformats.org/officeDocument/2006/relationships/image" Target="../media/image125.png"/></Relationships>
</file>

<file path=ppt/slides/_rels/slide105.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85.xml"/><Relationship Id="rId1" Type="http://schemas.openxmlformats.org/officeDocument/2006/relationships/slideLayout" Target="../slideLayouts/slideLayout7.xml"/><Relationship Id="rId5" Type="http://schemas.openxmlformats.org/officeDocument/2006/relationships/chart" Target="../charts/chart14.xml"/><Relationship Id="rId4" Type="http://schemas.openxmlformats.org/officeDocument/2006/relationships/image" Target="../media/image4.jpeg"/></Relationships>
</file>

<file path=ppt/slides/_rels/slide106.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86.xml"/><Relationship Id="rId1" Type="http://schemas.openxmlformats.org/officeDocument/2006/relationships/slideLayout" Target="../slideLayouts/slideLayout7.xml"/><Relationship Id="rId5" Type="http://schemas.openxmlformats.org/officeDocument/2006/relationships/chart" Target="../charts/chart15.xml"/><Relationship Id="rId4" Type="http://schemas.openxmlformats.org/officeDocument/2006/relationships/image" Target="../media/image127.jpeg"/></Relationships>
</file>

<file path=ppt/slides/_rels/slide107.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87.xml"/><Relationship Id="rId1" Type="http://schemas.openxmlformats.org/officeDocument/2006/relationships/slideLayout" Target="../slideLayouts/slideLayout7.xml"/><Relationship Id="rId5" Type="http://schemas.openxmlformats.org/officeDocument/2006/relationships/chart" Target="../charts/chart16.xml"/><Relationship Id="rId4" Type="http://schemas.openxmlformats.org/officeDocument/2006/relationships/image" Target="../media/image119.png"/></Relationships>
</file>

<file path=ppt/slides/_rels/slide10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88.xml"/><Relationship Id="rId1" Type="http://schemas.openxmlformats.org/officeDocument/2006/relationships/slideLayout" Target="../slideLayouts/slideLayout7.xml"/><Relationship Id="rId5" Type="http://schemas.openxmlformats.org/officeDocument/2006/relationships/chart" Target="../charts/chart17.xml"/><Relationship Id="rId4" Type="http://schemas.openxmlformats.org/officeDocument/2006/relationships/image" Target="../media/image5.png"/></Relationships>
</file>

<file path=ppt/slides/_rels/slide109.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89.xml"/><Relationship Id="rId1" Type="http://schemas.openxmlformats.org/officeDocument/2006/relationships/slideLayout" Target="../slideLayouts/slideLayout7.xml"/><Relationship Id="rId6" Type="http://schemas.openxmlformats.org/officeDocument/2006/relationships/chart" Target="../charts/chart18.xml"/><Relationship Id="rId5" Type="http://schemas.openxmlformats.org/officeDocument/2006/relationships/image" Target="../media/image126.png"/><Relationship Id="rId4" Type="http://schemas.openxmlformats.org/officeDocument/2006/relationships/image" Target="../media/image125.png"/></Relationships>
</file>

<file path=ppt/slides/_rels/slide1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10.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0.xml"/><Relationship Id="rId1" Type="http://schemas.openxmlformats.org/officeDocument/2006/relationships/slideLayout" Target="../slideLayouts/slideLayout7.xml"/><Relationship Id="rId5" Type="http://schemas.openxmlformats.org/officeDocument/2006/relationships/chart" Target="../charts/chart19.xml"/><Relationship Id="rId4" Type="http://schemas.openxmlformats.org/officeDocument/2006/relationships/image" Target="../media/image128.png"/></Relationships>
</file>

<file path=ppt/slides/_rels/slide111.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1.xml"/><Relationship Id="rId1" Type="http://schemas.openxmlformats.org/officeDocument/2006/relationships/slideLayout" Target="../slideLayouts/slideLayout7.xml"/><Relationship Id="rId5" Type="http://schemas.openxmlformats.org/officeDocument/2006/relationships/chart" Target="../charts/chart20.xml"/><Relationship Id="rId4" Type="http://schemas.openxmlformats.org/officeDocument/2006/relationships/image" Target="../media/image3.jpeg"/></Relationships>
</file>

<file path=ppt/slides/_rels/slide112.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92.xml"/><Relationship Id="rId1" Type="http://schemas.openxmlformats.org/officeDocument/2006/relationships/slideLayout" Target="../slideLayouts/slideLayout7.xml"/><Relationship Id="rId5" Type="http://schemas.openxmlformats.org/officeDocument/2006/relationships/chart" Target="../charts/chart21.xml"/><Relationship Id="rId4" Type="http://schemas.openxmlformats.org/officeDocument/2006/relationships/image" Target="../media/image119.png"/></Relationships>
</file>

<file path=ppt/slides/_rels/slide113.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3.xml"/><Relationship Id="rId1" Type="http://schemas.openxmlformats.org/officeDocument/2006/relationships/slideLayout" Target="../slideLayouts/slideLayout7.xml"/><Relationship Id="rId5" Type="http://schemas.openxmlformats.org/officeDocument/2006/relationships/chart" Target="../charts/chart22.xml"/><Relationship Id="rId4" Type="http://schemas.openxmlformats.org/officeDocument/2006/relationships/image" Target="../media/image5.png"/></Relationships>
</file>

<file path=ppt/slides/_rels/slide114.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4.xml"/><Relationship Id="rId1" Type="http://schemas.openxmlformats.org/officeDocument/2006/relationships/slideLayout" Target="../slideLayouts/slideLayout7.xml"/><Relationship Id="rId6" Type="http://schemas.openxmlformats.org/officeDocument/2006/relationships/chart" Target="../charts/chart23.xml"/><Relationship Id="rId5" Type="http://schemas.openxmlformats.org/officeDocument/2006/relationships/image" Target="../media/image126.png"/><Relationship Id="rId4" Type="http://schemas.openxmlformats.org/officeDocument/2006/relationships/image" Target="../media/image125.png"/></Relationships>
</file>

<file path=ppt/slides/_rels/slide115.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5.xml"/><Relationship Id="rId1" Type="http://schemas.openxmlformats.org/officeDocument/2006/relationships/slideLayout" Target="../slideLayouts/slideLayout7.xml"/><Relationship Id="rId5" Type="http://schemas.openxmlformats.org/officeDocument/2006/relationships/chart" Target="../charts/chart24.xml"/><Relationship Id="rId4" Type="http://schemas.openxmlformats.org/officeDocument/2006/relationships/image" Target="../media/image129.png"/></Relationships>
</file>

<file path=ppt/slides/_rels/slide116.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6.xml"/><Relationship Id="rId1" Type="http://schemas.openxmlformats.org/officeDocument/2006/relationships/slideLayout" Target="../slideLayouts/slideLayout7.xml"/><Relationship Id="rId5" Type="http://schemas.openxmlformats.org/officeDocument/2006/relationships/chart" Target="../charts/chart25.xml"/><Relationship Id="rId4" Type="http://schemas.openxmlformats.org/officeDocument/2006/relationships/image" Target="../media/image3.jpeg"/></Relationships>
</file>

<file path=ppt/slides/_rels/slide117.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97.xml"/><Relationship Id="rId1" Type="http://schemas.openxmlformats.org/officeDocument/2006/relationships/slideLayout" Target="../slideLayouts/slideLayout7.xml"/><Relationship Id="rId5" Type="http://schemas.openxmlformats.org/officeDocument/2006/relationships/chart" Target="../charts/chart26.xml"/><Relationship Id="rId4" Type="http://schemas.openxmlformats.org/officeDocument/2006/relationships/image" Target="../media/image119.png"/></Relationships>
</file>

<file path=ppt/slides/_rels/slide11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8.xml"/><Relationship Id="rId1" Type="http://schemas.openxmlformats.org/officeDocument/2006/relationships/slideLayout" Target="../slideLayouts/slideLayout7.xml"/><Relationship Id="rId5" Type="http://schemas.openxmlformats.org/officeDocument/2006/relationships/chart" Target="../charts/chart27.xml"/><Relationship Id="rId4" Type="http://schemas.openxmlformats.org/officeDocument/2006/relationships/image" Target="../media/image5.png"/></Relationships>
</file>

<file path=ppt/slides/_rels/slide119.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9.xml"/><Relationship Id="rId1" Type="http://schemas.openxmlformats.org/officeDocument/2006/relationships/slideLayout" Target="../slideLayouts/slideLayout7.xml"/><Relationship Id="rId6" Type="http://schemas.openxmlformats.org/officeDocument/2006/relationships/chart" Target="../charts/chart28.xml"/><Relationship Id="rId5" Type="http://schemas.openxmlformats.org/officeDocument/2006/relationships/image" Target="../media/image126.png"/><Relationship Id="rId4" Type="http://schemas.openxmlformats.org/officeDocument/2006/relationships/image" Target="../media/image125.png"/></Relationships>
</file>

<file path=ppt/slides/_rels/slide1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20.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00.xml"/><Relationship Id="rId1" Type="http://schemas.openxmlformats.org/officeDocument/2006/relationships/slideLayout" Target="../slideLayouts/slideLayout7.xml"/><Relationship Id="rId5" Type="http://schemas.openxmlformats.org/officeDocument/2006/relationships/chart" Target="../charts/chart29.xml"/><Relationship Id="rId4" Type="http://schemas.openxmlformats.org/officeDocument/2006/relationships/image" Target="../media/image130.png"/></Relationships>
</file>

<file path=ppt/slides/_rels/slide121.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01.xml"/><Relationship Id="rId1" Type="http://schemas.openxmlformats.org/officeDocument/2006/relationships/slideLayout" Target="../slideLayouts/slideLayout7.xml"/><Relationship Id="rId5" Type="http://schemas.openxmlformats.org/officeDocument/2006/relationships/chart" Target="../charts/chart30.xml"/><Relationship Id="rId4" Type="http://schemas.openxmlformats.org/officeDocument/2006/relationships/image" Target="../media/image3.jpeg"/></Relationships>
</file>

<file path=ppt/slides/_rels/slide122.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02.xml"/><Relationship Id="rId1" Type="http://schemas.openxmlformats.org/officeDocument/2006/relationships/slideLayout" Target="../slideLayouts/slideLayout7.xml"/><Relationship Id="rId6" Type="http://schemas.openxmlformats.org/officeDocument/2006/relationships/chart" Target="../charts/chart32.xml"/><Relationship Id="rId5" Type="http://schemas.openxmlformats.org/officeDocument/2006/relationships/chart" Target="../charts/chart31.xml"/><Relationship Id="rId4" Type="http://schemas.openxmlformats.org/officeDocument/2006/relationships/image" Target="../media/image119.png"/></Relationships>
</file>

<file path=ppt/slides/_rels/slide123.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03.xml"/><Relationship Id="rId1" Type="http://schemas.openxmlformats.org/officeDocument/2006/relationships/slideLayout" Target="../slideLayouts/slideLayout7.xml"/><Relationship Id="rId6" Type="http://schemas.openxmlformats.org/officeDocument/2006/relationships/chart" Target="../charts/chart34.xml"/><Relationship Id="rId5" Type="http://schemas.openxmlformats.org/officeDocument/2006/relationships/chart" Target="../charts/chart33.xml"/><Relationship Id="rId4" Type="http://schemas.openxmlformats.org/officeDocument/2006/relationships/image" Target="../media/image5.png"/></Relationships>
</file>

<file path=ppt/slides/_rels/slide124.xml.rels><?xml version="1.0" encoding="UTF-8" standalone="yes"?>
<Relationships xmlns="http://schemas.openxmlformats.org/package/2006/relationships"><Relationship Id="rId3" Type="http://schemas.openxmlformats.org/officeDocument/2006/relationships/image" Target="../media/image119.png"/><Relationship Id="rId7" Type="http://schemas.openxmlformats.org/officeDocument/2006/relationships/chart" Target="../charts/chart36.xml"/><Relationship Id="rId2" Type="http://schemas.openxmlformats.org/officeDocument/2006/relationships/notesSlide" Target="../notesSlides/notesSlide104.xml"/><Relationship Id="rId1" Type="http://schemas.openxmlformats.org/officeDocument/2006/relationships/slideLayout" Target="../slideLayouts/slideLayout7.xml"/><Relationship Id="rId6" Type="http://schemas.openxmlformats.org/officeDocument/2006/relationships/chart" Target="../charts/chart35.xml"/><Relationship Id="rId5" Type="http://schemas.openxmlformats.org/officeDocument/2006/relationships/image" Target="../media/image126.png"/><Relationship Id="rId4" Type="http://schemas.openxmlformats.org/officeDocument/2006/relationships/image" Target="../media/image125.png"/></Relationships>
</file>

<file path=ppt/slides/_rels/slide125.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05.xml"/><Relationship Id="rId1" Type="http://schemas.openxmlformats.org/officeDocument/2006/relationships/slideLayout" Target="../slideLayouts/slideLayout7.xml"/><Relationship Id="rId6" Type="http://schemas.openxmlformats.org/officeDocument/2006/relationships/chart" Target="../charts/chart38.xml"/><Relationship Id="rId5" Type="http://schemas.openxmlformats.org/officeDocument/2006/relationships/chart" Target="../charts/chart37.xml"/><Relationship Id="rId4" Type="http://schemas.openxmlformats.org/officeDocument/2006/relationships/image" Target="../media/image131.png"/></Relationships>
</file>

<file path=ppt/slides/_rels/slide126.xml.rels><?xml version="1.0" encoding="UTF-8" standalone="yes"?>
<Relationships xmlns="http://schemas.openxmlformats.org/package/2006/relationships"><Relationship Id="rId8" Type="http://schemas.openxmlformats.org/officeDocument/2006/relationships/chart" Target="../charts/chart42.xml"/><Relationship Id="rId3" Type="http://schemas.openxmlformats.org/officeDocument/2006/relationships/image" Target="../media/image119.png"/><Relationship Id="rId7" Type="http://schemas.openxmlformats.org/officeDocument/2006/relationships/chart" Target="../charts/chart41.xml"/><Relationship Id="rId2" Type="http://schemas.openxmlformats.org/officeDocument/2006/relationships/notesSlide" Target="../notesSlides/notesSlide106.xml"/><Relationship Id="rId1" Type="http://schemas.openxmlformats.org/officeDocument/2006/relationships/slideLayout" Target="../slideLayouts/slideLayout7.xml"/><Relationship Id="rId6" Type="http://schemas.openxmlformats.org/officeDocument/2006/relationships/chart" Target="../charts/chart40.xml"/><Relationship Id="rId5" Type="http://schemas.openxmlformats.org/officeDocument/2006/relationships/chart" Target="../charts/chart39.xml"/><Relationship Id="rId4" Type="http://schemas.openxmlformats.org/officeDocument/2006/relationships/image" Target="../media/image3.jpeg"/></Relationships>
</file>

<file path=ppt/slides/_rels/slide127.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07.xml"/><Relationship Id="rId1" Type="http://schemas.openxmlformats.org/officeDocument/2006/relationships/slideLayout" Target="../slideLayouts/slideLayout7.xml"/><Relationship Id="rId5" Type="http://schemas.openxmlformats.org/officeDocument/2006/relationships/chart" Target="../charts/chart43.xml"/><Relationship Id="rId4" Type="http://schemas.openxmlformats.org/officeDocument/2006/relationships/image" Target="../media/image119.png"/></Relationships>
</file>

<file path=ppt/slides/_rels/slide12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08.xml"/><Relationship Id="rId1" Type="http://schemas.openxmlformats.org/officeDocument/2006/relationships/slideLayout" Target="../slideLayouts/slideLayout7.xml"/><Relationship Id="rId5" Type="http://schemas.openxmlformats.org/officeDocument/2006/relationships/chart" Target="../charts/chart44.xml"/><Relationship Id="rId4" Type="http://schemas.openxmlformats.org/officeDocument/2006/relationships/image" Target="../media/image5.png"/></Relationships>
</file>

<file path=ppt/slides/_rels/slide129.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09.xml"/><Relationship Id="rId1" Type="http://schemas.openxmlformats.org/officeDocument/2006/relationships/slideLayout" Target="../slideLayouts/slideLayout7.xml"/><Relationship Id="rId6" Type="http://schemas.openxmlformats.org/officeDocument/2006/relationships/chart" Target="../charts/chart45.xml"/><Relationship Id="rId5" Type="http://schemas.openxmlformats.org/officeDocument/2006/relationships/image" Target="../media/image126.png"/><Relationship Id="rId4" Type="http://schemas.openxmlformats.org/officeDocument/2006/relationships/image" Target="../media/image125.png"/></Relationships>
</file>

<file path=ppt/slides/_rels/slide1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30.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10.xml"/><Relationship Id="rId1" Type="http://schemas.openxmlformats.org/officeDocument/2006/relationships/slideLayout" Target="../slideLayouts/slideLayout7.xml"/><Relationship Id="rId5" Type="http://schemas.openxmlformats.org/officeDocument/2006/relationships/chart" Target="../charts/chart46.xml"/><Relationship Id="rId4" Type="http://schemas.openxmlformats.org/officeDocument/2006/relationships/image" Target="../media/image133.png"/></Relationships>
</file>

<file path=ppt/slides/_rels/slide131.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11.xml"/><Relationship Id="rId1" Type="http://schemas.openxmlformats.org/officeDocument/2006/relationships/slideLayout" Target="../slideLayouts/slideLayout7.xml"/><Relationship Id="rId5" Type="http://schemas.openxmlformats.org/officeDocument/2006/relationships/chart" Target="../charts/chart47.xml"/><Relationship Id="rId4" Type="http://schemas.openxmlformats.org/officeDocument/2006/relationships/image" Target="../media/image3.jpeg"/></Relationships>
</file>

<file path=ppt/slides/_rels/slide132.xml.rels><?xml version="1.0" encoding="UTF-8" standalone="yes"?>
<Relationships xmlns="http://schemas.openxmlformats.org/package/2006/relationships"><Relationship Id="rId3" Type="http://schemas.openxmlformats.org/officeDocument/2006/relationships/chart" Target="../charts/chart48.xml"/><Relationship Id="rId2" Type="http://schemas.openxmlformats.org/officeDocument/2006/relationships/image" Target="../media/image116.png"/><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8" Type="http://schemas.openxmlformats.org/officeDocument/2006/relationships/image" Target="../media/image126.png"/><Relationship Id="rId3" Type="http://schemas.openxmlformats.org/officeDocument/2006/relationships/image" Target="../media/image5.png"/><Relationship Id="rId7" Type="http://schemas.openxmlformats.org/officeDocument/2006/relationships/image" Target="../media/image125.png"/><Relationship Id="rId2" Type="http://schemas.openxmlformats.org/officeDocument/2006/relationships/image" Target="../media/image9.png"/><Relationship Id="rId1" Type="http://schemas.openxmlformats.org/officeDocument/2006/relationships/slideLayout" Target="../slideLayouts/slideLayout1.xml"/><Relationship Id="rId6" Type="http://schemas.openxmlformats.org/officeDocument/2006/relationships/image" Target="../media/image116.png"/><Relationship Id="rId5" Type="http://schemas.openxmlformats.org/officeDocument/2006/relationships/image" Target="../media/image135.jpeg"/><Relationship Id="rId4" Type="http://schemas.openxmlformats.org/officeDocument/2006/relationships/image" Target="../media/image134.jpeg"/></Relationships>
</file>

<file path=ppt/slides/_rels/slide134.xml.rels><?xml version="1.0" encoding="UTF-8" standalone="yes"?>
<Relationships xmlns="http://schemas.openxmlformats.org/package/2006/relationships"><Relationship Id="rId8" Type="http://schemas.openxmlformats.org/officeDocument/2006/relationships/image" Target="../media/image126.png"/><Relationship Id="rId3" Type="http://schemas.openxmlformats.org/officeDocument/2006/relationships/image" Target="../media/image5.png"/><Relationship Id="rId7" Type="http://schemas.openxmlformats.org/officeDocument/2006/relationships/image" Target="../media/image125.png"/><Relationship Id="rId2" Type="http://schemas.openxmlformats.org/officeDocument/2006/relationships/image" Target="../media/image9.png"/><Relationship Id="rId1" Type="http://schemas.openxmlformats.org/officeDocument/2006/relationships/slideLayout" Target="../slideLayouts/slideLayout1.xml"/><Relationship Id="rId6" Type="http://schemas.openxmlformats.org/officeDocument/2006/relationships/image" Target="../media/image116.png"/><Relationship Id="rId5" Type="http://schemas.openxmlformats.org/officeDocument/2006/relationships/image" Target="../media/image10.jpeg"/><Relationship Id="rId4" Type="http://schemas.openxmlformats.org/officeDocument/2006/relationships/image" Target="../media/image4.jpeg"/></Relationships>
</file>

<file path=ppt/slides/_rels/slide135.xml.rels><?xml version="1.0" encoding="UTF-8" standalone="yes"?>
<Relationships xmlns="http://schemas.openxmlformats.org/package/2006/relationships"><Relationship Id="rId8" Type="http://schemas.openxmlformats.org/officeDocument/2006/relationships/image" Target="../media/image125.png"/><Relationship Id="rId3" Type="http://schemas.openxmlformats.org/officeDocument/2006/relationships/image" Target="../media/image9.png"/><Relationship Id="rId7" Type="http://schemas.openxmlformats.org/officeDocument/2006/relationships/image" Target="../media/image116.png"/><Relationship Id="rId2" Type="http://schemas.openxmlformats.org/officeDocument/2006/relationships/notesSlide" Target="../notesSlides/notesSlide112.xml"/><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image" Target="../media/image136.jpeg"/><Relationship Id="rId4" Type="http://schemas.openxmlformats.org/officeDocument/2006/relationships/image" Target="../media/image5.png"/><Relationship Id="rId9" Type="http://schemas.openxmlformats.org/officeDocument/2006/relationships/image" Target="../media/image126.png"/></Relationships>
</file>

<file path=ppt/slides/_rels/slide136.xml.rels><?xml version="1.0" encoding="UTF-8" standalone="yes"?>
<Relationships xmlns="http://schemas.openxmlformats.org/package/2006/relationships"><Relationship Id="rId8" Type="http://schemas.openxmlformats.org/officeDocument/2006/relationships/image" Target="../media/image126.png"/><Relationship Id="rId3" Type="http://schemas.openxmlformats.org/officeDocument/2006/relationships/image" Target="../media/image9.png"/><Relationship Id="rId7" Type="http://schemas.openxmlformats.org/officeDocument/2006/relationships/image" Target="../media/image125.png"/><Relationship Id="rId2" Type="http://schemas.openxmlformats.org/officeDocument/2006/relationships/image" Target="../media/image116.png"/><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image" Target="../media/image137.jpeg"/><Relationship Id="rId4" Type="http://schemas.openxmlformats.org/officeDocument/2006/relationships/image" Target="../media/image5.png"/></Relationships>
</file>

<file path=ppt/slides/_rels/slide137.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13.xml"/><Relationship Id="rId1" Type="http://schemas.openxmlformats.org/officeDocument/2006/relationships/slideLayout" Target="../slideLayouts/slideLayout7.xml"/><Relationship Id="rId5" Type="http://schemas.openxmlformats.org/officeDocument/2006/relationships/chart" Target="../charts/chart49.xml"/><Relationship Id="rId4" Type="http://schemas.openxmlformats.org/officeDocument/2006/relationships/image" Target="../media/image116.png"/></Relationships>
</file>

<file path=ppt/slides/_rels/slide138.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14.xml"/><Relationship Id="rId1" Type="http://schemas.openxmlformats.org/officeDocument/2006/relationships/slideLayout" Target="../slideLayouts/slideLayout7.xml"/><Relationship Id="rId5" Type="http://schemas.openxmlformats.org/officeDocument/2006/relationships/hyperlink" Target="http://www.sui.gov.co/web/noticias/" TargetMode="External"/><Relationship Id="rId4" Type="http://schemas.openxmlformats.org/officeDocument/2006/relationships/image" Target="../media/image116.png"/></Relationships>
</file>

<file path=ppt/slides/_rels/slide139.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15.xml"/><Relationship Id="rId1" Type="http://schemas.openxmlformats.org/officeDocument/2006/relationships/slideLayout" Target="../slideLayouts/slideLayout7.xml"/><Relationship Id="rId5" Type="http://schemas.openxmlformats.org/officeDocument/2006/relationships/image" Target="../media/image138.png"/><Relationship Id="rId4" Type="http://schemas.openxmlformats.org/officeDocument/2006/relationships/image" Target="../media/image116.png"/></Relationships>
</file>

<file path=ppt/slides/_rels/slide14.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40.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16.xml"/><Relationship Id="rId1" Type="http://schemas.openxmlformats.org/officeDocument/2006/relationships/slideLayout" Target="../slideLayouts/slideLayout7.xml"/><Relationship Id="rId5" Type="http://schemas.openxmlformats.org/officeDocument/2006/relationships/image" Target="../media/image138.png"/><Relationship Id="rId4" Type="http://schemas.openxmlformats.org/officeDocument/2006/relationships/image" Target="../media/image116.png"/></Relationships>
</file>

<file path=ppt/slides/_rels/slide141.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17.xml"/><Relationship Id="rId1" Type="http://schemas.openxmlformats.org/officeDocument/2006/relationships/slideLayout" Target="../slideLayouts/slideLayout7.xml"/><Relationship Id="rId5" Type="http://schemas.openxmlformats.org/officeDocument/2006/relationships/image" Target="../media/image138.png"/><Relationship Id="rId4" Type="http://schemas.openxmlformats.org/officeDocument/2006/relationships/image" Target="../media/image116.png"/></Relationships>
</file>

<file path=ppt/slides/_rels/slide142.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18.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16.png"/></Relationships>
</file>

<file path=ppt/slides/_rels/slide143.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19.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16.png"/></Relationships>
</file>

<file path=ppt/slides/_rels/slide144.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0.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16.png"/></Relationships>
</file>

<file path=ppt/slides/_rels/slide145.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1.xml"/><Relationship Id="rId1" Type="http://schemas.openxmlformats.org/officeDocument/2006/relationships/slideLayout" Target="../slideLayouts/slideLayout7.xml"/><Relationship Id="rId6" Type="http://schemas.openxmlformats.org/officeDocument/2006/relationships/image" Target="../media/image126.png"/><Relationship Id="rId5" Type="http://schemas.openxmlformats.org/officeDocument/2006/relationships/image" Target="../media/image125.png"/><Relationship Id="rId4" Type="http://schemas.openxmlformats.org/officeDocument/2006/relationships/image" Target="../media/image116.png"/></Relationships>
</file>

<file path=ppt/slides/_rels/slide146.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2.xml"/><Relationship Id="rId1" Type="http://schemas.openxmlformats.org/officeDocument/2006/relationships/slideLayout" Target="../slideLayouts/slideLayout7.xml"/><Relationship Id="rId6" Type="http://schemas.openxmlformats.org/officeDocument/2006/relationships/image" Target="../media/image126.png"/><Relationship Id="rId5" Type="http://schemas.openxmlformats.org/officeDocument/2006/relationships/image" Target="../media/image125.png"/><Relationship Id="rId4" Type="http://schemas.openxmlformats.org/officeDocument/2006/relationships/image" Target="../media/image116.png"/></Relationships>
</file>

<file path=ppt/slides/_rels/slide147.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3.xml"/><Relationship Id="rId1" Type="http://schemas.openxmlformats.org/officeDocument/2006/relationships/slideLayout" Target="../slideLayouts/slideLayout7.xml"/><Relationship Id="rId6" Type="http://schemas.openxmlformats.org/officeDocument/2006/relationships/image" Target="../media/image126.png"/><Relationship Id="rId5" Type="http://schemas.openxmlformats.org/officeDocument/2006/relationships/image" Target="../media/image125.png"/><Relationship Id="rId4" Type="http://schemas.openxmlformats.org/officeDocument/2006/relationships/image" Target="../media/image116.png"/></Relationships>
</file>

<file path=ppt/slides/_rels/slide148.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4.xml"/><Relationship Id="rId1" Type="http://schemas.openxmlformats.org/officeDocument/2006/relationships/slideLayout" Target="../slideLayouts/slideLayout7.xml"/><Relationship Id="rId5" Type="http://schemas.openxmlformats.org/officeDocument/2006/relationships/image" Target="../media/image139.png"/><Relationship Id="rId4" Type="http://schemas.openxmlformats.org/officeDocument/2006/relationships/image" Target="../media/image116.png"/></Relationships>
</file>

<file path=ppt/slides/_rels/slide149.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5.xml"/><Relationship Id="rId1" Type="http://schemas.openxmlformats.org/officeDocument/2006/relationships/slideLayout" Target="../slideLayouts/slideLayout7.xml"/><Relationship Id="rId5" Type="http://schemas.openxmlformats.org/officeDocument/2006/relationships/image" Target="../media/image139.png"/><Relationship Id="rId4" Type="http://schemas.openxmlformats.org/officeDocument/2006/relationships/image" Target="../media/image116.png"/></Relationships>
</file>

<file path=ppt/slides/_rels/slide1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50.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6.xml"/><Relationship Id="rId1" Type="http://schemas.openxmlformats.org/officeDocument/2006/relationships/slideLayout" Target="../slideLayouts/slideLayout7.xml"/><Relationship Id="rId5" Type="http://schemas.openxmlformats.org/officeDocument/2006/relationships/image" Target="../media/image139.png"/><Relationship Id="rId4" Type="http://schemas.openxmlformats.org/officeDocument/2006/relationships/image" Target="../media/image116.png"/></Relationships>
</file>

<file path=ppt/slides/_rels/slide151.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7.xml"/><Relationship Id="rId1" Type="http://schemas.openxmlformats.org/officeDocument/2006/relationships/slideLayout" Target="../slideLayouts/slideLayout7.xml"/><Relationship Id="rId5" Type="http://schemas.openxmlformats.org/officeDocument/2006/relationships/image" Target="../media/image127.jpeg"/><Relationship Id="rId4" Type="http://schemas.openxmlformats.org/officeDocument/2006/relationships/image" Target="../media/image116.png"/></Relationships>
</file>

<file path=ppt/slides/_rels/slide152.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8.xml"/><Relationship Id="rId1" Type="http://schemas.openxmlformats.org/officeDocument/2006/relationships/slideLayout" Target="../slideLayouts/slideLayout7.xml"/><Relationship Id="rId5" Type="http://schemas.openxmlformats.org/officeDocument/2006/relationships/image" Target="../media/image127.jpeg"/><Relationship Id="rId4" Type="http://schemas.openxmlformats.org/officeDocument/2006/relationships/image" Target="../media/image116.png"/></Relationships>
</file>

<file path=ppt/slides/_rels/slide153.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9.xml"/><Relationship Id="rId1" Type="http://schemas.openxmlformats.org/officeDocument/2006/relationships/slideLayout" Target="../slideLayouts/slideLayout7.xml"/><Relationship Id="rId5" Type="http://schemas.openxmlformats.org/officeDocument/2006/relationships/image" Target="../media/image127.jpeg"/><Relationship Id="rId4" Type="http://schemas.openxmlformats.org/officeDocument/2006/relationships/image" Target="../media/image116.png"/></Relationships>
</file>

<file path=ppt/slides/_rels/slide154.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30.xml"/><Relationship Id="rId1" Type="http://schemas.openxmlformats.org/officeDocument/2006/relationships/slideLayout" Target="../slideLayouts/slideLayout7.xml"/><Relationship Id="rId4" Type="http://schemas.openxmlformats.org/officeDocument/2006/relationships/chart" Target="../charts/chart50.xml"/></Relationships>
</file>

<file path=ppt/slides/_rels/slide155.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31.xml"/><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32.xml"/><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33.xml"/><Relationship Id="rId1" Type="http://schemas.openxmlformats.org/officeDocument/2006/relationships/slideLayout" Target="../slideLayouts/slideLayout7.xml"/><Relationship Id="rId4" Type="http://schemas.openxmlformats.org/officeDocument/2006/relationships/chart" Target="../charts/chart51.xml"/></Relationships>
</file>

<file path=ppt/slides/_rels/slide15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34.xml"/><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60.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35.xml"/><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8" Type="http://schemas.openxmlformats.org/officeDocument/2006/relationships/image" Target="../media/image125.png"/><Relationship Id="rId3" Type="http://schemas.openxmlformats.org/officeDocument/2006/relationships/image" Target="../media/image119.png"/><Relationship Id="rId7" Type="http://schemas.openxmlformats.org/officeDocument/2006/relationships/image" Target="../media/image142.jpeg"/><Relationship Id="rId2" Type="http://schemas.openxmlformats.org/officeDocument/2006/relationships/notesSlide" Target="../notesSlides/notesSlide136.xml"/><Relationship Id="rId1" Type="http://schemas.openxmlformats.org/officeDocument/2006/relationships/slideLayout" Target="../slideLayouts/slideLayout7.xml"/><Relationship Id="rId6" Type="http://schemas.openxmlformats.org/officeDocument/2006/relationships/image" Target="../media/image141.jpeg"/><Relationship Id="rId5" Type="http://schemas.openxmlformats.org/officeDocument/2006/relationships/image" Target="../media/image5.png"/><Relationship Id="rId4" Type="http://schemas.openxmlformats.org/officeDocument/2006/relationships/image" Target="../media/image140.png"/><Relationship Id="rId9" Type="http://schemas.openxmlformats.org/officeDocument/2006/relationships/image" Target="../media/image126.png"/></Relationships>
</file>

<file path=ppt/slides/_rels/slide164.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37.xml"/><Relationship Id="rId1" Type="http://schemas.openxmlformats.org/officeDocument/2006/relationships/slideLayout" Target="../slideLayouts/slideLayout7.xml"/><Relationship Id="rId4" Type="http://schemas.openxmlformats.org/officeDocument/2006/relationships/image" Target="../media/image140.png"/></Relationships>
</file>

<file path=ppt/slides/_rels/slide165.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38.xml"/><Relationship Id="rId1" Type="http://schemas.openxmlformats.org/officeDocument/2006/relationships/slideLayout" Target="../slideLayouts/slideLayout7.xml"/><Relationship Id="rId4" Type="http://schemas.openxmlformats.org/officeDocument/2006/relationships/image" Target="../media/image140.png"/></Relationships>
</file>

<file path=ppt/slides/_rels/slide166.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39.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67.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40.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6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41.xml"/><Relationship Id="rId1" Type="http://schemas.openxmlformats.org/officeDocument/2006/relationships/slideLayout" Target="../slideLayouts/slideLayout7.xml"/><Relationship Id="rId5" Type="http://schemas.openxmlformats.org/officeDocument/2006/relationships/image" Target="../media/image126.png"/><Relationship Id="rId4" Type="http://schemas.openxmlformats.org/officeDocument/2006/relationships/image" Target="../media/image125.png"/></Relationships>
</file>

<file path=ppt/slides/_rels/slide169.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42.xml"/><Relationship Id="rId1" Type="http://schemas.openxmlformats.org/officeDocument/2006/relationships/slideLayout" Target="../slideLayouts/slideLayout7.xml"/><Relationship Id="rId5" Type="http://schemas.openxmlformats.org/officeDocument/2006/relationships/image" Target="../media/image126.png"/><Relationship Id="rId4" Type="http://schemas.openxmlformats.org/officeDocument/2006/relationships/image" Target="../media/image125.png"/></Relationships>
</file>

<file path=ppt/slides/_rels/slide1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70.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43.xml"/><Relationship Id="rId1" Type="http://schemas.openxmlformats.org/officeDocument/2006/relationships/slideLayout" Target="../slideLayouts/slideLayout7.xml"/><Relationship Id="rId4" Type="http://schemas.openxmlformats.org/officeDocument/2006/relationships/image" Target="../media/image141.jpeg"/></Relationships>
</file>

<file path=ppt/slides/_rels/slide171.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44.xml"/><Relationship Id="rId1" Type="http://schemas.openxmlformats.org/officeDocument/2006/relationships/slideLayout" Target="../slideLayouts/slideLayout7.xml"/><Relationship Id="rId4" Type="http://schemas.openxmlformats.org/officeDocument/2006/relationships/image" Target="../media/image141.jpeg"/></Relationships>
</file>

<file path=ppt/slides/_rels/slide172.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45.xml"/><Relationship Id="rId1" Type="http://schemas.openxmlformats.org/officeDocument/2006/relationships/slideLayout" Target="../slideLayouts/slideLayout7.xml"/><Relationship Id="rId4" Type="http://schemas.openxmlformats.org/officeDocument/2006/relationships/image" Target="../media/image142.jpeg"/></Relationships>
</file>

<file path=ppt/slides/_rels/slide173.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46.xml"/><Relationship Id="rId1" Type="http://schemas.openxmlformats.org/officeDocument/2006/relationships/slideLayout" Target="../slideLayouts/slideLayout7.xml"/><Relationship Id="rId4" Type="http://schemas.openxmlformats.org/officeDocument/2006/relationships/image" Target="../media/image142.jpeg"/></Relationships>
</file>

<file path=ppt/slides/_rels/slide174.xml.rels><?xml version="1.0" encoding="UTF-8" standalone="yes"?>
<Relationships xmlns="http://schemas.openxmlformats.org/package/2006/relationships"><Relationship Id="rId3" Type="http://schemas.openxmlformats.org/officeDocument/2006/relationships/image" Target="../media/image144.svg"/><Relationship Id="rId2" Type="http://schemas.openxmlformats.org/officeDocument/2006/relationships/image" Target="../media/image143.png"/><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8" Type="http://schemas.openxmlformats.org/officeDocument/2006/relationships/chart" Target="../charts/chart52.xml"/><Relationship Id="rId3" Type="http://schemas.openxmlformats.org/officeDocument/2006/relationships/image" Target="../media/image145.png"/><Relationship Id="rId7" Type="http://schemas.openxmlformats.org/officeDocument/2006/relationships/image" Target="../media/image5.png"/><Relationship Id="rId2" Type="http://schemas.openxmlformats.org/officeDocument/2006/relationships/notesSlide" Target="../notesSlides/notesSlide147.xml"/><Relationship Id="rId1" Type="http://schemas.openxmlformats.org/officeDocument/2006/relationships/slideLayout" Target="../slideLayouts/slideLayout2.xml"/><Relationship Id="rId6" Type="http://schemas.openxmlformats.org/officeDocument/2006/relationships/image" Target="../media/image148.jpeg"/><Relationship Id="rId5" Type="http://schemas.openxmlformats.org/officeDocument/2006/relationships/image" Target="../media/image147.jpeg"/><Relationship Id="rId4" Type="http://schemas.openxmlformats.org/officeDocument/2006/relationships/image" Target="../media/image146.png"/></Relationships>
</file>

<file path=ppt/slides/_rels/slide176.xml.rels><?xml version="1.0" encoding="UTF-8" standalone="yes"?>
<Relationships xmlns="http://schemas.openxmlformats.org/package/2006/relationships"><Relationship Id="rId8" Type="http://schemas.openxmlformats.org/officeDocument/2006/relationships/chart" Target="../charts/chart53.xml"/><Relationship Id="rId3" Type="http://schemas.openxmlformats.org/officeDocument/2006/relationships/image" Target="../media/image145.png"/><Relationship Id="rId7" Type="http://schemas.openxmlformats.org/officeDocument/2006/relationships/image" Target="../media/image5.png"/><Relationship Id="rId2" Type="http://schemas.openxmlformats.org/officeDocument/2006/relationships/notesSlide" Target="../notesSlides/notesSlide148.xml"/><Relationship Id="rId1" Type="http://schemas.openxmlformats.org/officeDocument/2006/relationships/slideLayout" Target="../slideLayouts/slideLayout2.xml"/><Relationship Id="rId6" Type="http://schemas.openxmlformats.org/officeDocument/2006/relationships/image" Target="../media/image148.jpeg"/><Relationship Id="rId5" Type="http://schemas.openxmlformats.org/officeDocument/2006/relationships/image" Target="../media/image147.jpeg"/><Relationship Id="rId4" Type="http://schemas.openxmlformats.org/officeDocument/2006/relationships/image" Target="../media/image146.png"/></Relationships>
</file>

<file path=ppt/slides/_rels/slide177.xml.rels><?xml version="1.0" encoding="UTF-8" standalone="yes"?>
<Relationships xmlns="http://schemas.openxmlformats.org/package/2006/relationships"><Relationship Id="rId8" Type="http://schemas.openxmlformats.org/officeDocument/2006/relationships/chart" Target="../charts/chart54.xml"/><Relationship Id="rId3" Type="http://schemas.openxmlformats.org/officeDocument/2006/relationships/image" Target="../media/image145.png"/><Relationship Id="rId7" Type="http://schemas.openxmlformats.org/officeDocument/2006/relationships/image" Target="../media/image5.png"/><Relationship Id="rId2" Type="http://schemas.openxmlformats.org/officeDocument/2006/relationships/notesSlide" Target="../notesSlides/notesSlide149.xml"/><Relationship Id="rId1" Type="http://schemas.openxmlformats.org/officeDocument/2006/relationships/slideLayout" Target="../slideLayouts/slideLayout2.xml"/><Relationship Id="rId6" Type="http://schemas.openxmlformats.org/officeDocument/2006/relationships/image" Target="../media/image148.jpeg"/><Relationship Id="rId5" Type="http://schemas.openxmlformats.org/officeDocument/2006/relationships/image" Target="../media/image147.jpeg"/><Relationship Id="rId4" Type="http://schemas.openxmlformats.org/officeDocument/2006/relationships/image" Target="../media/image146.png"/></Relationships>
</file>

<file path=ppt/slides/_rels/slide178.xml.rels><?xml version="1.0" encoding="UTF-8" standalone="yes"?>
<Relationships xmlns="http://schemas.openxmlformats.org/package/2006/relationships"><Relationship Id="rId2" Type="http://schemas.openxmlformats.org/officeDocument/2006/relationships/chart" Target="../charts/chart55.xml"/><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2" Type="http://schemas.openxmlformats.org/officeDocument/2006/relationships/chart" Target="../charts/chart56.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80.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9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2" Type="http://schemas.openxmlformats.org/officeDocument/2006/relationships/image" Target="../media/image148.jpeg"/><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0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3" Type="http://schemas.openxmlformats.org/officeDocument/2006/relationships/image" Target="../media/image146.png"/><Relationship Id="rId7" Type="http://schemas.openxmlformats.org/officeDocument/2006/relationships/chart" Target="../charts/chart57.xml"/><Relationship Id="rId2" Type="http://schemas.openxmlformats.org/officeDocument/2006/relationships/image" Target="../media/image145.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148.jpeg"/><Relationship Id="rId4" Type="http://schemas.openxmlformats.org/officeDocument/2006/relationships/image" Target="../media/image147.jpeg"/></Relationships>
</file>

<file path=ppt/slides/_rels/slide202.xml.rels><?xml version="1.0" encoding="UTF-8" standalone="yes"?>
<Relationships xmlns="http://schemas.openxmlformats.org/package/2006/relationships"><Relationship Id="rId2" Type="http://schemas.openxmlformats.org/officeDocument/2006/relationships/chart" Target="../charts/chart58.xml"/><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23.png"/><Relationship Id="rId7" Type="http://schemas.openxmlformats.org/officeDocument/2006/relationships/image" Target="../media/image11.png"/><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10.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2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0.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1.xml"/><Relationship Id="rId1" Type="http://schemas.openxmlformats.org/officeDocument/2006/relationships/slideLayout" Target="../slideLayouts/slideLayout2.xml"/></Relationships>
</file>

<file path=ppt/slides/_rels/slide23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2.xml"/><Relationship Id="rId1" Type="http://schemas.openxmlformats.org/officeDocument/2006/relationships/slideLayout" Target="../slideLayouts/slideLayout2.xml"/></Relationships>
</file>

<file path=ppt/slides/_rels/slide23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3.xml"/><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4.xml"/><Relationship Id="rId1" Type="http://schemas.openxmlformats.org/officeDocument/2006/relationships/slideLayout" Target="../slideLayouts/slideLayout2.xml"/></Relationships>
</file>

<file path=ppt/slides/_rels/slide23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5.xml"/><Relationship Id="rId1" Type="http://schemas.openxmlformats.org/officeDocument/2006/relationships/slideLayout" Target="../slideLayouts/slideLayout2.xml"/></Relationships>
</file>

<file path=ppt/slides/_rels/slide23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6.xml"/><Relationship Id="rId1" Type="http://schemas.openxmlformats.org/officeDocument/2006/relationships/slideLayout" Target="../slideLayouts/slideLayout2.xml"/></Relationships>
</file>

<file path=ppt/slides/_rels/slide236.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45.png"/><Relationship Id="rId7" Type="http://schemas.openxmlformats.org/officeDocument/2006/relationships/image" Target="../media/image6.png"/><Relationship Id="rId2" Type="http://schemas.openxmlformats.org/officeDocument/2006/relationships/notesSlide" Target="../notesSlides/notesSlide157.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148.jpeg"/><Relationship Id="rId4" Type="http://schemas.openxmlformats.org/officeDocument/2006/relationships/image" Target="../media/image147.jpeg"/><Relationship Id="rId9" Type="http://schemas.openxmlformats.org/officeDocument/2006/relationships/image" Target="../media/image151.emf"/></Relationships>
</file>

<file path=ppt/slides/_rels/slide237.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Layout" Target="../slideLayouts/slideLayout7.xml"/></Relationships>
</file>

<file path=ppt/slides/_rels/slide238.xml.rels><?xml version="1.0" encoding="UTF-8" standalone="yes"?>
<Relationships xmlns="http://schemas.openxmlformats.org/package/2006/relationships"><Relationship Id="rId8" Type="http://schemas.openxmlformats.org/officeDocument/2006/relationships/image" Target="../media/image153.png"/><Relationship Id="rId3" Type="http://schemas.openxmlformats.org/officeDocument/2006/relationships/image" Target="../media/image9.png"/><Relationship Id="rId7" Type="http://schemas.openxmlformats.org/officeDocument/2006/relationships/image" Target="../media/image10.jpeg"/><Relationship Id="rId12" Type="http://schemas.openxmlformats.org/officeDocument/2006/relationships/image" Target="../media/image120.png"/><Relationship Id="rId2" Type="http://schemas.openxmlformats.org/officeDocument/2006/relationships/notesSlide" Target="../notesSlides/notesSlide158.xml"/><Relationship Id="rId1" Type="http://schemas.openxmlformats.org/officeDocument/2006/relationships/slideLayout" Target="../slideLayouts/slideLayout2.xml"/><Relationship Id="rId6" Type="http://schemas.openxmlformats.org/officeDocument/2006/relationships/image" Target="../media/image136.jpeg"/><Relationship Id="rId11" Type="http://schemas.openxmlformats.org/officeDocument/2006/relationships/image" Target="../media/image156.svg"/><Relationship Id="rId5" Type="http://schemas.openxmlformats.org/officeDocument/2006/relationships/image" Target="../media/image146.png"/><Relationship Id="rId10" Type="http://schemas.openxmlformats.org/officeDocument/2006/relationships/image" Target="../media/image155.svg"/><Relationship Id="rId4" Type="http://schemas.openxmlformats.org/officeDocument/2006/relationships/image" Target="../media/image5.png"/><Relationship Id="rId9" Type="http://schemas.openxmlformats.org/officeDocument/2006/relationships/image" Target="../media/image154.svg"/></Relationships>
</file>

<file path=ppt/slides/_rels/slide239.xml.rels><?xml version="1.0" encoding="UTF-8" standalone="yes"?>
<Relationships xmlns="http://schemas.openxmlformats.org/package/2006/relationships"><Relationship Id="rId2" Type="http://schemas.openxmlformats.org/officeDocument/2006/relationships/image" Target="../media/image157.jpe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2.xml"/><Relationship Id="rId1" Type="http://schemas.openxmlformats.org/officeDocument/2006/relationships/slideLayout" Target="../slideLayouts/slideLayout2.xml"/><Relationship Id="rId4" Type="http://schemas.openxmlformats.org/officeDocument/2006/relationships/image" Target="../media/image26.png"/></Relationships>
</file>

<file path=ppt/slides/_rels/slide2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4.png"/><Relationship Id="rId7" Type="http://schemas.openxmlformats.org/officeDocument/2006/relationships/image" Target="../media/image31.jpeg"/><Relationship Id="rId2" Type="http://schemas.openxmlformats.org/officeDocument/2006/relationships/notesSlide" Target="../notesSlides/notesSlide25.xml"/><Relationship Id="rId1" Type="http://schemas.openxmlformats.org/officeDocument/2006/relationships/slideLayout" Target="../slideLayouts/slideLayout7.xml"/><Relationship Id="rId6" Type="http://schemas.openxmlformats.org/officeDocument/2006/relationships/image" Target="../media/image30.jpeg"/><Relationship Id="rId5" Type="http://schemas.openxmlformats.org/officeDocument/2006/relationships/image" Target="../media/image29.png"/><Relationship Id="rId10" Type="http://schemas.openxmlformats.org/officeDocument/2006/relationships/image" Target="../media/image33.png"/><Relationship Id="rId4" Type="http://schemas.openxmlformats.org/officeDocument/2006/relationships/image" Target="../media/image28.png"/><Relationship Id="rId9" Type="http://schemas.openxmlformats.org/officeDocument/2006/relationships/image" Target="../media/image32.png"/></Relationships>
</file>

<file path=ppt/slides/_rels/slide29.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14.png"/><Relationship Id="rId7" Type="http://schemas.openxmlformats.org/officeDocument/2006/relationships/image" Target="../media/image37.png"/><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image" Target="../media/image36.png"/><Relationship Id="rId5" Type="http://schemas.openxmlformats.org/officeDocument/2006/relationships/image" Target="../media/image35.pn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png"/></Relationships>
</file>

<file path=ppt/slides/_rels/slide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3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7.xml"/><Relationship Id="rId1" Type="http://schemas.openxmlformats.org/officeDocument/2006/relationships/slideLayout" Target="../slideLayouts/slideLayout7.xml"/><Relationship Id="rId4" Type="http://schemas.openxmlformats.org/officeDocument/2006/relationships/image" Target="../media/image42.png"/></Relationships>
</file>

<file path=ppt/slides/_rels/slide3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3.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4.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5.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8" Type="http://schemas.openxmlformats.org/officeDocument/2006/relationships/image" Target="../media/image49.jpeg"/><Relationship Id="rId3" Type="http://schemas.openxmlformats.org/officeDocument/2006/relationships/image" Target="../media/image46.png"/><Relationship Id="rId7" Type="http://schemas.openxmlformats.org/officeDocument/2006/relationships/image" Target="../media/image48.jpeg"/><Relationship Id="rId2" Type="http://schemas.openxmlformats.org/officeDocument/2006/relationships/notesSlide" Target="../notesSlides/notesSlide28.xml"/><Relationship Id="rId1" Type="http://schemas.openxmlformats.org/officeDocument/2006/relationships/slideLayout" Target="../slideLayouts/slideLayout7.xml"/><Relationship Id="rId6" Type="http://schemas.openxmlformats.org/officeDocument/2006/relationships/image" Target="../media/image9.png"/><Relationship Id="rId5" Type="http://schemas.openxmlformats.org/officeDocument/2006/relationships/image" Target="../media/image42.png"/><Relationship Id="rId4" Type="http://schemas.openxmlformats.org/officeDocument/2006/relationships/image" Target="../media/image47.png"/><Relationship Id="rId9" Type="http://schemas.openxmlformats.org/officeDocument/2006/relationships/image" Target="../media/image50.jpeg"/></Relationships>
</file>

<file path=ppt/slides/_rels/slide35.xml.rels><?xml version="1.0" encoding="UTF-8" standalone="yes"?>
<Relationships xmlns="http://schemas.openxmlformats.org/package/2006/relationships"><Relationship Id="rId8" Type="http://schemas.openxmlformats.org/officeDocument/2006/relationships/image" Target="../media/image54.jpeg"/><Relationship Id="rId3" Type="http://schemas.openxmlformats.org/officeDocument/2006/relationships/image" Target="../media/image47.png"/><Relationship Id="rId7" Type="http://schemas.openxmlformats.org/officeDocument/2006/relationships/image" Target="../media/image53.jpeg"/><Relationship Id="rId2" Type="http://schemas.openxmlformats.org/officeDocument/2006/relationships/notesSlide" Target="../notesSlides/notesSlide29.xml"/><Relationship Id="rId1" Type="http://schemas.openxmlformats.org/officeDocument/2006/relationships/slideLayout" Target="../slideLayouts/slideLayout7.xml"/><Relationship Id="rId6" Type="http://schemas.openxmlformats.org/officeDocument/2006/relationships/image" Target="../media/image52.jpeg"/><Relationship Id="rId5" Type="http://schemas.openxmlformats.org/officeDocument/2006/relationships/image" Target="../media/image51.png"/><Relationship Id="rId4" Type="http://schemas.openxmlformats.org/officeDocument/2006/relationships/image" Target="../media/image42.png"/></Relationships>
</file>

<file path=ppt/slides/_rels/slide36.xml.rels><?xml version="1.0" encoding="UTF-8" standalone="yes"?>
<Relationships xmlns="http://schemas.openxmlformats.org/package/2006/relationships"><Relationship Id="rId8" Type="http://schemas.openxmlformats.org/officeDocument/2006/relationships/image" Target="../media/image57.jpeg"/><Relationship Id="rId3" Type="http://schemas.openxmlformats.org/officeDocument/2006/relationships/image" Target="../media/image47.png"/><Relationship Id="rId7" Type="http://schemas.openxmlformats.org/officeDocument/2006/relationships/image" Target="../media/image42.png"/><Relationship Id="rId2" Type="http://schemas.openxmlformats.org/officeDocument/2006/relationships/notesSlide" Target="../notesSlides/notesSlide30.xml"/><Relationship Id="rId1" Type="http://schemas.openxmlformats.org/officeDocument/2006/relationships/slideLayout" Target="../slideLayouts/slideLayout7.xml"/><Relationship Id="rId6" Type="http://schemas.openxmlformats.org/officeDocument/2006/relationships/image" Target="../media/image46.png"/><Relationship Id="rId5" Type="http://schemas.openxmlformats.org/officeDocument/2006/relationships/image" Target="../media/image56.png"/><Relationship Id="rId10" Type="http://schemas.openxmlformats.org/officeDocument/2006/relationships/image" Target="../media/image59.jpeg"/><Relationship Id="rId4" Type="http://schemas.openxmlformats.org/officeDocument/2006/relationships/image" Target="../media/image55.png"/><Relationship Id="rId9" Type="http://schemas.openxmlformats.org/officeDocument/2006/relationships/image" Target="../media/image58.jpeg"/></Relationships>
</file>

<file path=ppt/slides/_rels/slide37.xml.rels><?xml version="1.0" encoding="UTF-8" standalone="yes"?>
<Relationships xmlns="http://schemas.openxmlformats.org/package/2006/relationships"><Relationship Id="rId8" Type="http://schemas.openxmlformats.org/officeDocument/2006/relationships/image" Target="../media/image62.jpeg"/><Relationship Id="rId3" Type="http://schemas.openxmlformats.org/officeDocument/2006/relationships/image" Target="../media/image47.png"/><Relationship Id="rId7" Type="http://schemas.openxmlformats.org/officeDocument/2006/relationships/image" Target="../media/image61.jpeg"/><Relationship Id="rId2" Type="http://schemas.openxmlformats.org/officeDocument/2006/relationships/notesSlide" Target="../notesSlides/notesSlide31.xml"/><Relationship Id="rId1" Type="http://schemas.openxmlformats.org/officeDocument/2006/relationships/slideLayout" Target="../slideLayouts/slideLayout7.xml"/><Relationship Id="rId6" Type="http://schemas.openxmlformats.org/officeDocument/2006/relationships/image" Target="../media/image60.jpeg"/><Relationship Id="rId5" Type="http://schemas.openxmlformats.org/officeDocument/2006/relationships/image" Target="../media/image4.jpeg"/><Relationship Id="rId4" Type="http://schemas.openxmlformats.org/officeDocument/2006/relationships/image" Target="../media/image42.png"/></Relationships>
</file>

<file path=ppt/slides/_rels/slide38.xml.rels><?xml version="1.0" encoding="UTF-8" standalone="yes"?>
<Relationships xmlns="http://schemas.openxmlformats.org/package/2006/relationships"><Relationship Id="rId8" Type="http://schemas.openxmlformats.org/officeDocument/2006/relationships/image" Target="../media/image65.jpeg"/><Relationship Id="rId3" Type="http://schemas.openxmlformats.org/officeDocument/2006/relationships/image" Target="../media/image47.png"/><Relationship Id="rId7" Type="http://schemas.openxmlformats.org/officeDocument/2006/relationships/image" Target="../media/image64.jpeg"/><Relationship Id="rId2" Type="http://schemas.openxmlformats.org/officeDocument/2006/relationships/notesSlide" Target="../notesSlides/notesSlide32.xml"/><Relationship Id="rId1" Type="http://schemas.openxmlformats.org/officeDocument/2006/relationships/slideLayout" Target="../slideLayouts/slideLayout7.xml"/><Relationship Id="rId6" Type="http://schemas.openxmlformats.org/officeDocument/2006/relationships/image" Target="../media/image63.png"/><Relationship Id="rId5" Type="http://schemas.openxmlformats.org/officeDocument/2006/relationships/image" Target="../media/image10.jpeg"/><Relationship Id="rId4" Type="http://schemas.openxmlformats.org/officeDocument/2006/relationships/image" Target="../media/image42.png"/></Relationships>
</file>

<file path=ppt/slides/_rels/slide39.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chart" Target="../charts/chart1.xml"/></Relationships>
</file>

<file path=ppt/slides/_rels/slide4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33.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4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4.xml"/><Relationship Id="rId1" Type="http://schemas.openxmlformats.org/officeDocument/2006/relationships/slideLayout" Target="../slideLayouts/slideLayout2.xml"/><Relationship Id="rId4" Type="http://schemas.openxmlformats.org/officeDocument/2006/relationships/chart" Target="../charts/chart3.xml"/></Relationships>
</file>

<file path=ppt/slides/_rels/slide4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3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4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6.xml"/><Relationship Id="rId1" Type="http://schemas.openxmlformats.org/officeDocument/2006/relationships/slideLayout" Target="../slideLayouts/slideLayout2.xml"/><Relationship Id="rId4" Type="http://schemas.openxmlformats.org/officeDocument/2006/relationships/chart" Target="../charts/chart4.xml"/></Relationships>
</file>

<file path=ppt/slides/_rels/slide4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9.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8.png"/><Relationship Id="rId1" Type="http://schemas.openxmlformats.org/officeDocument/2006/relationships/slideLayout" Target="../slideLayouts/slideLayout7.xml"/><Relationship Id="rId4" Type="http://schemas.microsoft.com/office/2007/relationships/hdphoto" Target="../media/hdphoto1.wdp"/></Relationships>
</file>

<file path=ppt/slides/_rels/slide47.xml.rels><?xml version="1.0" encoding="UTF-8" standalone="yes"?>
<Relationships xmlns="http://schemas.openxmlformats.org/package/2006/relationships"><Relationship Id="rId8" Type="http://schemas.openxmlformats.org/officeDocument/2006/relationships/image" Target="../media/image70.png"/><Relationship Id="rId3" Type="http://schemas.openxmlformats.org/officeDocument/2006/relationships/image" Target="../media/image5.png"/><Relationship Id="rId7" Type="http://schemas.openxmlformats.org/officeDocument/2006/relationships/image" Target="../media/image12.png"/><Relationship Id="rId2" Type="http://schemas.openxmlformats.org/officeDocument/2006/relationships/image" Target="../media/image15.pn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72.jpeg"/><Relationship Id="rId4" Type="http://schemas.openxmlformats.org/officeDocument/2006/relationships/image" Target="../media/image71.jpeg"/><Relationship Id="rId9" Type="http://schemas.microsoft.com/office/2007/relationships/hdphoto" Target="../media/hdphoto1.wdp"/></Relationships>
</file>

<file path=ppt/slides/_rels/slide48.xml.rels><?xml version="1.0" encoding="UTF-8" standalone="yes"?>
<Relationships xmlns="http://schemas.openxmlformats.org/package/2006/relationships"><Relationship Id="rId8" Type="http://schemas.openxmlformats.org/officeDocument/2006/relationships/image" Target="../media/image70.png"/><Relationship Id="rId3" Type="http://schemas.openxmlformats.org/officeDocument/2006/relationships/image" Target="../media/image5.png"/><Relationship Id="rId7" Type="http://schemas.openxmlformats.org/officeDocument/2006/relationships/image" Target="../media/image12.png"/><Relationship Id="rId2" Type="http://schemas.openxmlformats.org/officeDocument/2006/relationships/image" Target="../media/image15.pn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72.jpeg"/><Relationship Id="rId4" Type="http://schemas.openxmlformats.org/officeDocument/2006/relationships/image" Target="../media/image71.jpeg"/><Relationship Id="rId9" Type="http://schemas.microsoft.com/office/2007/relationships/hdphoto" Target="../media/hdphoto1.wdp"/></Relationships>
</file>

<file path=ppt/slides/_rels/slide49.xml.rels><?xml version="1.0" encoding="UTF-8" standalone="yes"?>
<Relationships xmlns="http://schemas.openxmlformats.org/package/2006/relationships"><Relationship Id="rId8" Type="http://schemas.openxmlformats.org/officeDocument/2006/relationships/image" Target="../media/image74.jpeg"/><Relationship Id="rId3" Type="http://schemas.openxmlformats.org/officeDocument/2006/relationships/image" Target="../media/image47.png"/><Relationship Id="rId7" Type="http://schemas.openxmlformats.org/officeDocument/2006/relationships/image" Target="../media/image73.jpeg"/><Relationship Id="rId2" Type="http://schemas.openxmlformats.org/officeDocument/2006/relationships/notesSlide" Target="../notesSlides/notesSlide37.xml"/><Relationship Id="rId1" Type="http://schemas.openxmlformats.org/officeDocument/2006/relationships/slideLayout" Target="../slideLayouts/slideLayout7.xml"/><Relationship Id="rId6" Type="http://schemas.microsoft.com/office/2007/relationships/hdphoto" Target="../media/hdphoto1.wdp"/><Relationship Id="rId5" Type="http://schemas.openxmlformats.org/officeDocument/2006/relationships/image" Target="../media/image70.png"/><Relationship Id="rId4" Type="http://schemas.openxmlformats.org/officeDocument/2006/relationships/image" Target="../media/image9.png"/><Relationship Id="rId9" Type="http://schemas.openxmlformats.org/officeDocument/2006/relationships/image" Target="../media/image75.jpeg"/></Relationships>
</file>

<file path=ppt/slides/_rels/slide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15.png"/><Relationship Id="rId7"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17.jpeg"/><Relationship Id="rId5" Type="http://schemas.openxmlformats.org/officeDocument/2006/relationships/image" Target="../media/image16.jpeg"/><Relationship Id="rId4" Type="http://schemas.openxmlformats.org/officeDocument/2006/relationships/image" Target="../media/image5.png"/><Relationship Id="rId9" Type="http://schemas.openxmlformats.org/officeDocument/2006/relationships/image" Target="../media/image13.png"/></Relationships>
</file>

<file path=ppt/slides/_rels/slide50.xml.rels><?xml version="1.0" encoding="UTF-8" standalone="yes"?>
<Relationships xmlns="http://schemas.openxmlformats.org/package/2006/relationships"><Relationship Id="rId8" Type="http://schemas.openxmlformats.org/officeDocument/2006/relationships/image" Target="../media/image77.jpeg"/><Relationship Id="rId3" Type="http://schemas.openxmlformats.org/officeDocument/2006/relationships/image" Target="../media/image47.png"/><Relationship Id="rId7" Type="http://schemas.openxmlformats.org/officeDocument/2006/relationships/image" Target="../media/image76.jpeg"/><Relationship Id="rId2" Type="http://schemas.openxmlformats.org/officeDocument/2006/relationships/notesSlide" Target="../notesSlides/notesSlide38.xml"/><Relationship Id="rId1" Type="http://schemas.openxmlformats.org/officeDocument/2006/relationships/slideLayout" Target="../slideLayouts/slideLayout7.xml"/><Relationship Id="rId6" Type="http://schemas.openxmlformats.org/officeDocument/2006/relationships/image" Target="../media/image5.png"/><Relationship Id="rId5" Type="http://schemas.microsoft.com/office/2007/relationships/hdphoto" Target="../media/hdphoto1.wdp"/><Relationship Id="rId4" Type="http://schemas.openxmlformats.org/officeDocument/2006/relationships/image" Target="../media/image70.png"/><Relationship Id="rId9" Type="http://schemas.openxmlformats.org/officeDocument/2006/relationships/image" Target="../media/image78.jpeg"/></Relationships>
</file>

<file path=ppt/slides/_rels/slide51.xml.rels><?xml version="1.0" encoding="UTF-8" standalone="yes"?>
<Relationships xmlns="http://schemas.openxmlformats.org/package/2006/relationships"><Relationship Id="rId8" Type="http://schemas.openxmlformats.org/officeDocument/2006/relationships/image" Target="../media/image79.jpeg"/><Relationship Id="rId3" Type="http://schemas.openxmlformats.org/officeDocument/2006/relationships/image" Target="../media/image47.png"/><Relationship Id="rId7" Type="http://schemas.openxmlformats.org/officeDocument/2006/relationships/image" Target="../media/image12.png"/><Relationship Id="rId2" Type="http://schemas.openxmlformats.org/officeDocument/2006/relationships/notesSlide" Target="../notesSlides/notesSlide39.xml"/><Relationship Id="rId1" Type="http://schemas.openxmlformats.org/officeDocument/2006/relationships/slideLayout" Target="../slideLayouts/slideLayout7.xml"/><Relationship Id="rId6" Type="http://schemas.openxmlformats.org/officeDocument/2006/relationships/image" Target="../media/image13.png"/><Relationship Id="rId5" Type="http://schemas.microsoft.com/office/2007/relationships/hdphoto" Target="../media/hdphoto1.wdp"/><Relationship Id="rId10" Type="http://schemas.openxmlformats.org/officeDocument/2006/relationships/image" Target="../media/image81.jpeg"/><Relationship Id="rId4" Type="http://schemas.openxmlformats.org/officeDocument/2006/relationships/image" Target="../media/image70.png"/><Relationship Id="rId9" Type="http://schemas.openxmlformats.org/officeDocument/2006/relationships/image" Target="../media/image80.jpeg"/></Relationships>
</file>

<file path=ppt/slides/_rels/slide52.xml.rels><?xml version="1.0" encoding="UTF-8" standalone="yes"?>
<Relationships xmlns="http://schemas.openxmlformats.org/package/2006/relationships"><Relationship Id="rId8" Type="http://schemas.openxmlformats.org/officeDocument/2006/relationships/image" Target="../media/image83.jpeg"/><Relationship Id="rId3" Type="http://schemas.openxmlformats.org/officeDocument/2006/relationships/image" Target="../media/image47.png"/><Relationship Id="rId7" Type="http://schemas.openxmlformats.org/officeDocument/2006/relationships/image" Target="../media/image82.jpeg"/><Relationship Id="rId2" Type="http://schemas.openxmlformats.org/officeDocument/2006/relationships/notesSlide" Target="../notesSlides/notesSlide40.xml"/><Relationship Id="rId1" Type="http://schemas.openxmlformats.org/officeDocument/2006/relationships/slideLayout" Target="../slideLayouts/slideLayout7.xml"/><Relationship Id="rId6" Type="http://schemas.openxmlformats.org/officeDocument/2006/relationships/image" Target="../media/image71.jpeg"/><Relationship Id="rId5" Type="http://schemas.microsoft.com/office/2007/relationships/hdphoto" Target="../media/hdphoto1.wdp"/><Relationship Id="rId4" Type="http://schemas.openxmlformats.org/officeDocument/2006/relationships/image" Target="../media/image70.png"/><Relationship Id="rId9" Type="http://schemas.openxmlformats.org/officeDocument/2006/relationships/image" Target="../media/image84.jpeg"/></Relationships>
</file>

<file path=ppt/slides/_rels/slide53.xml.rels><?xml version="1.0" encoding="UTF-8" standalone="yes"?>
<Relationships xmlns="http://schemas.openxmlformats.org/package/2006/relationships"><Relationship Id="rId8" Type="http://schemas.openxmlformats.org/officeDocument/2006/relationships/image" Target="../media/image86.jpeg"/><Relationship Id="rId3" Type="http://schemas.openxmlformats.org/officeDocument/2006/relationships/image" Target="../media/image47.png"/><Relationship Id="rId7" Type="http://schemas.openxmlformats.org/officeDocument/2006/relationships/image" Target="../media/image85.jpeg"/><Relationship Id="rId2" Type="http://schemas.openxmlformats.org/officeDocument/2006/relationships/notesSlide" Target="../notesSlides/notesSlide41.xml"/><Relationship Id="rId1" Type="http://schemas.openxmlformats.org/officeDocument/2006/relationships/slideLayout" Target="../slideLayouts/slideLayout7.xml"/><Relationship Id="rId6" Type="http://schemas.openxmlformats.org/officeDocument/2006/relationships/image" Target="../media/image72.jpeg"/><Relationship Id="rId5" Type="http://schemas.microsoft.com/office/2007/relationships/hdphoto" Target="../media/hdphoto1.wdp"/><Relationship Id="rId4" Type="http://schemas.openxmlformats.org/officeDocument/2006/relationships/image" Target="../media/image70.png"/><Relationship Id="rId9" Type="http://schemas.openxmlformats.org/officeDocument/2006/relationships/image" Target="../media/image87.jpeg"/></Relationships>
</file>

<file path=ppt/slides/_rels/slide54.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8" Type="http://schemas.openxmlformats.org/officeDocument/2006/relationships/image" Target="../media/image92.png"/><Relationship Id="rId13" Type="http://schemas.openxmlformats.org/officeDocument/2006/relationships/image" Target="../media/image97.svg"/><Relationship Id="rId18" Type="http://schemas.openxmlformats.org/officeDocument/2006/relationships/image" Target="../media/image102.svg"/><Relationship Id="rId3" Type="http://schemas.openxmlformats.org/officeDocument/2006/relationships/image" Target="../media/image14.png"/><Relationship Id="rId21" Type="http://schemas.openxmlformats.org/officeDocument/2006/relationships/image" Target="../media/image105.png"/><Relationship Id="rId7" Type="http://schemas.openxmlformats.org/officeDocument/2006/relationships/image" Target="../media/image91.svg"/><Relationship Id="rId12" Type="http://schemas.openxmlformats.org/officeDocument/2006/relationships/image" Target="../media/image96.png"/><Relationship Id="rId17" Type="http://schemas.openxmlformats.org/officeDocument/2006/relationships/image" Target="../media/image101.png"/><Relationship Id="rId2" Type="http://schemas.openxmlformats.org/officeDocument/2006/relationships/notesSlide" Target="../notesSlides/notesSlide42.xml"/><Relationship Id="rId16" Type="http://schemas.openxmlformats.org/officeDocument/2006/relationships/image" Target="../media/image100.png"/><Relationship Id="rId20" Type="http://schemas.openxmlformats.org/officeDocument/2006/relationships/image" Target="../media/image104.svg"/><Relationship Id="rId1" Type="http://schemas.openxmlformats.org/officeDocument/2006/relationships/slideLayout" Target="../slideLayouts/slideLayout7.xml"/><Relationship Id="rId6" Type="http://schemas.openxmlformats.org/officeDocument/2006/relationships/image" Target="../media/image90.png"/><Relationship Id="rId11" Type="http://schemas.openxmlformats.org/officeDocument/2006/relationships/image" Target="../media/image95.svg"/><Relationship Id="rId5" Type="http://schemas.openxmlformats.org/officeDocument/2006/relationships/image" Target="../media/image39.png"/><Relationship Id="rId15" Type="http://schemas.openxmlformats.org/officeDocument/2006/relationships/image" Target="../media/image99.svg"/><Relationship Id="rId10" Type="http://schemas.openxmlformats.org/officeDocument/2006/relationships/image" Target="../media/image94.png"/><Relationship Id="rId19" Type="http://schemas.openxmlformats.org/officeDocument/2006/relationships/image" Target="../media/image103.png"/><Relationship Id="rId4" Type="http://schemas.openxmlformats.org/officeDocument/2006/relationships/image" Target="../media/image89.png"/><Relationship Id="rId9" Type="http://schemas.openxmlformats.org/officeDocument/2006/relationships/image" Target="../media/image93.svg"/><Relationship Id="rId14" Type="http://schemas.openxmlformats.org/officeDocument/2006/relationships/image" Target="../media/image98.png"/></Relationships>
</file>

<file path=ppt/slides/_rels/slide56.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43.xml"/><Relationship Id="rId1" Type="http://schemas.openxmlformats.org/officeDocument/2006/relationships/slideLayout" Target="../slideLayouts/slideLayout2.xml"/><Relationship Id="rId4" Type="http://schemas.openxmlformats.org/officeDocument/2006/relationships/chart" Target="../charts/chart5.xml"/></Relationships>
</file>

<file path=ppt/slides/_rels/slide58.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46.xml"/><Relationship Id="rId1" Type="http://schemas.openxmlformats.org/officeDocument/2006/relationships/slideLayout" Target="../slideLayouts/slideLayout2.xml"/><Relationship Id="rId4" Type="http://schemas.openxmlformats.org/officeDocument/2006/relationships/image" Target="../media/image107.jpeg"/></Relationships>
</file>

<file path=ppt/slides/_rels/slide62.xml.rels><?xml version="1.0" encoding="UTF-8" standalone="yes"?>
<Relationships xmlns="http://schemas.openxmlformats.org/package/2006/relationships"><Relationship Id="rId3" Type="http://schemas.openxmlformats.org/officeDocument/2006/relationships/image" Target="../media/image109.svg"/><Relationship Id="rId2" Type="http://schemas.openxmlformats.org/officeDocument/2006/relationships/image" Target="../media/image108.png"/><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47.xml"/><Relationship Id="rId1" Type="http://schemas.openxmlformats.org/officeDocument/2006/relationships/slideLayout" Target="../slideLayouts/slideLayout7.xml"/><Relationship Id="rId5" Type="http://schemas.openxmlformats.org/officeDocument/2006/relationships/image" Target="../media/image111.svg"/><Relationship Id="rId4" Type="http://schemas.openxmlformats.org/officeDocument/2006/relationships/image" Target="../media/image108.png"/></Relationships>
</file>

<file path=ppt/slides/_rels/slide64.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48.xml"/><Relationship Id="rId1" Type="http://schemas.openxmlformats.org/officeDocument/2006/relationships/slideLayout" Target="../slideLayouts/slideLayout7.xml"/><Relationship Id="rId5" Type="http://schemas.openxmlformats.org/officeDocument/2006/relationships/image" Target="../media/image111.svg"/><Relationship Id="rId4" Type="http://schemas.openxmlformats.org/officeDocument/2006/relationships/image" Target="../media/image108.png"/></Relationships>
</file>

<file path=ppt/slides/_rels/slide65.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49.xml"/><Relationship Id="rId1" Type="http://schemas.openxmlformats.org/officeDocument/2006/relationships/slideLayout" Target="../slideLayouts/slideLayout7.xml"/><Relationship Id="rId4" Type="http://schemas.openxmlformats.org/officeDocument/2006/relationships/image" Target="../media/image111.svg"/></Relationships>
</file>

<file path=ppt/slides/_rels/slide66.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50.xml"/><Relationship Id="rId1" Type="http://schemas.openxmlformats.org/officeDocument/2006/relationships/slideLayout" Target="../slideLayouts/slideLayout7.xml"/><Relationship Id="rId4" Type="http://schemas.openxmlformats.org/officeDocument/2006/relationships/image" Target="../media/image111.svg"/></Relationships>
</file>

<file path=ppt/slides/_rels/slide67.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13.png"/><Relationship Id="rId1" Type="http://schemas.openxmlformats.org/officeDocument/2006/relationships/slideLayout" Target="../slideLayouts/slideLayout2.xml"/><Relationship Id="rId4" Type="http://schemas.openxmlformats.org/officeDocument/2006/relationships/image" Target="../media/image111.svg"/></Relationships>
</file>

<file path=ppt/slides/_rels/slide68.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13.png"/><Relationship Id="rId1" Type="http://schemas.openxmlformats.org/officeDocument/2006/relationships/slideLayout" Target="../slideLayouts/slideLayout2.xml"/><Relationship Id="rId4" Type="http://schemas.openxmlformats.org/officeDocument/2006/relationships/image" Target="../media/image111.svg"/></Relationships>
</file>

<file path=ppt/slides/_rels/slide69.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51.xml"/><Relationship Id="rId1" Type="http://schemas.openxmlformats.org/officeDocument/2006/relationships/slideLayout" Target="../slideLayouts/slideLayout7.xml"/><Relationship Id="rId4" Type="http://schemas.openxmlformats.org/officeDocument/2006/relationships/image" Target="../media/image111.svg"/></Relationships>
</file>

<file path=ppt/slides/_rels/slide7.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5.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20.jpeg"/><Relationship Id="rId4" Type="http://schemas.openxmlformats.org/officeDocument/2006/relationships/image" Target="../media/image19.jpeg"/></Relationships>
</file>

<file path=ppt/slides/_rels/slide70.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13.png"/><Relationship Id="rId1" Type="http://schemas.openxmlformats.org/officeDocument/2006/relationships/slideLayout" Target="../slideLayouts/slideLayout2.xml"/><Relationship Id="rId4" Type="http://schemas.openxmlformats.org/officeDocument/2006/relationships/image" Target="../media/image111.svg"/></Relationships>
</file>

<file path=ppt/slides/_rels/slide71.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52.xml"/><Relationship Id="rId1" Type="http://schemas.openxmlformats.org/officeDocument/2006/relationships/slideLayout" Target="../slideLayouts/slideLayout2.xml"/><Relationship Id="rId4" Type="http://schemas.openxmlformats.org/officeDocument/2006/relationships/image" Target="../media/image111.svg"/></Relationships>
</file>

<file path=ppt/slides/_rels/slide72.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53.xml"/><Relationship Id="rId1" Type="http://schemas.openxmlformats.org/officeDocument/2006/relationships/slideLayout" Target="../slideLayouts/slideLayout2.xml"/><Relationship Id="rId4" Type="http://schemas.openxmlformats.org/officeDocument/2006/relationships/image" Target="../media/image111.svg"/></Relationships>
</file>

<file path=ppt/slides/_rels/slide73.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54.xml"/><Relationship Id="rId1" Type="http://schemas.openxmlformats.org/officeDocument/2006/relationships/slideLayout" Target="../slideLayouts/slideLayout7.xml"/><Relationship Id="rId5" Type="http://schemas.openxmlformats.org/officeDocument/2006/relationships/image" Target="../media/image117.png"/><Relationship Id="rId4" Type="http://schemas.openxmlformats.org/officeDocument/2006/relationships/image" Target="../media/image116.png"/></Relationships>
</file>

<file path=ppt/slides/_rels/slide75.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55.xml"/><Relationship Id="rId1" Type="http://schemas.openxmlformats.org/officeDocument/2006/relationships/slideLayout" Target="../slideLayouts/slideLayout2.xml"/><Relationship Id="rId4" Type="http://schemas.openxmlformats.org/officeDocument/2006/relationships/image" Target="../media/image119.png"/></Relationships>
</file>

<file path=ppt/slides/_rels/slide76.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56.xml"/><Relationship Id="rId1" Type="http://schemas.openxmlformats.org/officeDocument/2006/relationships/slideLayout" Target="../slideLayouts/slideLayout2.xml"/><Relationship Id="rId4" Type="http://schemas.openxmlformats.org/officeDocument/2006/relationships/image" Target="../media/image119.png"/></Relationships>
</file>

<file path=ppt/slides/_rels/slide77.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57.xml"/><Relationship Id="rId1" Type="http://schemas.openxmlformats.org/officeDocument/2006/relationships/slideLayout" Target="../slideLayouts/slideLayout2.xml"/><Relationship Id="rId4" Type="http://schemas.openxmlformats.org/officeDocument/2006/relationships/image" Target="../media/image119.png"/></Relationships>
</file>

<file path=ppt/slides/_rels/slide7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8.xml"/><Relationship Id="rId1" Type="http://schemas.openxmlformats.org/officeDocument/2006/relationships/slideLayout" Target="../slideLayouts/slideLayout2.xml"/><Relationship Id="rId4" Type="http://schemas.openxmlformats.org/officeDocument/2006/relationships/image" Target="../media/image119.png"/></Relationships>
</file>

<file path=ppt/slides/_rels/slide79.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59.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80.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60.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81.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61.xml"/><Relationship Id="rId1" Type="http://schemas.openxmlformats.org/officeDocument/2006/relationships/slideLayout" Target="../slideLayouts/slideLayout2.xml"/><Relationship Id="rId4" Type="http://schemas.openxmlformats.org/officeDocument/2006/relationships/image" Target="../media/image120.png"/></Relationships>
</file>

<file path=ppt/slides/_rels/slide82.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62.xml"/><Relationship Id="rId1" Type="http://schemas.openxmlformats.org/officeDocument/2006/relationships/slideLayout" Target="../slideLayouts/slideLayout2.xml"/><Relationship Id="rId4" Type="http://schemas.openxmlformats.org/officeDocument/2006/relationships/image" Target="../media/image120.png"/></Relationships>
</file>

<file path=ppt/slides/_rels/slide83.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63.xml"/><Relationship Id="rId1" Type="http://schemas.openxmlformats.org/officeDocument/2006/relationships/slideLayout" Target="../slideLayouts/slideLayout2.xml"/><Relationship Id="rId4" Type="http://schemas.openxmlformats.org/officeDocument/2006/relationships/image" Target="../media/image120.png"/></Relationships>
</file>

<file path=ppt/slides/_rels/slide8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64.xml"/><Relationship Id="rId1" Type="http://schemas.openxmlformats.org/officeDocument/2006/relationships/slideLayout" Target="../slideLayouts/slideLayout2.xml"/><Relationship Id="rId4" Type="http://schemas.openxmlformats.org/officeDocument/2006/relationships/image" Target="../media/image119.png"/></Relationships>
</file>

<file path=ppt/slides/_rels/slide85.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65.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86.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66.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8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67.xml"/><Relationship Id="rId1" Type="http://schemas.openxmlformats.org/officeDocument/2006/relationships/slideLayout" Target="../slideLayouts/slideLayout2.xml"/><Relationship Id="rId4" Type="http://schemas.openxmlformats.org/officeDocument/2006/relationships/image" Target="../media/image119.png"/></Relationships>
</file>

<file path=ppt/slides/_rels/slide88.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68.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89.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69.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22.jpeg"/><Relationship Id="rId4" Type="http://schemas.openxmlformats.org/officeDocument/2006/relationships/image" Target="../media/image5.png"/><Relationship Id="rId9" Type="http://schemas.openxmlformats.org/officeDocument/2006/relationships/image" Target="../media/image13.png"/></Relationships>
</file>

<file path=ppt/slides/_rels/slide90.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71.xml"/><Relationship Id="rId1" Type="http://schemas.openxmlformats.org/officeDocument/2006/relationships/slideLayout" Target="../slideLayouts/slideLayout7.xml"/><Relationship Id="rId5" Type="http://schemas.openxmlformats.org/officeDocument/2006/relationships/chart" Target="../charts/chart6.xml"/><Relationship Id="rId4" Type="http://schemas.openxmlformats.org/officeDocument/2006/relationships/image" Target="../media/image116.png"/></Relationships>
</file>

<file path=ppt/slides/_rels/slide92.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72.xml"/><Relationship Id="rId1" Type="http://schemas.openxmlformats.org/officeDocument/2006/relationships/slideLayout" Target="../slideLayouts/slideLayout7.xml"/><Relationship Id="rId4" Type="http://schemas.openxmlformats.org/officeDocument/2006/relationships/image" Target="../media/image116.png"/></Relationships>
</file>

<file path=ppt/slides/_rels/slide93.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73.xml"/><Relationship Id="rId1" Type="http://schemas.openxmlformats.org/officeDocument/2006/relationships/slideLayout" Target="../slideLayouts/slideLayout7.xml"/><Relationship Id="rId5" Type="http://schemas.openxmlformats.org/officeDocument/2006/relationships/chart" Target="../charts/chart7.xml"/><Relationship Id="rId4" Type="http://schemas.openxmlformats.org/officeDocument/2006/relationships/image" Target="../media/image116.png"/></Relationships>
</file>

<file path=ppt/slides/_rels/slide94.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74.xml"/><Relationship Id="rId1" Type="http://schemas.openxmlformats.org/officeDocument/2006/relationships/slideLayout" Target="../slideLayouts/slideLayout7.xml"/><Relationship Id="rId4" Type="http://schemas.openxmlformats.org/officeDocument/2006/relationships/image" Target="../media/image116.png"/></Relationships>
</file>

<file path=ppt/slides/_rels/slide95.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75.xml"/><Relationship Id="rId1" Type="http://schemas.openxmlformats.org/officeDocument/2006/relationships/slideLayout" Target="../slideLayouts/slideLayout7.xml"/><Relationship Id="rId5" Type="http://schemas.openxmlformats.org/officeDocument/2006/relationships/chart" Target="../charts/chart8.xml"/><Relationship Id="rId4" Type="http://schemas.openxmlformats.org/officeDocument/2006/relationships/image" Target="../media/image116.png"/></Relationships>
</file>

<file path=ppt/slides/_rels/slide96.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76.xml"/><Relationship Id="rId1" Type="http://schemas.openxmlformats.org/officeDocument/2006/relationships/slideLayout" Target="../slideLayouts/slideLayout7.xml"/><Relationship Id="rId4" Type="http://schemas.openxmlformats.org/officeDocument/2006/relationships/chart" Target="../charts/chart9.xml"/></Relationships>
</file>

<file path=ppt/slides/_rels/slide97.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77.xml"/><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n 5">
            <a:extLst>
              <a:ext uri="{FF2B5EF4-FFF2-40B4-BE49-F238E27FC236}">
                <a16:creationId xmlns:a16="http://schemas.microsoft.com/office/drawing/2014/main" id="{3DA64FC2-0613-4BDA-B3D4-C8103285CC0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35025" y="242996"/>
            <a:ext cx="1948236" cy="1527298"/>
          </a:xfrm>
          <a:prstGeom prst="rect">
            <a:avLst/>
          </a:prstGeom>
        </p:spPr>
      </p:pic>
      <p:sp>
        <p:nvSpPr>
          <p:cNvPr id="14" name="CuadroTexto 13">
            <a:extLst>
              <a:ext uri="{FF2B5EF4-FFF2-40B4-BE49-F238E27FC236}">
                <a16:creationId xmlns:a16="http://schemas.microsoft.com/office/drawing/2014/main" id="{3757F1D3-5436-4867-B5B6-2D87078EC5B5}"/>
              </a:ext>
            </a:extLst>
          </p:cNvPr>
          <p:cNvSpPr txBox="1"/>
          <p:nvPr/>
        </p:nvSpPr>
        <p:spPr>
          <a:xfrm>
            <a:off x="435025" y="3110659"/>
            <a:ext cx="10116488" cy="2246769"/>
          </a:xfrm>
          <a:prstGeom prst="rect">
            <a:avLst/>
          </a:prstGeom>
          <a:noFill/>
        </p:spPr>
        <p:txBody>
          <a:bodyPr wrap="square" rtlCol="0">
            <a:spAutoFit/>
          </a:bodyPr>
          <a:lstStyle/>
          <a:p>
            <a:pPr algn="just"/>
            <a:r>
              <a:rPr lang="es-CO" sz="2800" b="1" cap="small" dirty="0">
                <a:solidFill>
                  <a:schemeClr val="tx2"/>
                </a:solidFill>
                <a:latin typeface="Candara" panose="020E0502030303020204" pitchFamily="34" charset="0"/>
              </a:rPr>
              <a:t>Interventoría – UAESP </a:t>
            </a:r>
          </a:p>
          <a:p>
            <a:pPr algn="just"/>
            <a:r>
              <a:rPr lang="es-CO" sz="2800" b="1" cap="small" dirty="0">
                <a:solidFill>
                  <a:schemeClr val="tx2"/>
                </a:solidFill>
                <a:latin typeface="Candara" panose="020E0502030303020204" pitchFamily="34" charset="0"/>
              </a:rPr>
              <a:t>INFORME EJECUTIVO No 86 – ABRIL 2025</a:t>
            </a:r>
          </a:p>
          <a:p>
            <a:pPr algn="just"/>
            <a:r>
              <a:rPr lang="es-CO" sz="2800" b="1" cap="small" dirty="0">
                <a:solidFill>
                  <a:schemeClr val="tx2"/>
                </a:solidFill>
                <a:latin typeface="Candara" panose="020E0502030303020204" pitchFamily="34" charset="0"/>
              </a:rPr>
              <a:t>Contrato 396 </a:t>
            </a:r>
            <a:r>
              <a:rPr lang="es-CO" sz="2800" b="1" cap="small">
                <a:solidFill>
                  <a:schemeClr val="tx2"/>
                </a:solidFill>
                <a:latin typeface="Candara" panose="020E0502030303020204" pitchFamily="34" charset="0"/>
              </a:rPr>
              <a:t>de 2018</a:t>
            </a:r>
            <a:endParaRPr lang="es-CO" sz="2800" b="1" cap="small" dirty="0">
              <a:solidFill>
                <a:schemeClr val="tx2"/>
              </a:solidFill>
              <a:latin typeface="Candara" panose="020E0502030303020204" pitchFamily="34" charset="0"/>
            </a:endParaRPr>
          </a:p>
          <a:p>
            <a:pPr algn="just"/>
            <a:endParaRPr lang="es-CO" sz="2800" b="1" cap="small" dirty="0">
              <a:solidFill>
                <a:schemeClr val="tx2"/>
              </a:solidFill>
              <a:latin typeface="Candara" panose="020E0502030303020204" pitchFamily="34" charset="0"/>
            </a:endParaRPr>
          </a:p>
          <a:p>
            <a:pPr algn="just"/>
            <a:endParaRPr lang="es-CO" sz="2800" b="1" cap="small" dirty="0">
              <a:solidFill>
                <a:schemeClr val="tx2"/>
              </a:solidFill>
              <a:latin typeface="Candara" panose="020E0502030303020204" pitchFamily="34" charset="0"/>
            </a:endParaRPr>
          </a:p>
        </p:txBody>
      </p:sp>
      <p:grpSp>
        <p:nvGrpSpPr>
          <p:cNvPr id="11" name="Grupo 10">
            <a:extLst>
              <a:ext uri="{FF2B5EF4-FFF2-40B4-BE49-F238E27FC236}">
                <a16:creationId xmlns:a16="http://schemas.microsoft.com/office/drawing/2014/main" id="{ED47EFE0-38F7-4FB0-A719-3E678953EB07}"/>
              </a:ext>
            </a:extLst>
          </p:cNvPr>
          <p:cNvGrpSpPr/>
          <p:nvPr/>
        </p:nvGrpSpPr>
        <p:grpSpPr>
          <a:xfrm>
            <a:off x="9343005" y="376851"/>
            <a:ext cx="1887497" cy="5474496"/>
            <a:chOff x="3114068" y="1111122"/>
            <a:chExt cx="1935480" cy="5697300"/>
          </a:xfrm>
        </p:grpSpPr>
        <p:pic>
          <p:nvPicPr>
            <p:cNvPr id="13" name="Imagen 12">
              <a:extLst>
                <a:ext uri="{FF2B5EF4-FFF2-40B4-BE49-F238E27FC236}">
                  <a16:creationId xmlns:a16="http://schemas.microsoft.com/office/drawing/2014/main" id="{50A3C448-09C5-48F7-B1FE-C623112BDC1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6CB836A8-5AF0-410A-8F7B-5F417B51968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9643F0D8-99DD-4C7B-B81B-7C6183A6B6E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207321" y="5338801"/>
              <a:ext cx="1807066" cy="388869"/>
            </a:xfrm>
            <a:prstGeom prst="rect">
              <a:avLst/>
            </a:prstGeom>
          </p:spPr>
        </p:pic>
        <p:pic>
          <p:nvPicPr>
            <p:cNvPr id="18" name="Imagen 17">
              <a:extLst>
                <a:ext uri="{FF2B5EF4-FFF2-40B4-BE49-F238E27FC236}">
                  <a16:creationId xmlns:a16="http://schemas.microsoft.com/office/drawing/2014/main" id="{5C980EAA-CBD3-447B-A953-2F7C0FFF158E}"/>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10" name="Grupo 9">
            <a:extLst>
              <a:ext uri="{FF2B5EF4-FFF2-40B4-BE49-F238E27FC236}">
                <a16:creationId xmlns:a16="http://schemas.microsoft.com/office/drawing/2014/main" id="{E66605C5-0928-4C71-B49C-70AC5B97E64A}"/>
              </a:ext>
            </a:extLst>
          </p:cNvPr>
          <p:cNvGrpSpPr/>
          <p:nvPr/>
        </p:nvGrpSpPr>
        <p:grpSpPr>
          <a:xfrm>
            <a:off x="9308716" y="2776167"/>
            <a:ext cx="1887497" cy="1290241"/>
            <a:chOff x="10562619" y="1423954"/>
            <a:chExt cx="1280250" cy="1299632"/>
          </a:xfrm>
        </p:grpSpPr>
        <p:pic>
          <p:nvPicPr>
            <p:cNvPr id="12" name="Picture 2">
              <a:extLst>
                <a:ext uri="{FF2B5EF4-FFF2-40B4-BE49-F238E27FC236}">
                  <a16:creationId xmlns:a16="http://schemas.microsoft.com/office/drawing/2014/main" id="{6EB32CB8-B7C1-422B-A21A-49782691758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51B24BBE-C41D-4C90-84F0-1FCD83F52D9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86616755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18886" y="6302396"/>
            <a:ext cx="11523145"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31 de marzo de 2025.</a:t>
            </a:r>
            <a:endParaRPr lang="es-CO" sz="900" dirty="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800" b="0" dirty="0">
                <a:solidFill>
                  <a:schemeClr val="accent1">
                    <a:lumMod val="50000"/>
                  </a:schemeClr>
                </a:solidFill>
              </a:rPr>
              <a:t>Histórico – barrido y limpieza   barrido manual y áreas públicas (km) 2025</a:t>
            </a:r>
            <a:endParaRPr lang="es-CO" sz="1800" b="0" kern="0" dirty="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98702"/>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77864"/>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096000" y="1744442"/>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633298"/>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81922" y="1559624"/>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4" name="Picture 2">
            <a:extLst>
              <a:ext uri="{FF2B5EF4-FFF2-40B4-BE49-F238E27FC236}">
                <a16:creationId xmlns:a16="http://schemas.microsoft.com/office/drawing/2014/main" id="{FF054A10-6841-4C8D-8AF2-06E2AE0E7C9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82468" y="1736120"/>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E3AC2454-1F8B-402D-85C6-AB8F1D4B561A}"/>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82468" y="1141458"/>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1B40899E-8808-BA4A-ECDC-D23425E248FC}"/>
              </a:ext>
            </a:extLst>
          </p:cNvPr>
          <p:cNvGraphicFramePr>
            <a:graphicFrameLocks noGrp="1"/>
          </p:cNvGraphicFramePr>
          <p:nvPr>
            <p:extLst>
              <p:ext uri="{D42A27DB-BD31-4B8C-83A1-F6EECF244321}">
                <p14:modId xmlns:p14="http://schemas.microsoft.com/office/powerpoint/2010/main" val="83116995"/>
              </p:ext>
            </p:extLst>
          </p:nvPr>
        </p:nvGraphicFramePr>
        <p:xfrm>
          <a:off x="329281" y="2513212"/>
          <a:ext cx="11412749" cy="2115541"/>
        </p:xfrm>
        <a:graphic>
          <a:graphicData uri="http://schemas.openxmlformats.org/drawingml/2006/table">
            <a:tbl>
              <a:tblPr/>
              <a:tblGrid>
                <a:gridCol w="740086">
                  <a:extLst>
                    <a:ext uri="{9D8B030D-6E8A-4147-A177-3AD203B41FA5}">
                      <a16:colId xmlns:a16="http://schemas.microsoft.com/office/drawing/2014/main" val="4075618599"/>
                    </a:ext>
                  </a:extLst>
                </a:gridCol>
                <a:gridCol w="962112">
                  <a:extLst>
                    <a:ext uri="{9D8B030D-6E8A-4147-A177-3AD203B41FA5}">
                      <a16:colId xmlns:a16="http://schemas.microsoft.com/office/drawing/2014/main" val="1392130023"/>
                    </a:ext>
                  </a:extLst>
                </a:gridCol>
                <a:gridCol w="283699">
                  <a:extLst>
                    <a:ext uri="{9D8B030D-6E8A-4147-A177-3AD203B41FA5}">
                      <a16:colId xmlns:a16="http://schemas.microsoft.com/office/drawing/2014/main" val="3924868580"/>
                    </a:ext>
                  </a:extLst>
                </a:gridCol>
                <a:gridCol w="752422">
                  <a:extLst>
                    <a:ext uri="{9D8B030D-6E8A-4147-A177-3AD203B41FA5}">
                      <a16:colId xmlns:a16="http://schemas.microsoft.com/office/drawing/2014/main" val="1512976889"/>
                    </a:ext>
                  </a:extLst>
                </a:gridCol>
                <a:gridCol w="888103">
                  <a:extLst>
                    <a:ext uri="{9D8B030D-6E8A-4147-A177-3AD203B41FA5}">
                      <a16:colId xmlns:a16="http://schemas.microsoft.com/office/drawing/2014/main" val="2997968989"/>
                    </a:ext>
                  </a:extLst>
                </a:gridCol>
                <a:gridCol w="283699">
                  <a:extLst>
                    <a:ext uri="{9D8B030D-6E8A-4147-A177-3AD203B41FA5}">
                      <a16:colId xmlns:a16="http://schemas.microsoft.com/office/drawing/2014/main" val="3969292662"/>
                    </a:ext>
                  </a:extLst>
                </a:gridCol>
                <a:gridCol w="752422">
                  <a:extLst>
                    <a:ext uri="{9D8B030D-6E8A-4147-A177-3AD203B41FA5}">
                      <a16:colId xmlns:a16="http://schemas.microsoft.com/office/drawing/2014/main" val="604629795"/>
                    </a:ext>
                  </a:extLst>
                </a:gridCol>
                <a:gridCol w="925108">
                  <a:extLst>
                    <a:ext uri="{9D8B030D-6E8A-4147-A177-3AD203B41FA5}">
                      <a16:colId xmlns:a16="http://schemas.microsoft.com/office/drawing/2014/main" val="2885499726"/>
                    </a:ext>
                  </a:extLst>
                </a:gridCol>
                <a:gridCol w="283699">
                  <a:extLst>
                    <a:ext uri="{9D8B030D-6E8A-4147-A177-3AD203B41FA5}">
                      <a16:colId xmlns:a16="http://schemas.microsoft.com/office/drawing/2014/main" val="916461952"/>
                    </a:ext>
                  </a:extLst>
                </a:gridCol>
                <a:gridCol w="752422">
                  <a:extLst>
                    <a:ext uri="{9D8B030D-6E8A-4147-A177-3AD203B41FA5}">
                      <a16:colId xmlns:a16="http://schemas.microsoft.com/office/drawing/2014/main" val="655638065"/>
                    </a:ext>
                  </a:extLst>
                </a:gridCol>
                <a:gridCol w="878853">
                  <a:extLst>
                    <a:ext uri="{9D8B030D-6E8A-4147-A177-3AD203B41FA5}">
                      <a16:colId xmlns:a16="http://schemas.microsoft.com/office/drawing/2014/main" val="2625405244"/>
                    </a:ext>
                  </a:extLst>
                </a:gridCol>
                <a:gridCol w="283699">
                  <a:extLst>
                    <a:ext uri="{9D8B030D-6E8A-4147-A177-3AD203B41FA5}">
                      <a16:colId xmlns:a16="http://schemas.microsoft.com/office/drawing/2014/main" val="3499990470"/>
                    </a:ext>
                  </a:extLst>
                </a:gridCol>
                <a:gridCol w="752422">
                  <a:extLst>
                    <a:ext uri="{9D8B030D-6E8A-4147-A177-3AD203B41FA5}">
                      <a16:colId xmlns:a16="http://schemas.microsoft.com/office/drawing/2014/main" val="3744197368"/>
                    </a:ext>
                  </a:extLst>
                </a:gridCol>
                <a:gridCol w="937443">
                  <a:extLst>
                    <a:ext uri="{9D8B030D-6E8A-4147-A177-3AD203B41FA5}">
                      <a16:colId xmlns:a16="http://schemas.microsoft.com/office/drawing/2014/main" val="3128451272"/>
                    </a:ext>
                  </a:extLst>
                </a:gridCol>
                <a:gridCol w="283699">
                  <a:extLst>
                    <a:ext uri="{9D8B030D-6E8A-4147-A177-3AD203B41FA5}">
                      <a16:colId xmlns:a16="http://schemas.microsoft.com/office/drawing/2014/main" val="532307234"/>
                    </a:ext>
                  </a:extLst>
                </a:gridCol>
                <a:gridCol w="752422">
                  <a:extLst>
                    <a:ext uri="{9D8B030D-6E8A-4147-A177-3AD203B41FA5}">
                      <a16:colId xmlns:a16="http://schemas.microsoft.com/office/drawing/2014/main" val="922747097"/>
                    </a:ext>
                  </a:extLst>
                </a:gridCol>
                <a:gridCol w="900439">
                  <a:extLst>
                    <a:ext uri="{9D8B030D-6E8A-4147-A177-3AD203B41FA5}">
                      <a16:colId xmlns:a16="http://schemas.microsoft.com/office/drawing/2014/main" val="1358649752"/>
                    </a:ext>
                  </a:extLst>
                </a:gridCol>
              </a:tblGrid>
              <a:tr h="610826">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439355972"/>
                  </a:ext>
                </a:extLst>
              </a:tr>
              <a:tr h="297963">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184.003,73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179.149,56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94.164,38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72.104,23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79.329,52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608.751,43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405382771"/>
                  </a:ext>
                </a:extLst>
              </a:tr>
              <a:tr h="297963">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166.982,52</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160.083,91</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83.722,10</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64.194,24</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71.052,13</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546.034,89</a:t>
                      </a:r>
                    </a:p>
                  </a:txBody>
                  <a:tcPr marL="0" marR="0" marT="0" marB="0" anchor="ctr">
                    <a:lnL>
                      <a:noFill/>
                    </a:lnL>
                    <a:lnR>
                      <a:noFill/>
                    </a:lnR>
                    <a:lnT>
                      <a:noFill/>
                    </a:lnT>
                    <a:lnB>
                      <a:noFill/>
                    </a:lnB>
                    <a:solidFill>
                      <a:srgbClr val="FFFFFF"/>
                    </a:solidFill>
                  </a:tcPr>
                </a:tc>
                <a:extLst>
                  <a:ext uri="{0D108BD9-81ED-4DB2-BD59-A6C34878D82A}">
                    <a16:rowId xmlns:a16="http://schemas.microsoft.com/office/drawing/2014/main" val="2723712809"/>
                  </a:ext>
                </a:extLst>
              </a:tr>
              <a:tr h="297963">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184.379,96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174.616,85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91.284,60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69.763,62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77.803,39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597.848,43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049980637"/>
                  </a:ext>
                </a:extLst>
              </a:tr>
              <a:tr h="610826">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178.455,40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171.283,44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89.723,69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68.687,36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76.061,68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584.211,58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980614706"/>
                  </a:ext>
                </a:extLst>
              </a:tr>
            </a:tbl>
          </a:graphicData>
        </a:graphic>
      </p:graphicFrame>
    </p:spTree>
    <p:extLst>
      <p:ext uri="{BB962C8B-B14F-4D97-AF65-F5344CB8AC3E}">
        <p14:creationId xmlns:p14="http://schemas.microsoft.com/office/powerpoint/2010/main" val="136599054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uadroTexto 25">
            <a:extLst>
              <a:ext uri="{FF2B5EF4-FFF2-40B4-BE49-F238E27FC236}">
                <a16:creationId xmlns:a16="http://schemas.microsoft.com/office/drawing/2014/main" id="{C89E021C-73B8-4D89-A0E7-7150F727B187}"/>
              </a:ext>
            </a:extLst>
          </p:cNvPr>
          <p:cNvSpPr txBox="1"/>
          <p:nvPr/>
        </p:nvSpPr>
        <p:spPr>
          <a:xfrm>
            <a:off x="1497013" y="16668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componentes Vigencia ABRIL 2025</a:t>
            </a:r>
          </a:p>
        </p:txBody>
      </p:sp>
      <p:cxnSp>
        <p:nvCxnSpPr>
          <p:cNvPr id="27" name="Conector recto 26">
            <a:extLst>
              <a:ext uri="{FF2B5EF4-FFF2-40B4-BE49-F238E27FC236}">
                <a16:creationId xmlns:a16="http://schemas.microsoft.com/office/drawing/2014/main" id="{2E946A02-48E0-4F8A-BEBF-3C1DB4E4B336}"/>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9700" name="Imagen 27">
            <a:extLst>
              <a:ext uri="{FF2B5EF4-FFF2-40B4-BE49-F238E27FC236}">
                <a16:creationId xmlns:a16="http://schemas.microsoft.com/office/drawing/2014/main" id="{E7E4EABB-DC89-47F8-A459-1D7A8F38D0A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4937476D-D369-46EA-924C-DEF6C17DCB29}"/>
              </a:ext>
            </a:extLst>
          </p:cNvPr>
          <p:cNvSpPr txBox="1"/>
          <p:nvPr/>
        </p:nvSpPr>
        <p:spPr>
          <a:xfrm>
            <a:off x="7937697" y="1231490"/>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7" name="CuadroTexto 4">
            <a:extLst>
              <a:ext uri="{FF2B5EF4-FFF2-40B4-BE49-F238E27FC236}">
                <a16:creationId xmlns:a16="http://schemas.microsoft.com/office/drawing/2014/main" id="{E2AB3922-5DDD-4102-A38E-0C720D1A2D21}"/>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E9FE7544-8699-E156-B7B1-C87C3DB929B7}"/>
              </a:ext>
            </a:extLst>
          </p:cNvPr>
          <p:cNvGraphicFramePr>
            <a:graphicFrameLocks noGrp="1"/>
          </p:cNvGraphicFramePr>
          <p:nvPr/>
        </p:nvGraphicFramePr>
        <p:xfrm>
          <a:off x="2580238" y="1825625"/>
          <a:ext cx="6429240" cy="4511806"/>
        </p:xfrm>
        <a:graphic>
          <a:graphicData uri="http://schemas.openxmlformats.org/drawingml/2006/table">
            <a:tbl>
              <a:tblPr/>
              <a:tblGrid>
                <a:gridCol w="2263425">
                  <a:extLst>
                    <a:ext uri="{9D8B030D-6E8A-4147-A177-3AD203B41FA5}">
                      <a16:colId xmlns:a16="http://schemas.microsoft.com/office/drawing/2014/main" val="1287738866"/>
                    </a:ext>
                  </a:extLst>
                </a:gridCol>
                <a:gridCol w="833163">
                  <a:extLst>
                    <a:ext uri="{9D8B030D-6E8A-4147-A177-3AD203B41FA5}">
                      <a16:colId xmlns:a16="http://schemas.microsoft.com/office/drawing/2014/main" val="3027082216"/>
                    </a:ext>
                  </a:extLst>
                </a:gridCol>
                <a:gridCol w="833163">
                  <a:extLst>
                    <a:ext uri="{9D8B030D-6E8A-4147-A177-3AD203B41FA5}">
                      <a16:colId xmlns:a16="http://schemas.microsoft.com/office/drawing/2014/main" val="3491160533"/>
                    </a:ext>
                  </a:extLst>
                </a:gridCol>
                <a:gridCol w="833163">
                  <a:extLst>
                    <a:ext uri="{9D8B030D-6E8A-4147-A177-3AD203B41FA5}">
                      <a16:colId xmlns:a16="http://schemas.microsoft.com/office/drawing/2014/main" val="3289935014"/>
                    </a:ext>
                  </a:extLst>
                </a:gridCol>
                <a:gridCol w="833163">
                  <a:extLst>
                    <a:ext uri="{9D8B030D-6E8A-4147-A177-3AD203B41FA5}">
                      <a16:colId xmlns:a16="http://schemas.microsoft.com/office/drawing/2014/main" val="2912908893"/>
                    </a:ext>
                  </a:extLst>
                </a:gridCol>
                <a:gridCol w="833163">
                  <a:extLst>
                    <a:ext uri="{9D8B030D-6E8A-4147-A177-3AD203B41FA5}">
                      <a16:colId xmlns:a16="http://schemas.microsoft.com/office/drawing/2014/main" val="4123868911"/>
                    </a:ext>
                  </a:extLst>
                </a:gridCol>
              </a:tblGrid>
              <a:tr h="215314">
                <a:tc>
                  <a:txBody>
                    <a:bodyPr/>
                    <a:lstStyle/>
                    <a:p>
                      <a:pPr algn="ctr" rtl="0" fontAlgn="ctr"/>
                      <a:r>
                        <a:rPr lang="es-CO" sz="1200" b="1" i="0" u="none" strike="noStrike">
                          <a:solidFill>
                            <a:srgbClr val="244062"/>
                          </a:solidFill>
                          <a:effectLst/>
                          <a:latin typeface="Calibri" panose="020F0502020204030204" pitchFamily="34" charset="0"/>
                        </a:rPr>
                        <a:t>Componente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Promo.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Lime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Ciudad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Bogotá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Área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70484463"/>
                  </a:ext>
                </a:extLst>
              </a:tr>
              <a:tr h="215314">
                <a:tc>
                  <a:txBody>
                    <a:bodyPr/>
                    <a:lstStyle/>
                    <a:p>
                      <a:pPr algn="l" rtl="0" fontAlgn="ctr"/>
                      <a:r>
                        <a:rPr lang="es-CO" sz="1200" b="0" i="0" u="none" strike="noStrike">
                          <a:solidFill>
                            <a:srgbClr val="244062"/>
                          </a:solidFill>
                          <a:effectLst/>
                          <a:latin typeface="Calibri" panose="020F0502020204030204" pitchFamily="34" charset="0"/>
                        </a:rPr>
                        <a:t>TBL - Barrido y Limpieza</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$ 8.085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$ 8.538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$ 5.493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$ 3.773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$ 5.204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4221640"/>
                  </a:ext>
                </a:extLst>
              </a:tr>
              <a:tr h="215314">
                <a:tc>
                  <a:txBody>
                    <a:bodyPr/>
                    <a:lstStyle/>
                    <a:p>
                      <a:pPr algn="l" rtl="0" fontAlgn="ctr"/>
                      <a:r>
                        <a:rPr lang="es-CO" sz="1200" b="0" i="0" u="none" strike="noStrike">
                          <a:solidFill>
                            <a:srgbClr val="244062"/>
                          </a:solidFill>
                          <a:effectLst/>
                          <a:latin typeface="Calibri" panose="020F0502020204030204" pitchFamily="34" charset="0"/>
                        </a:rPr>
                        <a:t>TLU - Limpieza Urbana</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$ 1.743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$ 1.838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$ 1.183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$ 745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$ 1.029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4525698"/>
                  </a:ext>
                </a:extLst>
              </a:tr>
              <a:tr h="215314">
                <a:tc>
                  <a:txBody>
                    <a:bodyPr/>
                    <a:lstStyle/>
                    <a:p>
                      <a:pPr algn="l" rtl="0" fontAlgn="ctr"/>
                      <a:r>
                        <a:rPr lang="es-CO" sz="1200" b="0" i="0" u="none" strike="noStrike">
                          <a:solidFill>
                            <a:srgbClr val="244062"/>
                          </a:solidFill>
                          <a:effectLst/>
                          <a:latin typeface="Calibri" panose="020F0502020204030204" pitchFamily="34" charset="0"/>
                        </a:rPr>
                        <a:t>TDF - Disposición Final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$ 1.713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$ 2.147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$ 1.568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$ 1.005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$ 1.017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775060125"/>
                  </a:ext>
                </a:extLst>
              </a:tr>
              <a:tr h="215314">
                <a:tc>
                  <a:txBody>
                    <a:bodyPr/>
                    <a:lstStyle/>
                    <a:p>
                      <a:pPr algn="l" rtl="0" fontAlgn="ctr"/>
                      <a:r>
                        <a:rPr lang="es-CO" sz="1200" b="0" i="0" u="none" strike="noStrike">
                          <a:solidFill>
                            <a:srgbClr val="244062"/>
                          </a:solidFill>
                          <a:effectLst/>
                          <a:latin typeface="Calibri" panose="020F0502020204030204" pitchFamily="34" charset="0"/>
                        </a:rPr>
                        <a:t>TRT - Recolección y Transporte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$ 4.598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$ 4.310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$ 3.705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$ 2.687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$ 3.052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192472562"/>
                  </a:ext>
                </a:extLst>
              </a:tr>
              <a:tr h="215314">
                <a:tc>
                  <a:txBody>
                    <a:bodyPr/>
                    <a:lstStyle/>
                    <a:p>
                      <a:pPr algn="l" rtl="0" fontAlgn="ctr"/>
                      <a:r>
                        <a:rPr lang="es-CO" sz="1200" b="0" i="0" u="none" strike="noStrike">
                          <a:solidFill>
                            <a:srgbClr val="244062"/>
                          </a:solidFill>
                          <a:effectLst/>
                          <a:latin typeface="Calibri" panose="020F0502020204030204" pitchFamily="34" charset="0"/>
                        </a:rPr>
                        <a:t>TTL - Tratamiento Lixiviados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$ 738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$ 919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$ 676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$ 431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$ 438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734961848"/>
                  </a:ext>
                </a:extLst>
              </a:tr>
              <a:tr h="215314">
                <a:tc>
                  <a:txBody>
                    <a:bodyPr/>
                    <a:lstStyle/>
                    <a:p>
                      <a:pPr algn="l" rtl="0" fontAlgn="ctr"/>
                      <a:r>
                        <a:rPr lang="es-CO" sz="1200" b="0" i="0" u="none" strike="noStrike">
                          <a:solidFill>
                            <a:srgbClr val="244062"/>
                          </a:solidFill>
                          <a:effectLst/>
                          <a:latin typeface="Calibri" panose="020F0502020204030204" pitchFamily="34" charset="0"/>
                        </a:rPr>
                        <a:t>TCS - Comercialización</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$ 2.057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$ 1.450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$ 1.385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$ 587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$ 1.214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46176234"/>
                  </a:ext>
                </a:extLst>
              </a:tr>
              <a:tr h="215314">
                <a:tc>
                  <a:txBody>
                    <a:bodyPr/>
                    <a:lstStyle/>
                    <a:p>
                      <a:pPr algn="l" rtl="0" fontAlgn="ctr"/>
                      <a:r>
                        <a:rPr lang="es-CO" sz="1200" b="0" i="0" u="none" strike="noStrike">
                          <a:solidFill>
                            <a:srgbClr val="244062"/>
                          </a:solidFill>
                          <a:effectLst/>
                          <a:latin typeface="Calibri" panose="020F0502020204030204" pitchFamily="34" charset="0"/>
                        </a:rPr>
                        <a:t>CCSA Prest.Aprovechable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$ 234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$ 165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$ 158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$ 67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$ 138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43807897"/>
                  </a:ext>
                </a:extLst>
              </a:tr>
              <a:tr h="215314">
                <a:tc>
                  <a:txBody>
                    <a:bodyPr/>
                    <a:lstStyle/>
                    <a:p>
                      <a:pPr algn="l" rtl="0" fontAlgn="ctr"/>
                      <a:r>
                        <a:rPr lang="es-CO" sz="1200" b="0" i="0" u="none" strike="noStrike">
                          <a:solidFill>
                            <a:srgbClr val="244062"/>
                          </a:solidFill>
                          <a:effectLst/>
                          <a:latin typeface="Calibri" panose="020F0502020204030204" pitchFamily="34" charset="0"/>
                        </a:rPr>
                        <a:t>CCSA Prest. No Aprovechable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$ 382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$ 270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$ 258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$ 110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$ 226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190924770"/>
                  </a:ext>
                </a:extLst>
              </a:tr>
              <a:tr h="215314">
                <a:tc>
                  <a:txBody>
                    <a:bodyPr/>
                    <a:lstStyle/>
                    <a:p>
                      <a:pPr algn="l" rtl="0" fontAlgn="ctr"/>
                      <a:r>
                        <a:rPr lang="es-CO" sz="1200" b="0" i="0" u="none" strike="noStrike">
                          <a:solidFill>
                            <a:srgbClr val="244062"/>
                          </a:solidFill>
                          <a:effectLst/>
                          <a:latin typeface="Calibri" panose="020F0502020204030204" pitchFamily="34" charset="0"/>
                        </a:rPr>
                        <a:t>Aprovechamiento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$ 7.106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$ 6.230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$ 3.545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$ 2.889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$ 3.144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054338452"/>
                  </a:ext>
                </a:extLst>
              </a:tr>
              <a:tr h="215314">
                <a:tc>
                  <a:txBody>
                    <a:bodyPr/>
                    <a:lstStyle/>
                    <a:p>
                      <a:pPr algn="l" rtl="0" fontAlgn="ctr"/>
                      <a:r>
                        <a:rPr lang="es-CO" sz="1200" b="0" i="0" u="none" strike="noStrike">
                          <a:solidFill>
                            <a:srgbClr val="244062"/>
                          </a:solidFill>
                          <a:effectLst/>
                          <a:latin typeface="Calibri" panose="020F0502020204030204" pitchFamily="34" charset="0"/>
                        </a:rPr>
                        <a:t>TVIAT</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$ 435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$ 549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$ 398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$ 254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$ 258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533968481"/>
                  </a:ext>
                </a:extLst>
              </a:tr>
              <a:tr h="215314">
                <a:tc>
                  <a:txBody>
                    <a:bodyPr/>
                    <a:lstStyle/>
                    <a:p>
                      <a:pPr algn="ctr" rtl="0" fontAlgn="ctr"/>
                      <a:r>
                        <a:rPr lang="es-CO" sz="1200" b="1" i="0" u="none" strike="noStrike">
                          <a:solidFill>
                            <a:srgbClr val="244062"/>
                          </a:solidFill>
                          <a:effectLst/>
                          <a:latin typeface="Calibri" panose="020F0502020204030204" pitchFamily="34" charset="0"/>
                        </a:rPr>
                        <a:t>TOTAL COMPONENTES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$ 27.092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$ 26.418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$ 18.367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$ 12.548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$ 15.722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301366833"/>
                  </a:ext>
                </a:extLst>
              </a:tr>
              <a:tr h="205526">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460160509"/>
                  </a:ext>
                </a:extLst>
              </a:tr>
              <a:tr h="215314">
                <a:tc>
                  <a:txBody>
                    <a:bodyPr/>
                    <a:lstStyle/>
                    <a:p>
                      <a:pPr algn="ctr" rtl="0" fontAlgn="ctr"/>
                      <a:r>
                        <a:rPr lang="es-CO" sz="1200" b="1" i="0" u="none" strike="noStrike">
                          <a:solidFill>
                            <a:srgbClr val="244062"/>
                          </a:solidFill>
                          <a:effectLst/>
                          <a:latin typeface="Calibri" panose="020F0502020204030204" pitchFamily="34" charset="0"/>
                        </a:rPr>
                        <a:t>Otros conceptos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Promo.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Lime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Ciudad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Bogotá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Área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19336573"/>
                  </a:ext>
                </a:extLst>
              </a:tr>
              <a:tr h="215314">
                <a:tc>
                  <a:txBody>
                    <a:bodyPr/>
                    <a:lstStyle/>
                    <a:p>
                      <a:pPr algn="l" rtl="0" fontAlgn="ctr"/>
                      <a:r>
                        <a:rPr lang="es-CO" sz="1200" b="0" i="0" u="none" strike="noStrike">
                          <a:solidFill>
                            <a:srgbClr val="244062"/>
                          </a:solidFill>
                          <a:effectLst/>
                          <a:latin typeface="Calibri" panose="020F0502020204030204" pitchFamily="34" charset="0"/>
                        </a:rPr>
                        <a:t>Servicios Especiales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$ 111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39925748"/>
                  </a:ext>
                </a:extLst>
              </a:tr>
              <a:tr h="215314">
                <a:tc>
                  <a:txBody>
                    <a:bodyPr/>
                    <a:lstStyle/>
                    <a:p>
                      <a:pPr algn="l" rtl="0" fontAlgn="ctr"/>
                      <a:r>
                        <a:rPr lang="es-CO" sz="1200" b="0" i="0" u="none" strike="noStrike">
                          <a:solidFill>
                            <a:srgbClr val="244062"/>
                          </a:solidFill>
                          <a:effectLst/>
                          <a:latin typeface="Calibri" panose="020F0502020204030204" pitchFamily="34" charset="0"/>
                        </a:rPr>
                        <a:t>Intereses Servicios Especiales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061790542"/>
                  </a:ext>
                </a:extLst>
              </a:tr>
              <a:tr h="215314">
                <a:tc>
                  <a:txBody>
                    <a:bodyPr/>
                    <a:lstStyle/>
                    <a:p>
                      <a:pPr algn="l" rtl="0" fontAlgn="ctr"/>
                      <a:r>
                        <a:rPr lang="es-CO" sz="1200" b="0" i="0" u="none" strike="noStrike">
                          <a:solidFill>
                            <a:srgbClr val="244062"/>
                          </a:solidFill>
                          <a:effectLst/>
                          <a:latin typeface="Calibri" panose="020F0502020204030204" pitchFamily="34" charset="0"/>
                        </a:rPr>
                        <a:t>Intereses Otros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04958225"/>
                  </a:ext>
                </a:extLst>
              </a:tr>
              <a:tr h="215314">
                <a:tc>
                  <a:txBody>
                    <a:bodyPr/>
                    <a:lstStyle/>
                    <a:p>
                      <a:pPr algn="l" rtl="0" fontAlgn="ctr"/>
                      <a:r>
                        <a:rPr lang="es-CO" sz="1200" b="0" i="0" u="none" strike="noStrike">
                          <a:solidFill>
                            <a:srgbClr val="244062"/>
                          </a:solidFill>
                          <a:effectLst/>
                          <a:latin typeface="Calibri" panose="020F0502020204030204" pitchFamily="34" charset="0"/>
                        </a:rPr>
                        <a:t>Recaudos Otros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46317617"/>
                  </a:ext>
                </a:extLst>
              </a:tr>
              <a:tr h="215314">
                <a:tc>
                  <a:txBody>
                    <a:bodyPr/>
                    <a:lstStyle/>
                    <a:p>
                      <a:pPr algn="l" rtl="0" fontAlgn="ctr"/>
                      <a:r>
                        <a:rPr lang="es-CO" sz="1200" b="0" i="0" u="none" strike="noStrike">
                          <a:solidFill>
                            <a:srgbClr val="244062"/>
                          </a:solidFill>
                          <a:effectLst/>
                          <a:latin typeface="Calibri" panose="020F0502020204030204" pitchFamily="34" charset="0"/>
                        </a:rPr>
                        <a:t>Saldo a Favor Generado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$ 148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$ 310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$ 91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$ 120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$ 64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711010065"/>
                  </a:ext>
                </a:extLst>
              </a:tr>
              <a:tr h="215314">
                <a:tc>
                  <a:txBody>
                    <a:bodyPr/>
                    <a:lstStyle/>
                    <a:p>
                      <a:pPr algn="ctr" rtl="0" fontAlgn="ctr"/>
                      <a:r>
                        <a:rPr lang="es-CO" sz="1200" b="1" i="0" u="none" strike="noStrike">
                          <a:solidFill>
                            <a:srgbClr val="244062"/>
                          </a:solidFill>
                          <a:effectLst/>
                          <a:latin typeface="Calibri" panose="020F0502020204030204" pitchFamily="34" charset="0"/>
                        </a:rPr>
                        <a:t>TOTAL OTROS CONCEPTOS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$ 181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$ 420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$ 113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$ 138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$ 98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79838402"/>
                  </a:ext>
                </a:extLst>
              </a:tr>
              <a:tr h="215314">
                <a:tc>
                  <a:txBody>
                    <a:bodyPr/>
                    <a:lstStyle/>
                    <a:p>
                      <a:pPr algn="ctr" rtl="0" fontAlgn="ctr"/>
                      <a:r>
                        <a:rPr lang="es-CO" sz="1200" b="1" i="0" u="none" strike="noStrike">
                          <a:solidFill>
                            <a:srgbClr val="244062"/>
                          </a:solidFill>
                          <a:effectLst/>
                          <a:latin typeface="Calibri" panose="020F0502020204030204" pitchFamily="34" charset="0"/>
                        </a:rPr>
                        <a:t>TOTAL RECAUDO </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$ 27.272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$ 26.838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$ 18.480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$ 12.686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dirty="0">
                          <a:solidFill>
                            <a:srgbClr val="244062"/>
                          </a:solidFill>
                          <a:effectLst/>
                          <a:latin typeface="Calibri" panose="020F0502020204030204" pitchFamily="34" charset="0"/>
                        </a:rPr>
                        <a:t>$ 15.820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30530240"/>
                  </a:ext>
                </a:extLst>
              </a:tr>
            </a:tbl>
          </a:graphicData>
        </a:graphic>
      </p:graphicFrame>
    </p:spTree>
    <p:extLst>
      <p:ext uri="{BB962C8B-B14F-4D97-AF65-F5344CB8AC3E}">
        <p14:creationId xmlns:p14="http://schemas.microsoft.com/office/powerpoint/2010/main" val="2693219365"/>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76F9AA0-F498-48A0-8337-155AEA02E02A}"/>
              </a:ext>
            </a:extLst>
          </p:cNvPr>
          <p:cNvCxnSpPr>
            <a:cxnSpLocks/>
          </p:cNvCxnSpPr>
          <p:nvPr/>
        </p:nvCxnSpPr>
        <p:spPr>
          <a:xfrm>
            <a:off x="117475" y="105568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96B58532-F6AA-4CE5-B784-A50C9E56DD17}"/>
              </a:ext>
            </a:extLst>
          </p:cNvPr>
          <p:cNvSpPr txBox="1"/>
          <p:nvPr/>
        </p:nvSpPr>
        <p:spPr>
          <a:xfrm>
            <a:off x="1527175" y="142088"/>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Recaudo Por Ase De abril 2018 a Abril 2025</a:t>
            </a:r>
          </a:p>
        </p:txBody>
      </p:sp>
      <p:pic>
        <p:nvPicPr>
          <p:cNvPr id="31748" name="Imagen 24">
            <a:extLst>
              <a:ext uri="{FF2B5EF4-FFF2-40B4-BE49-F238E27FC236}">
                <a16:creationId xmlns:a16="http://schemas.microsoft.com/office/drawing/2014/main" id="{377D30AA-30DD-4F33-A97C-B66B0DCCBFF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B89E77D8-05CC-4C7D-A243-F52580895A0C}"/>
              </a:ext>
            </a:extLst>
          </p:cNvPr>
          <p:cNvSpPr txBox="1"/>
          <p:nvPr/>
        </p:nvSpPr>
        <p:spPr>
          <a:xfrm>
            <a:off x="9394299" y="1328698"/>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7">
            <a:extLst>
              <a:ext uri="{FF2B5EF4-FFF2-40B4-BE49-F238E27FC236}">
                <a16:creationId xmlns:a16="http://schemas.microsoft.com/office/drawing/2014/main" id="{6A6D09DD-76D6-4B15-97DB-CFA913F402FB}"/>
              </a:ext>
            </a:extLst>
          </p:cNvPr>
          <p:cNvSpPr txBox="1"/>
          <p:nvPr/>
        </p:nvSpPr>
        <p:spPr>
          <a:xfrm>
            <a:off x="117475" y="6151413"/>
            <a:ext cx="7652825" cy="430887"/>
          </a:xfrm>
          <a:prstGeom prst="rect">
            <a:avLst/>
          </a:prstGeom>
          <a:noFill/>
        </p:spPr>
        <p:txBody>
          <a:bodyPr wrap="square">
            <a:spAutoFit/>
          </a:bodyPr>
          <a:lstStyle/>
          <a:p>
            <a:pPr marL="171450" indent="-171450">
              <a:buFont typeface="Arial" panose="020B0604020202020204" pitchFamily="34" charset="0"/>
              <a:buChar char="•"/>
            </a:pPr>
            <a:r>
              <a:rPr lang="es-ES" sz="1100" dirty="0">
                <a:solidFill>
                  <a:schemeClr val="accent1">
                    <a:lumMod val="50000"/>
                  </a:schemeClr>
                </a:solidFill>
              </a:rPr>
              <a:t>El año 2018 corresponde a los meses de abril a diciembre.</a:t>
            </a:r>
          </a:p>
          <a:p>
            <a:pPr marL="171450" indent="-171450">
              <a:buFont typeface="Arial" panose="020B0604020202020204" pitchFamily="34" charset="0"/>
              <a:buChar char="•"/>
            </a:pPr>
            <a:r>
              <a:rPr lang="es-ES" sz="1100" dirty="0">
                <a:solidFill>
                  <a:schemeClr val="accent1">
                    <a:lumMod val="50000"/>
                  </a:schemeClr>
                </a:solidFill>
              </a:rPr>
              <a:t>El año 2025 corresponde a los meses de enero a abril.</a:t>
            </a:r>
          </a:p>
        </p:txBody>
      </p:sp>
      <p:sp>
        <p:nvSpPr>
          <p:cNvPr id="9" name="CuadroTexto 4">
            <a:extLst>
              <a:ext uri="{FF2B5EF4-FFF2-40B4-BE49-F238E27FC236}">
                <a16:creationId xmlns:a16="http://schemas.microsoft.com/office/drawing/2014/main" id="{94CD5D3E-195D-42D3-A228-116D83250460}"/>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9601EA31-8FFB-4512-BD13-6965C053C71B}"/>
              </a:ext>
            </a:extLst>
          </p:cNvPr>
          <p:cNvGraphicFramePr>
            <a:graphicFrameLocks/>
          </p:cNvGraphicFramePr>
          <p:nvPr/>
        </p:nvGraphicFramePr>
        <p:xfrm>
          <a:off x="1016526" y="1543769"/>
          <a:ext cx="10406592" cy="4119563"/>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transition spd="slow"/>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82DD83DD-E5D4-4DB0-B794-855101E0D6A4}"/>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2D9BF4EA-F31B-4FE3-9DF8-AE52E55B18A2}"/>
              </a:ext>
            </a:extLst>
          </p:cNvPr>
          <p:cNvSpPr txBox="1"/>
          <p:nvPr/>
        </p:nvSpPr>
        <p:spPr>
          <a:xfrm>
            <a:off x="1287002" y="212725"/>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NOVIEMBRE 2024 a ABRIL 2025 - Promoambiental</a:t>
            </a:r>
          </a:p>
        </p:txBody>
      </p:sp>
      <p:pic>
        <p:nvPicPr>
          <p:cNvPr id="33796" name="Imagen 24">
            <a:extLst>
              <a:ext uri="{FF2B5EF4-FFF2-40B4-BE49-F238E27FC236}">
                <a16:creationId xmlns:a16="http://schemas.microsoft.com/office/drawing/2014/main" id="{949642C2-52CC-4463-A3BC-C03B1A37CD9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1244DF89-9DAA-4170-A7E9-287968438ACA}"/>
              </a:ext>
            </a:extLst>
          </p:cNvPr>
          <p:cNvSpPr txBox="1"/>
          <p:nvPr/>
        </p:nvSpPr>
        <p:spPr>
          <a:xfrm>
            <a:off x="8548234" y="1448499"/>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pic>
        <p:nvPicPr>
          <p:cNvPr id="8" name="Imagen 6">
            <a:extLst>
              <a:ext uri="{FF2B5EF4-FFF2-40B4-BE49-F238E27FC236}">
                <a16:creationId xmlns:a16="http://schemas.microsoft.com/office/drawing/2014/main" id="{C3F95463-255A-49F0-BC1C-E66FED7A93C4}"/>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395792" y="196850"/>
            <a:ext cx="1244476" cy="88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81F28C67-B375-4105-917C-9A278297B7B4}"/>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48C5F7FE-735E-41EB-94BF-AD9D8409360F}"/>
              </a:ext>
            </a:extLst>
          </p:cNvPr>
          <p:cNvGraphicFramePr>
            <a:graphicFrameLocks/>
          </p:cNvGraphicFramePr>
          <p:nvPr/>
        </p:nvGraphicFramePr>
        <p:xfrm>
          <a:off x="1520981" y="1730807"/>
          <a:ext cx="8808427" cy="4505684"/>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8B48B64-9452-41DC-891C-8B5065E0E214}"/>
              </a:ext>
            </a:extLst>
          </p:cNvPr>
          <p:cNvCxnSpPr>
            <a:cxnSpLocks/>
          </p:cNvCxnSpPr>
          <p:nvPr/>
        </p:nvCxnSpPr>
        <p:spPr>
          <a:xfrm>
            <a:off x="88900" y="10922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E7CBD14C-44BD-4E5E-B5BE-58FAFB203E19}"/>
              </a:ext>
            </a:extLst>
          </p:cNvPr>
          <p:cNvSpPr txBox="1"/>
          <p:nvPr/>
        </p:nvSpPr>
        <p:spPr>
          <a:xfrm>
            <a:off x="1403350" y="132556"/>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NOVIEMBRE 2024 a ABRIL 2025– Limpieza Metropolitana</a:t>
            </a:r>
          </a:p>
        </p:txBody>
      </p:sp>
      <p:pic>
        <p:nvPicPr>
          <p:cNvPr id="35844" name="Imagen 24">
            <a:extLst>
              <a:ext uri="{FF2B5EF4-FFF2-40B4-BE49-F238E27FC236}">
                <a16:creationId xmlns:a16="http://schemas.microsoft.com/office/drawing/2014/main" id="{864C3817-8785-4BFD-96F3-6323C43C14A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45" name="Imagen 1">
            <a:extLst>
              <a:ext uri="{FF2B5EF4-FFF2-40B4-BE49-F238E27FC236}">
                <a16:creationId xmlns:a16="http://schemas.microsoft.com/office/drawing/2014/main" id="{2848ADF2-F5C1-483F-B563-500C02FEC39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145713" y="231775"/>
            <a:ext cx="1603375" cy="766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uadroTexto 11">
            <a:extLst>
              <a:ext uri="{FF2B5EF4-FFF2-40B4-BE49-F238E27FC236}">
                <a16:creationId xmlns:a16="http://schemas.microsoft.com/office/drawing/2014/main" id="{D6B69D0A-F13C-4C29-8123-715F93FB9F44}"/>
              </a:ext>
            </a:extLst>
          </p:cNvPr>
          <p:cNvSpPr txBox="1"/>
          <p:nvPr/>
        </p:nvSpPr>
        <p:spPr>
          <a:xfrm>
            <a:off x="9166225" y="1382686"/>
            <a:ext cx="1781175" cy="261938"/>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4">
            <a:extLst>
              <a:ext uri="{FF2B5EF4-FFF2-40B4-BE49-F238E27FC236}">
                <a16:creationId xmlns:a16="http://schemas.microsoft.com/office/drawing/2014/main" id="{2EB024F7-E58E-4C1E-BD9A-8C49D746B837}"/>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D2877630-5356-4D1E-B620-BA12DA13A8EE}"/>
              </a:ext>
            </a:extLst>
          </p:cNvPr>
          <p:cNvGraphicFramePr>
            <a:graphicFrameLocks/>
          </p:cNvGraphicFramePr>
          <p:nvPr/>
        </p:nvGraphicFramePr>
        <p:xfrm>
          <a:off x="1265456" y="1712093"/>
          <a:ext cx="9602350" cy="481967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3D372277-740C-4E03-979D-3C6AD72AD6D6}"/>
              </a:ext>
            </a:extLst>
          </p:cNvPr>
          <p:cNvCxnSpPr>
            <a:cxnSpLocks/>
          </p:cNvCxnSpPr>
          <p:nvPr/>
        </p:nvCxnSpPr>
        <p:spPr>
          <a:xfrm>
            <a:off x="96838" y="113030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4FE9B673-BED5-4680-8505-0BD4A28115CF}"/>
              </a:ext>
            </a:extLst>
          </p:cNvPr>
          <p:cNvSpPr txBox="1"/>
          <p:nvPr/>
        </p:nvSpPr>
        <p:spPr>
          <a:xfrm>
            <a:off x="1622425" y="21113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NOVIEMBRE 2024 a ABRIL 2025– Ciudad Limpia</a:t>
            </a:r>
          </a:p>
        </p:txBody>
      </p:sp>
      <p:pic>
        <p:nvPicPr>
          <p:cNvPr id="37892" name="Imagen 24">
            <a:extLst>
              <a:ext uri="{FF2B5EF4-FFF2-40B4-BE49-F238E27FC236}">
                <a16:creationId xmlns:a16="http://schemas.microsoft.com/office/drawing/2014/main" id="{E8D91FBA-8DDB-4F2D-8033-AD8CF22D1C8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14A0A74A-3ADE-47E0-BB22-BAD1BC792FE0}"/>
              </a:ext>
            </a:extLst>
          </p:cNvPr>
          <p:cNvSpPr txBox="1"/>
          <p:nvPr/>
        </p:nvSpPr>
        <p:spPr>
          <a:xfrm>
            <a:off x="8301288" y="1277937"/>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4">
            <a:extLst>
              <a:ext uri="{FF2B5EF4-FFF2-40B4-BE49-F238E27FC236}">
                <a16:creationId xmlns:a16="http://schemas.microsoft.com/office/drawing/2014/main" id="{AF5CFD18-6145-46C0-B7A8-6A412F681E8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pSp>
        <p:nvGrpSpPr>
          <p:cNvPr id="10" name="Grupo 9">
            <a:extLst>
              <a:ext uri="{FF2B5EF4-FFF2-40B4-BE49-F238E27FC236}">
                <a16:creationId xmlns:a16="http://schemas.microsoft.com/office/drawing/2014/main" id="{19A0E71F-1AB2-477B-8C42-EEEF0D39DF73}"/>
              </a:ext>
            </a:extLst>
          </p:cNvPr>
          <p:cNvGrpSpPr/>
          <p:nvPr/>
        </p:nvGrpSpPr>
        <p:grpSpPr>
          <a:xfrm>
            <a:off x="10761555" y="-7131"/>
            <a:ext cx="1077459" cy="989053"/>
            <a:chOff x="10562619" y="1423954"/>
            <a:chExt cx="1280250" cy="1299632"/>
          </a:xfrm>
        </p:grpSpPr>
        <p:pic>
          <p:nvPicPr>
            <p:cNvPr id="12" name="Picture 2">
              <a:extLst>
                <a:ext uri="{FF2B5EF4-FFF2-40B4-BE49-F238E27FC236}">
                  <a16:creationId xmlns:a16="http://schemas.microsoft.com/office/drawing/2014/main" id="{3D8F421A-BDCE-4554-B698-E5B6D77795F4}"/>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506C6E89-BE72-4532-A6AD-A44A9218A85B}"/>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Gráfico 1">
            <a:extLst>
              <a:ext uri="{FF2B5EF4-FFF2-40B4-BE49-F238E27FC236}">
                <a16:creationId xmlns:a16="http://schemas.microsoft.com/office/drawing/2014/main" id="{AAA7FF34-0EE2-4E95-BFC3-1988981A0CC7}"/>
              </a:ext>
            </a:extLst>
          </p:cNvPr>
          <p:cNvGraphicFramePr>
            <a:graphicFrameLocks/>
          </p:cNvGraphicFramePr>
          <p:nvPr/>
        </p:nvGraphicFramePr>
        <p:xfrm>
          <a:off x="1323474" y="1640171"/>
          <a:ext cx="8758989" cy="4570504"/>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D6B8FC29-60E1-4261-B7AE-0BAE50FB4E88}"/>
              </a:ext>
            </a:extLst>
          </p:cNvPr>
          <p:cNvCxnSpPr>
            <a:cxnSpLocks/>
          </p:cNvCxnSpPr>
          <p:nvPr/>
        </p:nvCxnSpPr>
        <p:spPr>
          <a:xfrm>
            <a:off x="117475" y="10906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A644FB0B-118F-4B3A-9D94-C0E1F3A71E19}"/>
              </a:ext>
            </a:extLst>
          </p:cNvPr>
          <p:cNvSpPr txBox="1"/>
          <p:nvPr/>
        </p:nvSpPr>
        <p:spPr>
          <a:xfrm>
            <a:off x="1520825" y="133350"/>
            <a:ext cx="99822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NOVIEMBRE 2024 a ABRIL 2025– Bogotá Limpia</a:t>
            </a:r>
          </a:p>
        </p:txBody>
      </p:sp>
      <p:pic>
        <p:nvPicPr>
          <p:cNvPr id="39940" name="Imagen 24">
            <a:extLst>
              <a:ext uri="{FF2B5EF4-FFF2-40B4-BE49-F238E27FC236}">
                <a16:creationId xmlns:a16="http://schemas.microsoft.com/office/drawing/2014/main" id="{C5F36ED2-1733-4E74-8A0D-8C02AB44383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1" name="Imagen 1">
            <a:extLst>
              <a:ext uri="{FF2B5EF4-FFF2-40B4-BE49-F238E27FC236}">
                <a16:creationId xmlns:a16="http://schemas.microsoft.com/office/drawing/2014/main" id="{003B331F-A4A0-405A-AB73-0AF25CD74FEE}"/>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938327" y="295275"/>
            <a:ext cx="1666298"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7C08FD58-CB31-49C9-A8CA-1A417AE35C4C}"/>
              </a:ext>
            </a:extLst>
          </p:cNvPr>
          <p:cNvSpPr txBox="1"/>
          <p:nvPr/>
        </p:nvSpPr>
        <p:spPr>
          <a:xfrm>
            <a:off x="8385509" y="1264230"/>
            <a:ext cx="1781175" cy="26035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F06D4041-8BD1-4C2D-97BC-9B75654E8A17}"/>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D733C5E0-B87F-4127-81B8-58BFFBE6C12A}"/>
              </a:ext>
            </a:extLst>
          </p:cNvPr>
          <p:cNvGraphicFramePr>
            <a:graphicFrameLocks/>
          </p:cNvGraphicFramePr>
          <p:nvPr/>
        </p:nvGraphicFramePr>
        <p:xfrm>
          <a:off x="1359568" y="1698197"/>
          <a:ext cx="8807116" cy="448531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57270D67-EA2E-4D40-9E39-5D9ECDB7D5F5}"/>
              </a:ext>
            </a:extLst>
          </p:cNvPr>
          <p:cNvCxnSpPr>
            <a:cxnSpLocks/>
          </p:cNvCxnSpPr>
          <p:nvPr/>
        </p:nvCxnSpPr>
        <p:spPr>
          <a:xfrm>
            <a:off x="52388" y="10350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968D95B8-287D-4004-B976-D06A1F7DA4FB}"/>
              </a:ext>
            </a:extLst>
          </p:cNvPr>
          <p:cNvSpPr txBox="1"/>
          <p:nvPr/>
        </p:nvSpPr>
        <p:spPr>
          <a:xfrm>
            <a:off x="1520825" y="142875"/>
            <a:ext cx="99822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NOVIEMBRE 2024 a ABRIL 2025– Área Limpia</a:t>
            </a:r>
          </a:p>
        </p:txBody>
      </p:sp>
      <p:pic>
        <p:nvPicPr>
          <p:cNvPr id="41988" name="Imagen 24">
            <a:extLst>
              <a:ext uri="{FF2B5EF4-FFF2-40B4-BE49-F238E27FC236}">
                <a16:creationId xmlns:a16="http://schemas.microsoft.com/office/drawing/2014/main" id="{93DFCF9E-8AE4-4F8A-A78D-327A71BDDF6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989" name="Imagen 1">
            <a:extLst>
              <a:ext uri="{FF2B5EF4-FFF2-40B4-BE49-F238E27FC236}">
                <a16:creationId xmlns:a16="http://schemas.microsoft.com/office/drawing/2014/main" id="{C382803F-8022-4276-8930-9782691DAE7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161588" y="200025"/>
            <a:ext cx="1517650"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5BCDBA0A-C17C-4CE8-9B7F-C219EAA49051}"/>
              </a:ext>
            </a:extLst>
          </p:cNvPr>
          <p:cNvSpPr txBox="1"/>
          <p:nvPr/>
        </p:nvSpPr>
        <p:spPr>
          <a:xfrm>
            <a:off x="8132805" y="1226343"/>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0686017-BD5E-474B-8509-BFF4A18F2956}"/>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63F23D30-FAC0-423C-89F7-6D96AD0591AD}"/>
              </a:ext>
            </a:extLst>
          </p:cNvPr>
          <p:cNvGraphicFramePr>
            <a:graphicFrameLocks/>
          </p:cNvGraphicFramePr>
          <p:nvPr/>
        </p:nvGraphicFramePr>
        <p:xfrm>
          <a:off x="1928388" y="1554121"/>
          <a:ext cx="7985592" cy="4466432"/>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DF1B15A-A376-4C6A-B6BB-737A6ADD650F}"/>
              </a:ext>
            </a:extLst>
          </p:cNvPr>
          <p:cNvCxnSpPr>
            <a:cxnSpLocks/>
          </p:cNvCxnSpPr>
          <p:nvPr/>
        </p:nvCxnSpPr>
        <p:spPr>
          <a:xfrm>
            <a:off x="117475" y="1030288"/>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4036" name="Imagen 6">
            <a:extLst>
              <a:ext uri="{FF2B5EF4-FFF2-40B4-BE49-F238E27FC236}">
                <a16:creationId xmlns:a16="http://schemas.microsoft.com/office/drawing/2014/main" id="{43B91D8E-FB6E-45ED-A92A-2DC463E97FE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80700" y="179388"/>
            <a:ext cx="914400" cy="650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37" name="Imagen 8">
            <a:extLst>
              <a:ext uri="{FF2B5EF4-FFF2-40B4-BE49-F238E27FC236}">
                <a16:creationId xmlns:a16="http://schemas.microsoft.com/office/drawing/2014/main" id="{02AC6C57-EA6D-43FA-86E6-C88531FE28F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84150" y="206375"/>
            <a:ext cx="744538"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CuadroTexto 4">
            <a:extLst>
              <a:ext uri="{FF2B5EF4-FFF2-40B4-BE49-F238E27FC236}">
                <a16:creationId xmlns:a16="http://schemas.microsoft.com/office/drawing/2014/main" id="{103B611A-13C5-48E0-8CDB-B30FD90F47A8}"/>
              </a:ext>
            </a:extLst>
          </p:cNvPr>
          <p:cNvSpPr txBox="1">
            <a:spLocks noChangeArrowheads="1"/>
          </p:cNvSpPr>
          <p:nvPr/>
        </p:nvSpPr>
        <p:spPr bwMode="auto">
          <a:xfrm>
            <a:off x="-71967" y="651990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7" name="CuadroTexto 16">
            <a:extLst>
              <a:ext uri="{FF2B5EF4-FFF2-40B4-BE49-F238E27FC236}">
                <a16:creationId xmlns:a16="http://schemas.microsoft.com/office/drawing/2014/main" id="{48F8BAF0-C813-45EF-A0C3-3A82B4ABBC72}"/>
              </a:ext>
            </a:extLst>
          </p:cNvPr>
          <p:cNvSpPr txBox="1"/>
          <p:nvPr/>
        </p:nvSpPr>
        <p:spPr>
          <a:xfrm>
            <a:off x="928688" y="44450"/>
            <a:ext cx="9752012" cy="860425"/>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Localidad – Abril 2025</a:t>
            </a:r>
            <a:endParaRPr lang="es-CO" sz="1600" b="0" kern="0" dirty="0">
              <a:solidFill>
                <a:schemeClr val="accent1">
                  <a:lumMod val="50000"/>
                </a:schemeClr>
              </a:solidFill>
            </a:endParaRPr>
          </a:p>
        </p:txBody>
      </p:sp>
      <p:sp>
        <p:nvSpPr>
          <p:cNvPr id="10" name="CuadroTexto 9">
            <a:extLst>
              <a:ext uri="{FF2B5EF4-FFF2-40B4-BE49-F238E27FC236}">
                <a16:creationId xmlns:a16="http://schemas.microsoft.com/office/drawing/2014/main" id="{C0B8EF34-414E-4EC1-8D80-D219AB1CE181}"/>
              </a:ext>
            </a:extLst>
          </p:cNvPr>
          <p:cNvSpPr txBox="1"/>
          <p:nvPr/>
        </p:nvSpPr>
        <p:spPr>
          <a:xfrm>
            <a:off x="1157282" y="6071687"/>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30-abr-2025 descargado del SIGAB el 8-may-2025.</a:t>
            </a:r>
            <a:endParaRPr lang="es-CO" sz="1000" dirty="0">
              <a:solidFill>
                <a:schemeClr val="accent1">
                  <a:lumMod val="50000"/>
                </a:schemeClr>
              </a:solidFill>
              <a:cs typeface="Arial"/>
            </a:endParaRPr>
          </a:p>
        </p:txBody>
      </p:sp>
      <p:sp>
        <p:nvSpPr>
          <p:cNvPr id="4" name="CuadroTexto 14">
            <a:extLst>
              <a:ext uri="{FF2B5EF4-FFF2-40B4-BE49-F238E27FC236}">
                <a16:creationId xmlns:a16="http://schemas.microsoft.com/office/drawing/2014/main" id="{21C952C2-597C-85CC-A2E2-98AFEFF08117}"/>
              </a:ext>
            </a:extLst>
          </p:cNvPr>
          <p:cNvSpPr txBox="1"/>
          <p:nvPr/>
        </p:nvSpPr>
        <p:spPr>
          <a:xfrm>
            <a:off x="1" y="2906254"/>
            <a:ext cx="1570008" cy="95410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a:t>
            </a:r>
          </a:p>
          <a:p>
            <a:pPr lvl="1" algn="ct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$28.251 millones</a:t>
            </a:r>
            <a:endParaRPr lang="es-CO" sz="14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FFC66C81-3650-49F7-BB5A-A61A1D890DD9}"/>
              </a:ext>
            </a:extLst>
          </p:cNvPr>
          <p:cNvGraphicFramePr>
            <a:graphicFrameLocks noGrp="1"/>
          </p:cNvGraphicFramePr>
          <p:nvPr/>
        </p:nvGraphicFramePr>
        <p:xfrm>
          <a:off x="2786332" y="1105768"/>
          <a:ext cx="6345446" cy="4646463"/>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54B0EC6-A76D-458A-87F8-A0F4A1DC03E5}"/>
              </a:ext>
            </a:extLst>
          </p:cNvPr>
          <p:cNvCxnSpPr>
            <a:cxnSpLocks/>
          </p:cNvCxnSpPr>
          <p:nvPr/>
        </p:nvCxnSpPr>
        <p:spPr>
          <a:xfrm>
            <a:off x="118268" y="1027181"/>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6083" name="Imagen 24">
            <a:extLst>
              <a:ext uri="{FF2B5EF4-FFF2-40B4-BE49-F238E27FC236}">
                <a16:creationId xmlns:a16="http://schemas.microsoft.com/office/drawing/2014/main" id="{D8DB0ED5-9950-413B-B1B6-B526606E40B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98475" y="104775"/>
            <a:ext cx="933450" cy="799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4" name="Imagen 10">
            <a:extLst>
              <a:ext uri="{FF2B5EF4-FFF2-40B4-BE49-F238E27FC236}">
                <a16:creationId xmlns:a16="http://schemas.microsoft.com/office/drawing/2014/main" id="{7F137BE4-1429-493C-AC08-8F22711915AE}"/>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074275" y="158750"/>
            <a:ext cx="127635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uadroTexto 17">
            <a:extLst>
              <a:ext uri="{FF2B5EF4-FFF2-40B4-BE49-F238E27FC236}">
                <a16:creationId xmlns:a16="http://schemas.microsoft.com/office/drawing/2014/main" id="{0D6F7815-CE8A-475E-B1D5-D951F7F39A5C}"/>
              </a:ext>
            </a:extLst>
          </p:cNvPr>
          <p:cNvSpPr txBox="1"/>
          <p:nvPr/>
        </p:nvSpPr>
        <p:spPr>
          <a:xfrm>
            <a:off x="965200" y="127000"/>
            <a:ext cx="88265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Localidad – Abril 2025</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A8316B93-31E7-46D1-9D18-951F76610E2C}"/>
              </a:ext>
            </a:extLst>
          </p:cNvPr>
          <p:cNvSpPr txBox="1">
            <a:spLocks noChangeArrowheads="1"/>
          </p:cNvSpPr>
          <p:nvPr/>
        </p:nvSpPr>
        <p:spPr bwMode="auto">
          <a:xfrm>
            <a:off x="-125413" y="64762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5" name="CuadroTexto 14">
            <a:extLst>
              <a:ext uri="{FF2B5EF4-FFF2-40B4-BE49-F238E27FC236}">
                <a16:creationId xmlns:a16="http://schemas.microsoft.com/office/drawing/2014/main" id="{6EFA2F1B-1973-5A57-3F50-EB2C1C0862F2}"/>
              </a:ext>
            </a:extLst>
          </p:cNvPr>
          <p:cNvSpPr txBox="1"/>
          <p:nvPr/>
        </p:nvSpPr>
        <p:spPr>
          <a:xfrm>
            <a:off x="-125413" y="3062288"/>
            <a:ext cx="1895476" cy="954107"/>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$40.225</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Millones</a:t>
            </a:r>
            <a:endParaRPr lang="es-CO" sz="1400" b="1" kern="0" dirty="0">
              <a:solidFill>
                <a:schemeClr val="accent1">
                  <a:lumMod val="50000"/>
                </a:schemeClr>
              </a:solidFill>
              <a:cs typeface="Arial" panose="020B0604020202020204" pitchFamily="34" charset="0"/>
            </a:endParaRPr>
          </a:p>
        </p:txBody>
      </p:sp>
      <p:sp>
        <p:nvSpPr>
          <p:cNvPr id="13" name="CuadroTexto 12">
            <a:extLst>
              <a:ext uri="{FF2B5EF4-FFF2-40B4-BE49-F238E27FC236}">
                <a16:creationId xmlns:a16="http://schemas.microsoft.com/office/drawing/2014/main" id="{B802D4DF-87FF-4644-BC0B-393C8DFE0BC6}"/>
              </a:ext>
            </a:extLst>
          </p:cNvPr>
          <p:cNvSpPr txBox="1"/>
          <p:nvPr/>
        </p:nvSpPr>
        <p:spPr>
          <a:xfrm>
            <a:off x="1133143" y="6007035"/>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 Información del archivo plano de cartera total a corte 30-abr-2025 descargado del SIGAB el 8-may-2025.</a:t>
            </a:r>
            <a:endParaRPr lang="es-CO" sz="1000" dirty="0">
              <a:solidFill>
                <a:schemeClr val="accent1">
                  <a:lumMod val="50000"/>
                </a:schemeClr>
              </a:solidFill>
              <a:cs typeface="Arial"/>
            </a:endParaRPr>
          </a:p>
        </p:txBody>
      </p:sp>
      <p:graphicFrame>
        <p:nvGraphicFramePr>
          <p:cNvPr id="3" name="Gráfico 2">
            <a:extLst>
              <a:ext uri="{FF2B5EF4-FFF2-40B4-BE49-F238E27FC236}">
                <a16:creationId xmlns:a16="http://schemas.microsoft.com/office/drawing/2014/main" id="{7A977197-7C08-DF52-2D42-AB366FEFDBAD}"/>
              </a:ext>
            </a:extLst>
          </p:cNvPr>
          <p:cNvGraphicFramePr>
            <a:graphicFrameLocks noGrp="1"/>
          </p:cNvGraphicFramePr>
          <p:nvPr/>
        </p:nvGraphicFramePr>
        <p:xfrm>
          <a:off x="2311879" y="1171713"/>
          <a:ext cx="7145488" cy="4868961"/>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B7A8E74-DE74-41A5-B2B8-0C8EFCFAA4F5}"/>
              </a:ext>
            </a:extLst>
          </p:cNvPr>
          <p:cNvCxnSpPr>
            <a:cxnSpLocks/>
          </p:cNvCxnSpPr>
          <p:nvPr/>
        </p:nvCxnSpPr>
        <p:spPr>
          <a:xfrm>
            <a:off x="88900" y="10184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8131" name="Imagen 24">
            <a:extLst>
              <a:ext uri="{FF2B5EF4-FFF2-40B4-BE49-F238E27FC236}">
                <a16:creationId xmlns:a16="http://schemas.microsoft.com/office/drawing/2014/main" id="{61E1D662-579A-4FEB-BD9E-C36B5C55BE0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22300" y="539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1660A0D-314F-41E8-9099-FEB1EDE19F68}"/>
              </a:ext>
            </a:extLst>
          </p:cNvPr>
          <p:cNvSpPr txBox="1"/>
          <p:nvPr/>
        </p:nvSpPr>
        <p:spPr>
          <a:xfrm>
            <a:off x="1509713" y="71438"/>
            <a:ext cx="73247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Abril 2025</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0C870CC5-3D3D-4D7C-9446-3EF8D07706FE}"/>
              </a:ext>
            </a:extLst>
          </p:cNvPr>
          <p:cNvSpPr txBox="1">
            <a:spLocks noChangeArrowheads="1"/>
          </p:cNvSpPr>
          <p:nvPr/>
        </p:nvSpPr>
        <p:spPr bwMode="auto">
          <a:xfrm>
            <a:off x="0" y="650956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9" name="Grupo 18">
            <a:extLst>
              <a:ext uri="{FF2B5EF4-FFF2-40B4-BE49-F238E27FC236}">
                <a16:creationId xmlns:a16="http://schemas.microsoft.com/office/drawing/2014/main" id="{86A3229D-1C1B-46E1-970C-B4CDDB80D889}"/>
              </a:ext>
            </a:extLst>
          </p:cNvPr>
          <p:cNvGrpSpPr/>
          <p:nvPr/>
        </p:nvGrpSpPr>
        <p:grpSpPr>
          <a:xfrm>
            <a:off x="10761555" y="-7131"/>
            <a:ext cx="1077459" cy="989053"/>
            <a:chOff x="10562619" y="1423954"/>
            <a:chExt cx="1280250" cy="1299632"/>
          </a:xfrm>
        </p:grpSpPr>
        <p:pic>
          <p:nvPicPr>
            <p:cNvPr id="20" name="Picture 2">
              <a:extLst>
                <a:ext uri="{FF2B5EF4-FFF2-40B4-BE49-F238E27FC236}">
                  <a16:creationId xmlns:a16="http://schemas.microsoft.com/office/drawing/2014/main" id="{2BEB2BC4-12B3-41DB-9F58-A452615536CB}"/>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D808D288-D968-4539-A505-6F0CA4B426A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 name="CuadroTexto 12">
            <a:extLst>
              <a:ext uri="{FF2B5EF4-FFF2-40B4-BE49-F238E27FC236}">
                <a16:creationId xmlns:a16="http://schemas.microsoft.com/office/drawing/2014/main" id="{D302BD47-6298-4E9E-8CA1-610FFE0B4603}"/>
              </a:ext>
            </a:extLst>
          </p:cNvPr>
          <p:cNvSpPr txBox="1"/>
          <p:nvPr/>
        </p:nvSpPr>
        <p:spPr>
          <a:xfrm>
            <a:off x="890810" y="5794548"/>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 Información del archivo plano de cartera total a corte 30-abr-2025 descargado del SIGAB el 8-may-2025.</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E31382B7-A83C-A18F-6786-0F92BF0E0DA7}"/>
              </a:ext>
            </a:extLst>
          </p:cNvPr>
          <p:cNvSpPr txBox="1"/>
          <p:nvPr/>
        </p:nvSpPr>
        <p:spPr>
          <a:xfrm>
            <a:off x="-96408" y="3093822"/>
            <a:ext cx="2705672"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$16.361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73BA0B65-1706-178A-A866-7249C9A41D72}"/>
              </a:ext>
            </a:extLst>
          </p:cNvPr>
          <p:cNvGraphicFramePr>
            <a:graphicFrameLocks noGrp="1"/>
          </p:cNvGraphicFramePr>
          <p:nvPr/>
        </p:nvGraphicFramePr>
        <p:xfrm>
          <a:off x="2609264" y="1505226"/>
          <a:ext cx="6599008" cy="3876293"/>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415450"/>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14395" y="1454697"/>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6058" y="1787620"/>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12455" y="1687381"/>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71571"/>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9" name="CuadroTexto 18">
            <a:extLst>
              <a:ext uri="{FF2B5EF4-FFF2-40B4-BE49-F238E27FC236}">
                <a16:creationId xmlns:a16="http://schemas.microsoft.com/office/drawing/2014/main" id="{CBD28401-EDF9-4925-AB6F-36F11676090E}"/>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800" b="0" dirty="0">
                <a:solidFill>
                  <a:schemeClr val="accent1">
                    <a:lumMod val="50000"/>
                  </a:schemeClr>
                </a:solidFill>
              </a:rPr>
              <a:t>histórico – barrido y limpieza barrido mecánico (km) 2018 a 2024</a:t>
            </a:r>
            <a:endParaRPr lang="es-CO" sz="1800" b="0" kern="0" dirty="0">
              <a:solidFill>
                <a:schemeClr val="accent1">
                  <a:lumMod val="50000"/>
                </a:schemeClr>
              </a:solidFill>
            </a:endParaRPr>
          </a:p>
        </p:txBody>
      </p:sp>
      <p:sp>
        <p:nvSpPr>
          <p:cNvPr id="18" name="CuadroTexto 17">
            <a:extLst>
              <a:ext uri="{FF2B5EF4-FFF2-40B4-BE49-F238E27FC236}">
                <a16:creationId xmlns:a16="http://schemas.microsoft.com/office/drawing/2014/main" id="{0DC501D4-134E-4790-A923-6CCB2D1A6D53}"/>
              </a:ext>
            </a:extLst>
          </p:cNvPr>
          <p:cNvSpPr txBox="1"/>
          <p:nvPr/>
        </p:nvSpPr>
        <p:spPr>
          <a:xfrm>
            <a:off x="221659" y="6286045"/>
            <a:ext cx="6038024" cy="507831"/>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a:t>
            </a:r>
            <a:r>
              <a:rPr lang="es-MX" sz="900" dirty="0">
                <a:solidFill>
                  <a:schemeClr val="accent1">
                    <a:lumMod val="50000"/>
                  </a:schemeClr>
                </a:solidFill>
              </a:rPr>
              <a:t>12 de febrero de 2018 y el 31 de diciembre de 2024</a:t>
            </a:r>
            <a:r>
              <a:rPr lang="es-CO" sz="900" dirty="0">
                <a:solidFill>
                  <a:schemeClr val="accent1">
                    <a:lumMod val="50000"/>
                  </a:schemeClr>
                </a:solidFill>
              </a:rPr>
              <a:t>.</a:t>
            </a:r>
          </a:p>
          <a:p>
            <a:r>
              <a:rPr lang="es-MX" sz="900" dirty="0">
                <a:solidFill>
                  <a:schemeClr val="accent1">
                    <a:lumMod val="50000"/>
                  </a:schemeClr>
                </a:solidFill>
              </a:rPr>
              <a:t>*Promedio de  kilómetros ejecutados de febrero 2018 a diciembre de 2024</a:t>
            </a:r>
            <a:endParaRPr lang="es-CO" sz="900" dirty="0">
              <a:solidFill>
                <a:schemeClr val="accent1">
                  <a:lumMod val="50000"/>
                </a:schemeClr>
              </a:solidFill>
            </a:endParaRPr>
          </a:p>
        </p:txBody>
      </p:sp>
      <p:pic>
        <p:nvPicPr>
          <p:cNvPr id="26" name="Picture 2">
            <a:extLst>
              <a:ext uri="{FF2B5EF4-FFF2-40B4-BE49-F238E27FC236}">
                <a16:creationId xmlns:a16="http://schemas.microsoft.com/office/drawing/2014/main" id="{6382F6D8-DA1F-4C16-8389-4637894787F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84889" y="183199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2">
            <a:extLst>
              <a:ext uri="{FF2B5EF4-FFF2-40B4-BE49-F238E27FC236}">
                <a16:creationId xmlns:a16="http://schemas.microsoft.com/office/drawing/2014/main" id="{72316FD6-561B-4BCD-AF22-0C4F475FB4B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624072" y="117253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99EBC23F-8858-3565-9D9F-B3F97FB36BEE}"/>
              </a:ext>
            </a:extLst>
          </p:cNvPr>
          <p:cNvGraphicFramePr>
            <a:graphicFrameLocks noGrp="1"/>
          </p:cNvGraphicFramePr>
          <p:nvPr>
            <p:extLst>
              <p:ext uri="{D42A27DB-BD31-4B8C-83A1-F6EECF244321}">
                <p14:modId xmlns:p14="http://schemas.microsoft.com/office/powerpoint/2010/main" val="352151166"/>
              </p:ext>
            </p:extLst>
          </p:nvPr>
        </p:nvGraphicFramePr>
        <p:xfrm>
          <a:off x="398563" y="2609271"/>
          <a:ext cx="11391102" cy="3538766"/>
        </p:xfrm>
        <a:graphic>
          <a:graphicData uri="http://schemas.openxmlformats.org/drawingml/2006/table">
            <a:tbl>
              <a:tblPr/>
              <a:tblGrid>
                <a:gridCol w="815471">
                  <a:extLst>
                    <a:ext uri="{9D8B030D-6E8A-4147-A177-3AD203B41FA5}">
                      <a16:colId xmlns:a16="http://schemas.microsoft.com/office/drawing/2014/main" val="1499982200"/>
                    </a:ext>
                  </a:extLst>
                </a:gridCol>
                <a:gridCol w="879179">
                  <a:extLst>
                    <a:ext uri="{9D8B030D-6E8A-4147-A177-3AD203B41FA5}">
                      <a16:colId xmlns:a16="http://schemas.microsoft.com/office/drawing/2014/main" val="702817786"/>
                    </a:ext>
                  </a:extLst>
                </a:gridCol>
                <a:gridCol w="293060">
                  <a:extLst>
                    <a:ext uri="{9D8B030D-6E8A-4147-A177-3AD203B41FA5}">
                      <a16:colId xmlns:a16="http://schemas.microsoft.com/office/drawing/2014/main" val="2074731667"/>
                    </a:ext>
                  </a:extLst>
                </a:gridCol>
                <a:gridCol w="789987">
                  <a:extLst>
                    <a:ext uri="{9D8B030D-6E8A-4147-A177-3AD203B41FA5}">
                      <a16:colId xmlns:a16="http://schemas.microsoft.com/office/drawing/2014/main" val="1859416850"/>
                    </a:ext>
                  </a:extLst>
                </a:gridCol>
                <a:gridCol w="879179">
                  <a:extLst>
                    <a:ext uri="{9D8B030D-6E8A-4147-A177-3AD203B41FA5}">
                      <a16:colId xmlns:a16="http://schemas.microsoft.com/office/drawing/2014/main" val="3903469793"/>
                    </a:ext>
                  </a:extLst>
                </a:gridCol>
                <a:gridCol w="293060">
                  <a:extLst>
                    <a:ext uri="{9D8B030D-6E8A-4147-A177-3AD203B41FA5}">
                      <a16:colId xmlns:a16="http://schemas.microsoft.com/office/drawing/2014/main" val="2066783965"/>
                    </a:ext>
                  </a:extLst>
                </a:gridCol>
                <a:gridCol w="789987">
                  <a:extLst>
                    <a:ext uri="{9D8B030D-6E8A-4147-A177-3AD203B41FA5}">
                      <a16:colId xmlns:a16="http://schemas.microsoft.com/office/drawing/2014/main" val="1037909496"/>
                    </a:ext>
                  </a:extLst>
                </a:gridCol>
                <a:gridCol w="840953">
                  <a:extLst>
                    <a:ext uri="{9D8B030D-6E8A-4147-A177-3AD203B41FA5}">
                      <a16:colId xmlns:a16="http://schemas.microsoft.com/office/drawing/2014/main" val="2417681848"/>
                    </a:ext>
                  </a:extLst>
                </a:gridCol>
                <a:gridCol w="293060">
                  <a:extLst>
                    <a:ext uri="{9D8B030D-6E8A-4147-A177-3AD203B41FA5}">
                      <a16:colId xmlns:a16="http://schemas.microsoft.com/office/drawing/2014/main" val="4219477946"/>
                    </a:ext>
                  </a:extLst>
                </a:gridCol>
                <a:gridCol w="789987">
                  <a:extLst>
                    <a:ext uri="{9D8B030D-6E8A-4147-A177-3AD203B41FA5}">
                      <a16:colId xmlns:a16="http://schemas.microsoft.com/office/drawing/2014/main" val="2965120443"/>
                    </a:ext>
                  </a:extLst>
                </a:gridCol>
                <a:gridCol w="840953">
                  <a:extLst>
                    <a:ext uri="{9D8B030D-6E8A-4147-A177-3AD203B41FA5}">
                      <a16:colId xmlns:a16="http://schemas.microsoft.com/office/drawing/2014/main" val="1535037899"/>
                    </a:ext>
                  </a:extLst>
                </a:gridCol>
                <a:gridCol w="293060">
                  <a:extLst>
                    <a:ext uri="{9D8B030D-6E8A-4147-A177-3AD203B41FA5}">
                      <a16:colId xmlns:a16="http://schemas.microsoft.com/office/drawing/2014/main" val="3524911342"/>
                    </a:ext>
                  </a:extLst>
                </a:gridCol>
                <a:gridCol w="789987">
                  <a:extLst>
                    <a:ext uri="{9D8B030D-6E8A-4147-A177-3AD203B41FA5}">
                      <a16:colId xmlns:a16="http://schemas.microsoft.com/office/drawing/2014/main" val="3424507402"/>
                    </a:ext>
                  </a:extLst>
                </a:gridCol>
                <a:gridCol w="840953">
                  <a:extLst>
                    <a:ext uri="{9D8B030D-6E8A-4147-A177-3AD203B41FA5}">
                      <a16:colId xmlns:a16="http://schemas.microsoft.com/office/drawing/2014/main" val="111482320"/>
                    </a:ext>
                  </a:extLst>
                </a:gridCol>
                <a:gridCol w="293060">
                  <a:extLst>
                    <a:ext uri="{9D8B030D-6E8A-4147-A177-3AD203B41FA5}">
                      <a16:colId xmlns:a16="http://schemas.microsoft.com/office/drawing/2014/main" val="2560565475"/>
                    </a:ext>
                  </a:extLst>
                </a:gridCol>
                <a:gridCol w="789987">
                  <a:extLst>
                    <a:ext uri="{9D8B030D-6E8A-4147-A177-3AD203B41FA5}">
                      <a16:colId xmlns:a16="http://schemas.microsoft.com/office/drawing/2014/main" val="4129861998"/>
                    </a:ext>
                  </a:extLst>
                </a:gridCol>
                <a:gridCol w="879179">
                  <a:extLst>
                    <a:ext uri="{9D8B030D-6E8A-4147-A177-3AD203B41FA5}">
                      <a16:colId xmlns:a16="http://schemas.microsoft.com/office/drawing/2014/main" val="3926292817"/>
                    </a:ext>
                  </a:extLst>
                </a:gridCol>
              </a:tblGrid>
              <a:tr h="435096">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532043536"/>
                  </a:ext>
                </a:extLst>
              </a:tr>
              <a:tr h="193375">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1.034,80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133.325,70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11.347,55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44.079,69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10.266,21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200.053,95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732229888"/>
                  </a:ext>
                </a:extLst>
              </a:tr>
              <a:tr h="193375">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131.477,60</a:t>
                      </a:r>
                    </a:p>
                  </a:txBody>
                  <a:tcPr marL="0" marR="0" marT="0" marB="0" anchor="ctr">
                    <a:lnL>
                      <a:noFill/>
                    </a:lnL>
                    <a:lnR>
                      <a:noFill/>
                    </a:lnR>
                    <a:lnT>
                      <a:noFill/>
                    </a:lnT>
                    <a:lnB>
                      <a:noFill/>
                    </a:lnB>
                    <a:no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196.744,19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46.936,62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40.750,45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16.630,26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432.539,12</a:t>
                      </a:r>
                    </a:p>
                  </a:txBody>
                  <a:tcPr marL="0" marR="0" marT="0" marB="0" anchor="ctr">
                    <a:lnL>
                      <a:noFill/>
                    </a:lnL>
                    <a:lnR>
                      <a:noFill/>
                    </a:lnR>
                    <a:lnT>
                      <a:noFill/>
                    </a:lnT>
                    <a:lnB>
                      <a:noFill/>
                    </a:lnB>
                    <a:noFill/>
                  </a:tcPr>
                </a:tc>
                <a:extLst>
                  <a:ext uri="{0D108BD9-81ED-4DB2-BD59-A6C34878D82A}">
                    <a16:rowId xmlns:a16="http://schemas.microsoft.com/office/drawing/2014/main" val="1605428984"/>
                  </a:ext>
                </a:extLst>
              </a:tr>
              <a:tr h="193375">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163.523,62</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184.469,73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65.697,75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39.979,63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27.622,82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481.293,54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71138691"/>
                  </a:ext>
                </a:extLst>
              </a:tr>
              <a:tr h="193375">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145.087,78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185.111,69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70.736,21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59.293,15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29.098,67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489.327,50</a:t>
                      </a:r>
                    </a:p>
                  </a:txBody>
                  <a:tcPr marL="0" marR="0" marT="0" marB="0" anchor="ctr">
                    <a:lnL>
                      <a:noFill/>
                    </a:lnL>
                    <a:lnR>
                      <a:noFill/>
                    </a:lnR>
                    <a:lnT>
                      <a:noFill/>
                    </a:lnT>
                    <a:lnB>
                      <a:noFill/>
                    </a:lnB>
                    <a:noFill/>
                  </a:tcPr>
                </a:tc>
                <a:extLst>
                  <a:ext uri="{0D108BD9-81ED-4DB2-BD59-A6C34878D82A}">
                    <a16:rowId xmlns:a16="http://schemas.microsoft.com/office/drawing/2014/main" val="2723611901"/>
                  </a:ext>
                </a:extLst>
              </a:tr>
              <a:tr h="193375">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152.419,30</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183.650,26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73.802,45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78.097,49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28.638,14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516.607,64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81008885"/>
                  </a:ext>
                </a:extLst>
              </a:tr>
              <a:tr h="193375">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163.282,28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185.318,21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75.263,19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78.667,66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28.836,83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531.368,17</a:t>
                      </a:r>
                    </a:p>
                  </a:txBody>
                  <a:tcPr marL="0" marR="0" marT="0" marB="0" anchor="ctr">
                    <a:lnL>
                      <a:noFill/>
                    </a:lnL>
                    <a:lnR>
                      <a:noFill/>
                    </a:lnR>
                    <a:lnT>
                      <a:noFill/>
                    </a:lnT>
                    <a:lnB>
                      <a:noFill/>
                    </a:lnB>
                    <a:noFill/>
                  </a:tcPr>
                </a:tc>
                <a:extLst>
                  <a:ext uri="{0D108BD9-81ED-4DB2-BD59-A6C34878D82A}">
                    <a16:rowId xmlns:a16="http://schemas.microsoft.com/office/drawing/2014/main" val="382156294"/>
                  </a:ext>
                </a:extLst>
              </a:tr>
              <a:tr h="193375">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163.261,99</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172.954,85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76.302,06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76.435,90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32.520,63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521.475,44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53807047"/>
                  </a:ext>
                </a:extLst>
              </a:tr>
              <a:tr h="193375">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168.585,36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166.227,46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80.145,46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76.172,42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37.200,92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528.331,63</a:t>
                      </a:r>
                    </a:p>
                  </a:txBody>
                  <a:tcPr marL="0" marR="0" marT="0" marB="0" anchor="ctr">
                    <a:lnL>
                      <a:noFill/>
                    </a:lnL>
                    <a:lnR>
                      <a:noFill/>
                    </a:lnR>
                    <a:lnT>
                      <a:noFill/>
                    </a:lnT>
                    <a:lnB>
                      <a:noFill/>
                    </a:lnB>
                    <a:noFill/>
                  </a:tcPr>
                </a:tc>
                <a:extLst>
                  <a:ext uri="{0D108BD9-81ED-4DB2-BD59-A6C34878D82A}">
                    <a16:rowId xmlns:a16="http://schemas.microsoft.com/office/drawing/2014/main" val="164871094"/>
                  </a:ext>
                </a:extLst>
              </a:tr>
              <a:tr h="193375">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165.699,54</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163.477,62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76.139,81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75.206,46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39.621,94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520.145,37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694821830"/>
                  </a:ext>
                </a:extLst>
              </a:tr>
              <a:tr h="193375">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166.405,36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164.967,70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76.955,71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76.172,43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40.446,12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524.947,32</a:t>
                      </a:r>
                    </a:p>
                  </a:txBody>
                  <a:tcPr marL="0" marR="0" marT="0" marB="0" anchor="ctr">
                    <a:lnL>
                      <a:noFill/>
                    </a:lnL>
                    <a:lnR>
                      <a:noFill/>
                    </a:lnR>
                    <a:lnT>
                      <a:noFill/>
                    </a:lnT>
                    <a:lnB>
                      <a:noFill/>
                    </a:lnB>
                    <a:noFill/>
                  </a:tcPr>
                </a:tc>
                <a:extLst>
                  <a:ext uri="{0D108BD9-81ED-4DB2-BD59-A6C34878D82A}">
                    <a16:rowId xmlns:a16="http://schemas.microsoft.com/office/drawing/2014/main" val="1280504518"/>
                  </a:ext>
                </a:extLst>
              </a:tr>
              <a:tr h="193375">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159.392,51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162.411,00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73.552,62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75.206,48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38.925,98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509.488,58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802007468"/>
                  </a:ext>
                </a:extLst>
              </a:tr>
              <a:tr h="193375">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162.558,03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164.896,53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70.493,67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75.291,12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43.723,50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516.962,85</a:t>
                      </a:r>
                    </a:p>
                  </a:txBody>
                  <a:tcPr marL="0" marR="0" marT="0" marB="0" anchor="ctr">
                    <a:lnL>
                      <a:noFill/>
                    </a:lnL>
                    <a:lnR>
                      <a:noFill/>
                    </a:lnR>
                    <a:lnT>
                      <a:noFill/>
                    </a:lnT>
                    <a:lnB>
                      <a:noFill/>
                    </a:lnB>
                    <a:noFill/>
                  </a:tcPr>
                </a:tc>
                <a:extLst>
                  <a:ext uri="{0D108BD9-81ED-4DB2-BD59-A6C34878D82A}">
                    <a16:rowId xmlns:a16="http://schemas.microsoft.com/office/drawing/2014/main" val="1490927993"/>
                  </a:ext>
                </a:extLst>
              </a:tr>
              <a:tr h="193375">
                <a:tc>
                  <a:txBody>
                    <a:bodyPr/>
                    <a:lstStyle/>
                    <a:p>
                      <a:pPr algn="ctr" rtl="0" fontAlgn="ctr"/>
                      <a:r>
                        <a:rPr lang="es-CO" sz="11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157.084,38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161.960,46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66.301,82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72.867,35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48.261,56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506.475,57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57050326"/>
                  </a:ext>
                </a:extLst>
              </a:tr>
              <a:tr h="193375">
                <a:tc>
                  <a:txBody>
                    <a:bodyPr/>
                    <a:lstStyle/>
                    <a:p>
                      <a:pPr algn="ctr" rtl="0" fontAlgn="ctr"/>
                      <a:r>
                        <a:rPr lang="es-CO" sz="11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156.076,68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163.543,78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66.798,98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73.715,19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48.809,36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508.943,99</a:t>
                      </a:r>
                    </a:p>
                  </a:txBody>
                  <a:tcPr marL="0" marR="0" marT="0" marB="0" anchor="ctr">
                    <a:lnL>
                      <a:noFill/>
                    </a:lnL>
                    <a:lnR>
                      <a:noFill/>
                    </a:lnR>
                    <a:lnT>
                      <a:noFill/>
                    </a:lnT>
                    <a:lnB>
                      <a:noFill/>
                    </a:lnB>
                    <a:noFill/>
                  </a:tcPr>
                </a:tc>
                <a:extLst>
                  <a:ext uri="{0D108BD9-81ED-4DB2-BD59-A6C34878D82A}">
                    <a16:rowId xmlns:a16="http://schemas.microsoft.com/office/drawing/2014/main" val="3514128764"/>
                  </a:ext>
                </a:extLst>
              </a:tr>
              <a:tr h="396420">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24.769,75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28.783,85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11.210,53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11.348,62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5.669,92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81.782,66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816656190"/>
                  </a:ext>
                </a:extLst>
              </a:tr>
            </a:tbl>
          </a:graphicData>
        </a:graphic>
      </p:graphicFrame>
    </p:spTree>
    <p:extLst>
      <p:ext uri="{BB962C8B-B14F-4D97-AF65-F5344CB8AC3E}">
        <p14:creationId xmlns:p14="http://schemas.microsoft.com/office/powerpoint/2010/main" val="550913855"/>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A3A424B-5526-421A-AC2C-37A13956CB32}"/>
              </a:ext>
            </a:extLst>
          </p:cNvPr>
          <p:cNvCxnSpPr>
            <a:cxnSpLocks/>
          </p:cNvCxnSpPr>
          <p:nvPr/>
        </p:nvCxnSpPr>
        <p:spPr>
          <a:xfrm>
            <a:off x="117475" y="109220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0179" name="Imagen 24">
            <a:extLst>
              <a:ext uri="{FF2B5EF4-FFF2-40B4-BE49-F238E27FC236}">
                <a16:creationId xmlns:a16="http://schemas.microsoft.com/office/drawing/2014/main" id="{63EF20BF-C742-49BC-AD9B-9140C666DE2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81" name="Imagen 14">
            <a:extLst>
              <a:ext uri="{FF2B5EF4-FFF2-40B4-BE49-F238E27FC236}">
                <a16:creationId xmlns:a16="http://schemas.microsoft.com/office/drawing/2014/main" id="{14F67C70-77BC-4736-978B-4910F7CC7A0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37700" y="193675"/>
            <a:ext cx="20097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AA193D1-89A0-4BA4-903D-92D0C00211AB}"/>
              </a:ext>
            </a:extLst>
          </p:cNvPr>
          <p:cNvSpPr txBox="1"/>
          <p:nvPr/>
        </p:nvSpPr>
        <p:spPr>
          <a:xfrm>
            <a:off x="1509713" y="71438"/>
            <a:ext cx="7324725"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Abril 2025</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655C5A44-3E99-4483-82F4-2F1ADDB9FDCF}"/>
              </a:ext>
            </a:extLst>
          </p:cNvPr>
          <p:cNvSpPr txBox="1">
            <a:spLocks noChangeArrowheads="1"/>
          </p:cNvSpPr>
          <p:nvPr/>
        </p:nvSpPr>
        <p:spPr bwMode="auto">
          <a:xfrm>
            <a:off x="-43089" y="6493688"/>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0" name="CuadroTexto 9">
            <a:extLst>
              <a:ext uri="{FF2B5EF4-FFF2-40B4-BE49-F238E27FC236}">
                <a16:creationId xmlns:a16="http://schemas.microsoft.com/office/drawing/2014/main" id="{51FA13D1-3624-4FC9-941F-99AE9B9C7C80}"/>
              </a:ext>
            </a:extLst>
          </p:cNvPr>
          <p:cNvSpPr txBox="1"/>
          <p:nvPr/>
        </p:nvSpPr>
        <p:spPr>
          <a:xfrm>
            <a:off x="1509713" y="5913351"/>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 Información del archivo plano de cartera total a corte 30-abr-2025 descargado del SIGAB el 8-may-2025.</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1D3AF5ED-7890-7752-60CC-E3237BBFF539}"/>
              </a:ext>
            </a:extLst>
          </p:cNvPr>
          <p:cNvSpPr txBox="1"/>
          <p:nvPr/>
        </p:nvSpPr>
        <p:spPr>
          <a:xfrm>
            <a:off x="-341968" y="3333499"/>
            <a:ext cx="2364424"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$26.296</a:t>
            </a:r>
          </a:p>
          <a:p>
            <a:pPr lvl="1" algn="ctr"/>
            <a:r>
              <a:rPr lang="es-CO" sz="1400" b="1" kern="0" dirty="0">
                <a:solidFill>
                  <a:schemeClr val="accent1">
                    <a:lumMod val="50000"/>
                  </a:schemeClr>
                </a:solidFill>
                <a:cs typeface="Arial" panose="020B0604020202020204" pitchFamily="34" charset="0"/>
              </a:rPr>
              <a:t>Millones</a:t>
            </a:r>
          </a:p>
        </p:txBody>
      </p:sp>
      <p:graphicFrame>
        <p:nvGraphicFramePr>
          <p:cNvPr id="3" name="Gráfico 2">
            <a:extLst>
              <a:ext uri="{FF2B5EF4-FFF2-40B4-BE49-F238E27FC236}">
                <a16:creationId xmlns:a16="http://schemas.microsoft.com/office/drawing/2014/main" id="{1F966A13-67FD-F9EA-4BF2-94F22065B462}"/>
              </a:ext>
            </a:extLst>
          </p:cNvPr>
          <p:cNvGraphicFramePr>
            <a:graphicFrameLocks noGrp="1"/>
          </p:cNvGraphicFramePr>
          <p:nvPr/>
        </p:nvGraphicFramePr>
        <p:xfrm>
          <a:off x="3036497" y="1506459"/>
          <a:ext cx="6262778" cy="4226664"/>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673B464-70C1-4561-829A-7DE120D02947}"/>
              </a:ext>
            </a:extLst>
          </p:cNvPr>
          <p:cNvCxnSpPr>
            <a:cxnSpLocks/>
          </p:cNvCxnSpPr>
          <p:nvPr/>
        </p:nvCxnSpPr>
        <p:spPr>
          <a:xfrm>
            <a:off x="117475" y="1163638"/>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2227" name="Imagen 24">
            <a:extLst>
              <a:ext uri="{FF2B5EF4-FFF2-40B4-BE49-F238E27FC236}">
                <a16:creationId xmlns:a16="http://schemas.microsoft.com/office/drawing/2014/main" id="{84DA99C7-8E7F-4BC2-A40E-DEF0C5DE476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29" name="Imagen 12">
            <a:extLst>
              <a:ext uri="{FF2B5EF4-FFF2-40B4-BE49-F238E27FC236}">
                <a16:creationId xmlns:a16="http://schemas.microsoft.com/office/drawing/2014/main" id="{22CC44B9-1B5A-4900-8A94-13ADEF6B811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36175" y="131763"/>
            <a:ext cx="1943100"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779A6F66-D603-456D-ACD0-33EFE706CEA3}"/>
              </a:ext>
            </a:extLst>
          </p:cNvPr>
          <p:cNvSpPr txBox="1"/>
          <p:nvPr/>
        </p:nvSpPr>
        <p:spPr>
          <a:xfrm>
            <a:off x="1355725" y="200025"/>
            <a:ext cx="85058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Abril 2025</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426C6225-7285-4E35-A9DA-802AFE5582C2}"/>
              </a:ext>
            </a:extLst>
          </p:cNvPr>
          <p:cNvSpPr txBox="1">
            <a:spLocks noChangeArrowheads="1"/>
          </p:cNvSpPr>
          <p:nvPr/>
        </p:nvSpPr>
        <p:spPr bwMode="auto">
          <a:xfrm>
            <a:off x="0" y="651667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0" name="CuadroTexto 9">
            <a:extLst>
              <a:ext uri="{FF2B5EF4-FFF2-40B4-BE49-F238E27FC236}">
                <a16:creationId xmlns:a16="http://schemas.microsoft.com/office/drawing/2014/main" id="{AF3F921E-B8F2-4C94-97E4-29EA9865FCC8}"/>
              </a:ext>
            </a:extLst>
          </p:cNvPr>
          <p:cNvSpPr txBox="1"/>
          <p:nvPr/>
        </p:nvSpPr>
        <p:spPr>
          <a:xfrm>
            <a:off x="944764" y="5910185"/>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 Información del archivo plano de cartera total a corte 30-abr-2025 descargado del SIGAB el 8-may-2025.</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3C7C8F14-60B2-73B2-BB4C-9A57264E07E0}"/>
              </a:ext>
            </a:extLst>
          </p:cNvPr>
          <p:cNvSpPr txBox="1"/>
          <p:nvPr/>
        </p:nvSpPr>
        <p:spPr>
          <a:xfrm>
            <a:off x="403225" y="3167063"/>
            <a:ext cx="1752600" cy="83099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CARTERA TOTAL</a:t>
            </a:r>
            <a:br>
              <a:rPr lang="es-CO" sz="1600" b="1" dirty="0">
                <a:solidFill>
                  <a:schemeClr val="accent1">
                    <a:lumMod val="50000"/>
                  </a:schemeClr>
                </a:solidFill>
                <a:cs typeface="Arial" panose="020B0604020202020204" pitchFamily="34" charset="0"/>
              </a:rPr>
            </a:br>
            <a:r>
              <a:rPr lang="es-CO" sz="1600" b="1" dirty="0">
                <a:solidFill>
                  <a:schemeClr val="accent1">
                    <a:lumMod val="50000"/>
                  </a:schemeClr>
                </a:solidFill>
                <a:cs typeface="Arial" panose="020B0604020202020204" pitchFamily="34" charset="0"/>
              </a:rPr>
              <a:t>$11.819</a:t>
            </a:r>
          </a:p>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millones</a:t>
            </a:r>
            <a:endParaRPr lang="es-CO" sz="16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373A7261-525A-B3C6-8290-9F5DE0276C02}"/>
              </a:ext>
            </a:extLst>
          </p:cNvPr>
          <p:cNvGraphicFramePr>
            <a:graphicFrameLocks noGrp="1"/>
          </p:cNvGraphicFramePr>
          <p:nvPr/>
        </p:nvGraphicFramePr>
        <p:xfrm>
          <a:off x="2872596" y="1492377"/>
          <a:ext cx="5746631" cy="3880030"/>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B343693-3DF6-47A1-838F-F543E40E305F}"/>
              </a:ext>
            </a:extLst>
          </p:cNvPr>
          <p:cNvCxnSpPr>
            <a:cxnSpLocks/>
          </p:cNvCxnSpPr>
          <p:nvPr/>
        </p:nvCxnSpPr>
        <p:spPr>
          <a:xfrm>
            <a:off x="0" y="10874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4276" name="Imagen 8">
            <a:extLst>
              <a:ext uri="{FF2B5EF4-FFF2-40B4-BE49-F238E27FC236}">
                <a16:creationId xmlns:a16="http://schemas.microsoft.com/office/drawing/2014/main" id="{4F0777F6-A1AC-4956-8F6B-CC5DA497EB1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09263" y="292100"/>
            <a:ext cx="914400" cy="65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77" name="Imagen 11">
            <a:extLst>
              <a:ext uri="{FF2B5EF4-FFF2-40B4-BE49-F238E27FC236}">
                <a16:creationId xmlns:a16="http://schemas.microsoft.com/office/drawing/2014/main" id="{93FE89F7-FC23-4DF2-9DD1-2C11C6D235E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12713" y="244475"/>
            <a:ext cx="722312" cy="67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0305F3F9-7A07-4E51-A90E-98DAE3BEBA7F}"/>
              </a:ext>
            </a:extLst>
          </p:cNvPr>
          <p:cNvSpPr txBox="1"/>
          <p:nvPr/>
        </p:nvSpPr>
        <p:spPr>
          <a:xfrm>
            <a:off x="938213" y="84138"/>
            <a:ext cx="9813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Abril 2025</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64B36084-B3A0-4D2F-B4C6-7E5FE8073C92}"/>
              </a:ext>
            </a:extLst>
          </p:cNvPr>
          <p:cNvSpPr txBox="1">
            <a:spLocks noChangeArrowheads="1"/>
          </p:cNvSpPr>
          <p:nvPr/>
        </p:nvSpPr>
        <p:spPr bwMode="auto">
          <a:xfrm>
            <a:off x="112713" y="6475025"/>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4" name="CuadroTexto 3">
            <a:extLst>
              <a:ext uri="{FF2B5EF4-FFF2-40B4-BE49-F238E27FC236}">
                <a16:creationId xmlns:a16="http://schemas.microsoft.com/office/drawing/2014/main" id="{BC3DAAA1-7B2F-6FEA-1D94-E3F68EEB8F7B}"/>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 Información del archivo plano de cartera total a corte 30-abr-2025 descargado del SIGAB el 8-may-2025.</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2476CFA4-5ADD-4317-135B-2749A060B584}"/>
              </a:ext>
            </a:extLst>
          </p:cNvPr>
          <p:cNvSpPr txBox="1"/>
          <p:nvPr/>
        </p:nvSpPr>
        <p:spPr>
          <a:xfrm>
            <a:off x="405810" y="3134314"/>
            <a:ext cx="1468031" cy="95410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a:t>
            </a:r>
          </a:p>
          <a:p>
            <a:pPr lvl="1" algn="ct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$28.251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3143DF0D-C6B4-8F3A-1802-1A37BD38372D}"/>
              </a:ext>
            </a:extLst>
          </p:cNvPr>
          <p:cNvGraphicFramePr>
            <a:graphicFrameLocks noGrp="1"/>
          </p:cNvGraphicFramePr>
          <p:nvPr/>
        </p:nvGraphicFramePr>
        <p:xfrm>
          <a:off x="2178674" y="1446532"/>
          <a:ext cx="7454216" cy="4224551"/>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F45B491-929C-4557-A18A-4CE598D263D3}"/>
              </a:ext>
            </a:extLst>
          </p:cNvPr>
          <p:cNvCxnSpPr>
            <a:cxnSpLocks/>
          </p:cNvCxnSpPr>
          <p:nvPr/>
        </p:nvCxnSpPr>
        <p:spPr>
          <a:xfrm>
            <a:off x="88900" y="11176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6323" name="Imagen 24">
            <a:extLst>
              <a:ext uri="{FF2B5EF4-FFF2-40B4-BE49-F238E27FC236}">
                <a16:creationId xmlns:a16="http://schemas.microsoft.com/office/drawing/2014/main" id="{AD67AF67-F7A3-4874-BB39-123F439ABF7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8125" y="14446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324" name="Imagen 10">
            <a:extLst>
              <a:ext uri="{FF2B5EF4-FFF2-40B4-BE49-F238E27FC236}">
                <a16:creationId xmlns:a16="http://schemas.microsoft.com/office/drawing/2014/main" id="{F06C6740-4A53-47DE-BDAE-7345AA152B4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263188" y="127000"/>
            <a:ext cx="1422400"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ACC2AE1-AAC1-43DA-8C94-B3645EF4A841}"/>
              </a:ext>
            </a:extLst>
          </p:cNvPr>
          <p:cNvSpPr txBox="1"/>
          <p:nvPr/>
        </p:nvSpPr>
        <p:spPr>
          <a:xfrm>
            <a:off x="1160463" y="71438"/>
            <a:ext cx="9813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Abril 2025</a:t>
            </a:r>
            <a:endParaRPr lang="es-CO" sz="1600" b="0" kern="0" dirty="0">
              <a:solidFill>
                <a:schemeClr val="accent1">
                  <a:lumMod val="50000"/>
                </a:schemeClr>
              </a:solidFill>
            </a:endParaRPr>
          </a:p>
        </p:txBody>
      </p:sp>
      <p:sp>
        <p:nvSpPr>
          <p:cNvPr id="11" name="CuadroTexto 4">
            <a:extLst>
              <a:ext uri="{FF2B5EF4-FFF2-40B4-BE49-F238E27FC236}">
                <a16:creationId xmlns:a16="http://schemas.microsoft.com/office/drawing/2014/main" id="{B747D3FA-90B1-476C-B3C3-A07FA7C71CBE}"/>
              </a:ext>
            </a:extLst>
          </p:cNvPr>
          <p:cNvSpPr txBox="1">
            <a:spLocks noChangeArrowheads="1"/>
          </p:cNvSpPr>
          <p:nvPr/>
        </p:nvSpPr>
        <p:spPr bwMode="auto">
          <a:xfrm>
            <a:off x="-84818" y="650956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F3A617BD-B668-ECC7-29D1-85663FE2BEB2}"/>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 Información del archivo plano de cartera total a corte 30-abr-2025 descargado del SIGAB el 8-may-2025.</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92D2A4E3-FFA2-5842-20C3-00985B68D9D4}"/>
              </a:ext>
            </a:extLst>
          </p:cNvPr>
          <p:cNvSpPr txBox="1"/>
          <p:nvPr/>
        </p:nvSpPr>
        <p:spPr>
          <a:xfrm>
            <a:off x="88900" y="3233340"/>
            <a:ext cx="1895475" cy="954107"/>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$40.225 Millones</a:t>
            </a:r>
            <a:endParaRPr lang="es-CO" sz="1400" b="1" kern="0" dirty="0">
              <a:solidFill>
                <a:schemeClr val="accent1">
                  <a:lumMod val="50000"/>
                </a:schemeClr>
              </a:solidFill>
              <a:cs typeface="Arial" panose="020B0604020202020204" pitchFamily="34" charset="0"/>
            </a:endParaRPr>
          </a:p>
        </p:txBody>
      </p:sp>
      <p:graphicFrame>
        <p:nvGraphicFramePr>
          <p:cNvPr id="4" name="Gráfico 3">
            <a:extLst>
              <a:ext uri="{FF2B5EF4-FFF2-40B4-BE49-F238E27FC236}">
                <a16:creationId xmlns:a16="http://schemas.microsoft.com/office/drawing/2014/main" id="{A43C44B2-75FE-6DEE-89D3-FAA251E0951D}"/>
              </a:ext>
            </a:extLst>
          </p:cNvPr>
          <p:cNvGraphicFramePr>
            <a:graphicFrameLocks noGrp="1"/>
          </p:cNvGraphicFramePr>
          <p:nvPr/>
        </p:nvGraphicFramePr>
        <p:xfrm>
          <a:off x="2698365" y="1220788"/>
          <a:ext cx="6809558" cy="4721812"/>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6EB07DF7-4268-48E4-BE7F-C501BBD892DF}"/>
              </a:ext>
            </a:extLst>
          </p:cNvPr>
          <p:cNvCxnSpPr>
            <a:cxnSpLocks/>
          </p:cNvCxnSpPr>
          <p:nvPr/>
        </p:nvCxnSpPr>
        <p:spPr>
          <a:xfrm>
            <a:off x="57150" y="10191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8371" name="Imagen 24">
            <a:extLst>
              <a:ext uri="{FF2B5EF4-FFF2-40B4-BE49-F238E27FC236}">
                <a16:creationId xmlns:a16="http://schemas.microsoft.com/office/drawing/2014/main" id="{AE10425C-8DB0-47C7-8F77-22FB56A200C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22263" y="122238"/>
            <a:ext cx="8191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uadroTexto 17">
            <a:extLst>
              <a:ext uri="{FF2B5EF4-FFF2-40B4-BE49-F238E27FC236}">
                <a16:creationId xmlns:a16="http://schemas.microsoft.com/office/drawing/2014/main" id="{0AC414DC-2AA2-4700-BEFC-676D6778DBAD}"/>
              </a:ext>
            </a:extLst>
          </p:cNvPr>
          <p:cNvSpPr txBox="1"/>
          <p:nvPr/>
        </p:nvSpPr>
        <p:spPr>
          <a:xfrm>
            <a:off x="1009651" y="69850"/>
            <a:ext cx="8901266"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Abril 2025</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B279E762-E6D1-452B-828E-C93BB4373067}"/>
              </a:ext>
            </a:extLst>
          </p:cNvPr>
          <p:cNvSpPr txBox="1">
            <a:spLocks noChangeArrowheads="1"/>
          </p:cNvSpPr>
          <p:nvPr/>
        </p:nvSpPr>
        <p:spPr bwMode="auto">
          <a:xfrm>
            <a:off x="0" y="648871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5" name="Grupo 14">
            <a:extLst>
              <a:ext uri="{FF2B5EF4-FFF2-40B4-BE49-F238E27FC236}">
                <a16:creationId xmlns:a16="http://schemas.microsoft.com/office/drawing/2014/main" id="{C17C8F27-6509-49F6-A894-409F2B6AC83A}"/>
              </a:ext>
            </a:extLst>
          </p:cNvPr>
          <p:cNvGrpSpPr/>
          <p:nvPr/>
        </p:nvGrpSpPr>
        <p:grpSpPr>
          <a:xfrm>
            <a:off x="10761555" y="-7131"/>
            <a:ext cx="1077459" cy="989053"/>
            <a:chOff x="10562619" y="1423954"/>
            <a:chExt cx="1280250" cy="1299632"/>
          </a:xfrm>
        </p:grpSpPr>
        <p:pic>
          <p:nvPicPr>
            <p:cNvPr id="17" name="Picture 2">
              <a:extLst>
                <a:ext uri="{FF2B5EF4-FFF2-40B4-BE49-F238E27FC236}">
                  <a16:creationId xmlns:a16="http://schemas.microsoft.com/office/drawing/2014/main" id="{4D1C9D91-4E9B-4146-A753-1E805CE4816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DEC1FE41-3F33-4778-A3AF-8A24B61F3C5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1CC3F75C-682E-C796-8FB7-6A091E492C75}"/>
              </a:ext>
            </a:extLst>
          </p:cNvPr>
          <p:cNvSpPr txBox="1"/>
          <p:nvPr/>
        </p:nvSpPr>
        <p:spPr>
          <a:xfrm>
            <a:off x="1141413" y="5838825"/>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 Información del archivo plano de cartera total a corte 30-abr-2025 descargado del SIGAB el 8-may-2025.</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CC28EC13-8911-648B-8CCE-BE136703F210}"/>
              </a:ext>
            </a:extLst>
          </p:cNvPr>
          <p:cNvSpPr txBox="1"/>
          <p:nvPr/>
        </p:nvSpPr>
        <p:spPr>
          <a:xfrm>
            <a:off x="321476" y="3800519"/>
            <a:ext cx="2000958"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$16.361 millones</a:t>
            </a:r>
            <a:endParaRPr lang="es-CO" sz="1400" b="1" kern="0" dirty="0">
              <a:solidFill>
                <a:schemeClr val="accent1">
                  <a:lumMod val="50000"/>
                </a:schemeClr>
              </a:solidFill>
              <a:cs typeface="Arial" panose="020B0604020202020204" pitchFamily="34" charset="0"/>
            </a:endParaRPr>
          </a:p>
        </p:txBody>
      </p:sp>
      <p:graphicFrame>
        <p:nvGraphicFramePr>
          <p:cNvPr id="4" name="Gráfico 3">
            <a:extLst>
              <a:ext uri="{FF2B5EF4-FFF2-40B4-BE49-F238E27FC236}">
                <a16:creationId xmlns:a16="http://schemas.microsoft.com/office/drawing/2014/main" id="{10280597-6264-F7D5-0C1C-1A0A36399E25}"/>
              </a:ext>
            </a:extLst>
          </p:cNvPr>
          <p:cNvGraphicFramePr>
            <a:graphicFrameLocks noGrp="1"/>
          </p:cNvGraphicFramePr>
          <p:nvPr/>
        </p:nvGraphicFramePr>
        <p:xfrm>
          <a:off x="3031241" y="1099899"/>
          <a:ext cx="6006106" cy="4818653"/>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FA6992DC-54CA-46C0-BB38-91EF3A69AAD6}"/>
              </a:ext>
            </a:extLst>
          </p:cNvPr>
          <p:cNvCxnSpPr>
            <a:cxnSpLocks/>
          </p:cNvCxnSpPr>
          <p:nvPr/>
        </p:nvCxnSpPr>
        <p:spPr>
          <a:xfrm>
            <a:off x="117475" y="107315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0419" name="Imagen 24">
            <a:extLst>
              <a:ext uri="{FF2B5EF4-FFF2-40B4-BE49-F238E27FC236}">
                <a16:creationId xmlns:a16="http://schemas.microsoft.com/office/drawing/2014/main" id="{04F425CB-7468-4F57-9F8A-5C4615C689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0200" y="77788"/>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20" name="Imagen 7">
            <a:extLst>
              <a:ext uri="{FF2B5EF4-FFF2-40B4-BE49-F238E27FC236}">
                <a16:creationId xmlns:a16="http://schemas.microsoft.com/office/drawing/2014/main" id="{207C73BB-6CBB-4353-BD09-A2B565F6E15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882188" y="254000"/>
            <a:ext cx="1863725"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D3F2B9AD-D9C9-417D-8C4E-A6180AD338AD}"/>
              </a:ext>
            </a:extLst>
          </p:cNvPr>
          <p:cNvSpPr txBox="1"/>
          <p:nvPr/>
        </p:nvSpPr>
        <p:spPr>
          <a:xfrm>
            <a:off x="1189038" y="55563"/>
            <a:ext cx="110029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Abril 2025</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80E3A896-3D20-470D-981B-AD37D75B572E}"/>
              </a:ext>
            </a:extLst>
          </p:cNvPr>
          <p:cNvSpPr txBox="1">
            <a:spLocks noChangeArrowheads="1"/>
          </p:cNvSpPr>
          <p:nvPr/>
        </p:nvSpPr>
        <p:spPr bwMode="auto">
          <a:xfrm>
            <a:off x="0" y="650321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A12360BC-EA81-27F6-BD1D-1BB398AA8541}"/>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 Información del archivo plano de cartera total a corte 30-abr-2025 descargado del SIGAB el 8-may-2025.</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B46488E6-4456-DBD6-F393-254B702C6578}"/>
              </a:ext>
            </a:extLst>
          </p:cNvPr>
          <p:cNvSpPr txBox="1"/>
          <p:nvPr/>
        </p:nvSpPr>
        <p:spPr>
          <a:xfrm>
            <a:off x="-341968" y="3333499"/>
            <a:ext cx="2364424"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$26.296</a:t>
            </a:r>
          </a:p>
          <a:p>
            <a:pPr lvl="1" algn="ctr"/>
            <a:r>
              <a:rPr lang="es-CO" sz="1400" b="1" kern="0" dirty="0">
                <a:solidFill>
                  <a:schemeClr val="accent1">
                    <a:lumMod val="50000"/>
                  </a:schemeClr>
                </a:solidFill>
                <a:cs typeface="Arial" panose="020B0604020202020204" pitchFamily="34" charset="0"/>
              </a:rPr>
              <a:t>Millones</a:t>
            </a:r>
          </a:p>
        </p:txBody>
      </p:sp>
      <p:graphicFrame>
        <p:nvGraphicFramePr>
          <p:cNvPr id="4" name="Gráfico 3">
            <a:extLst>
              <a:ext uri="{FF2B5EF4-FFF2-40B4-BE49-F238E27FC236}">
                <a16:creationId xmlns:a16="http://schemas.microsoft.com/office/drawing/2014/main" id="{21B85FED-8448-78D7-9DB7-26E0BFAC92F4}"/>
              </a:ext>
            </a:extLst>
          </p:cNvPr>
          <p:cNvGraphicFramePr>
            <a:graphicFrameLocks noGrp="1"/>
          </p:cNvGraphicFramePr>
          <p:nvPr/>
        </p:nvGraphicFramePr>
        <p:xfrm>
          <a:off x="2156604" y="1177505"/>
          <a:ext cx="6639464" cy="450298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BE5842B-2040-48F0-A4C0-BE87D0CB3E6B}"/>
              </a:ext>
            </a:extLst>
          </p:cNvPr>
          <p:cNvCxnSpPr>
            <a:cxnSpLocks/>
          </p:cNvCxnSpPr>
          <p:nvPr/>
        </p:nvCxnSpPr>
        <p:spPr>
          <a:xfrm>
            <a:off x="88900" y="12700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2467" name="Imagen 24">
            <a:extLst>
              <a:ext uri="{FF2B5EF4-FFF2-40B4-BE49-F238E27FC236}">
                <a16:creationId xmlns:a16="http://schemas.microsoft.com/office/drawing/2014/main" id="{A2FEF5B1-9966-4636-857D-BDE59B6534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7013" y="1301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69" name="Imagen 14">
            <a:extLst>
              <a:ext uri="{FF2B5EF4-FFF2-40B4-BE49-F238E27FC236}">
                <a16:creationId xmlns:a16="http://schemas.microsoft.com/office/drawing/2014/main" id="{1697FC7E-9512-4A55-B98E-64FFAA57918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133013" y="311150"/>
            <a:ext cx="1690687" cy="54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55742E8-0AD0-4F95-B39F-939C1608B128}"/>
              </a:ext>
            </a:extLst>
          </p:cNvPr>
          <p:cNvSpPr txBox="1"/>
          <p:nvPr/>
        </p:nvSpPr>
        <p:spPr>
          <a:xfrm>
            <a:off x="1189038" y="292100"/>
            <a:ext cx="110029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Vigencia y Vencida – Abril 2025</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1344172D-6155-4C04-A1F3-48C32075E4C8}"/>
              </a:ext>
            </a:extLst>
          </p:cNvPr>
          <p:cNvSpPr txBox="1">
            <a:spLocks noChangeArrowheads="1"/>
          </p:cNvSpPr>
          <p:nvPr/>
        </p:nvSpPr>
        <p:spPr bwMode="auto">
          <a:xfrm>
            <a:off x="-113525" y="65016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373B0A54-AD7C-D752-9F43-992CA4A88385}"/>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 Información del archivo plano de cartera total a corte 30-abr-2025 descargado del SIGAB el 8-may-2025.</a:t>
            </a:r>
            <a:endParaRPr lang="es-CO" sz="1000" dirty="0">
              <a:solidFill>
                <a:schemeClr val="accent1">
                  <a:lumMod val="50000"/>
                </a:schemeClr>
              </a:solidFill>
              <a:cs typeface="Arial"/>
            </a:endParaRPr>
          </a:p>
        </p:txBody>
      </p:sp>
      <p:sp>
        <p:nvSpPr>
          <p:cNvPr id="10" name="CuadroTexto 14">
            <a:extLst>
              <a:ext uri="{FF2B5EF4-FFF2-40B4-BE49-F238E27FC236}">
                <a16:creationId xmlns:a16="http://schemas.microsoft.com/office/drawing/2014/main" id="{413035D8-7722-4592-AAB0-A08B2DC20071}"/>
              </a:ext>
            </a:extLst>
          </p:cNvPr>
          <p:cNvSpPr txBox="1"/>
          <p:nvPr/>
        </p:nvSpPr>
        <p:spPr>
          <a:xfrm>
            <a:off x="403225" y="3167063"/>
            <a:ext cx="1752600" cy="83099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CARTERA TOTAL</a:t>
            </a:r>
            <a:br>
              <a:rPr lang="es-CO" sz="1600" b="1" dirty="0">
                <a:solidFill>
                  <a:schemeClr val="accent1">
                    <a:lumMod val="50000"/>
                  </a:schemeClr>
                </a:solidFill>
                <a:cs typeface="Arial" panose="020B0604020202020204" pitchFamily="34" charset="0"/>
              </a:rPr>
            </a:br>
            <a:r>
              <a:rPr lang="es-CO" sz="1600" b="1" dirty="0">
                <a:solidFill>
                  <a:schemeClr val="accent1">
                    <a:lumMod val="50000"/>
                  </a:schemeClr>
                </a:solidFill>
                <a:cs typeface="Arial" panose="020B0604020202020204" pitchFamily="34" charset="0"/>
              </a:rPr>
              <a:t>$11.819</a:t>
            </a:r>
          </a:p>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millones</a:t>
            </a:r>
            <a:endParaRPr lang="es-CO" sz="1600" b="1" kern="0" dirty="0">
              <a:solidFill>
                <a:schemeClr val="accent1">
                  <a:lumMod val="50000"/>
                </a:schemeClr>
              </a:solidFill>
              <a:cs typeface="Arial" panose="020B0604020202020204" pitchFamily="34" charset="0"/>
            </a:endParaRPr>
          </a:p>
        </p:txBody>
      </p:sp>
      <p:graphicFrame>
        <p:nvGraphicFramePr>
          <p:cNvPr id="4" name="Gráfico 3">
            <a:extLst>
              <a:ext uri="{FF2B5EF4-FFF2-40B4-BE49-F238E27FC236}">
                <a16:creationId xmlns:a16="http://schemas.microsoft.com/office/drawing/2014/main" id="{2AF80B2F-52F4-F94D-802F-FFE4BDEE03C6}"/>
              </a:ext>
            </a:extLst>
          </p:cNvPr>
          <p:cNvGraphicFramePr>
            <a:graphicFrameLocks noGrp="1"/>
          </p:cNvGraphicFramePr>
          <p:nvPr/>
        </p:nvGraphicFramePr>
        <p:xfrm>
          <a:off x="2834923" y="1508106"/>
          <a:ext cx="6897552" cy="4580181"/>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16F11C02-C14A-4B10-9360-AE5A3CCB7E8C}"/>
              </a:ext>
            </a:extLst>
          </p:cNvPr>
          <p:cNvCxnSpPr>
            <a:cxnSpLocks/>
          </p:cNvCxnSpPr>
          <p:nvPr/>
        </p:nvCxnSpPr>
        <p:spPr>
          <a:xfrm>
            <a:off x="88900" y="11287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4516" name="Imagen 7">
            <a:extLst>
              <a:ext uri="{FF2B5EF4-FFF2-40B4-BE49-F238E27FC236}">
                <a16:creationId xmlns:a16="http://schemas.microsoft.com/office/drawing/2014/main" id="{FD132EFA-3097-472A-B78A-4370D98341C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874375" y="239713"/>
            <a:ext cx="9144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17" name="Imagen 9">
            <a:extLst>
              <a:ext uri="{FF2B5EF4-FFF2-40B4-BE49-F238E27FC236}">
                <a16:creationId xmlns:a16="http://schemas.microsoft.com/office/drawing/2014/main" id="{79200777-09A2-4F93-9FF0-D951557252A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90500" y="166688"/>
            <a:ext cx="862013" cy="801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CuadroTexto 4">
            <a:extLst>
              <a:ext uri="{FF2B5EF4-FFF2-40B4-BE49-F238E27FC236}">
                <a16:creationId xmlns:a16="http://schemas.microsoft.com/office/drawing/2014/main" id="{9353AE12-09A3-4648-938B-6D6E2F521C7F}"/>
              </a:ext>
            </a:extLst>
          </p:cNvPr>
          <p:cNvSpPr txBox="1">
            <a:spLocks noChangeArrowheads="1"/>
          </p:cNvSpPr>
          <p:nvPr/>
        </p:nvSpPr>
        <p:spPr bwMode="auto">
          <a:xfrm>
            <a:off x="0" y="6552812"/>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8614E144-DDCF-7BA0-47FC-371623E45605}"/>
              </a:ext>
            </a:extLst>
          </p:cNvPr>
          <p:cNvSpPr txBox="1"/>
          <p:nvPr/>
        </p:nvSpPr>
        <p:spPr>
          <a:xfrm>
            <a:off x="1132681" y="5918144"/>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30-abr-2025 descargado del SIGAB el 8-may-2025.</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9FDAA68A-0F5D-0367-2590-24EE5D8FDC30}"/>
              </a:ext>
            </a:extLst>
          </p:cNvPr>
          <p:cNvGraphicFramePr>
            <a:graphicFrameLocks noGrp="1"/>
          </p:cNvGraphicFramePr>
          <p:nvPr/>
        </p:nvGraphicFramePr>
        <p:xfrm>
          <a:off x="3533201" y="4854626"/>
          <a:ext cx="5574587" cy="898058"/>
        </p:xfrm>
        <a:graphic>
          <a:graphicData uri="http://schemas.openxmlformats.org/drawingml/2006/table">
            <a:tbl>
              <a:tblPr firstRow="1" bandRow="1">
                <a:tableStyleId>{68D230F3-CF80-4859-8CE7-A43EE81993B5}</a:tableStyleId>
              </a:tblPr>
              <a:tblGrid>
                <a:gridCol w="1867978">
                  <a:extLst>
                    <a:ext uri="{9D8B030D-6E8A-4147-A177-3AD203B41FA5}">
                      <a16:colId xmlns:a16="http://schemas.microsoft.com/office/drawing/2014/main" val="986650631"/>
                    </a:ext>
                  </a:extLst>
                </a:gridCol>
                <a:gridCol w="1046482">
                  <a:extLst>
                    <a:ext uri="{9D8B030D-6E8A-4147-A177-3AD203B41FA5}">
                      <a16:colId xmlns:a16="http://schemas.microsoft.com/office/drawing/2014/main" val="2679122248"/>
                    </a:ext>
                  </a:extLst>
                </a:gridCol>
                <a:gridCol w="1252189">
                  <a:extLst>
                    <a:ext uri="{9D8B030D-6E8A-4147-A177-3AD203B41FA5}">
                      <a16:colId xmlns:a16="http://schemas.microsoft.com/office/drawing/2014/main" val="2845050887"/>
                    </a:ext>
                  </a:extLst>
                </a:gridCol>
                <a:gridCol w="1407938">
                  <a:extLst>
                    <a:ext uri="{9D8B030D-6E8A-4147-A177-3AD203B41FA5}">
                      <a16:colId xmlns:a16="http://schemas.microsoft.com/office/drawing/2014/main" val="442746323"/>
                    </a:ext>
                  </a:extLst>
                </a:gridCol>
              </a:tblGrid>
              <a:tr h="287676">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CONJUNTA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a:t>
                      </a:r>
                    </a:p>
                    <a:p>
                      <a:pPr algn="ctr" rtl="0" fontAlgn="ctr"/>
                      <a:r>
                        <a:rPr lang="es-CO" sz="1100" b="1" u="none" strike="noStrike" dirty="0">
                          <a:solidFill>
                            <a:schemeClr val="accent1">
                              <a:lumMod val="50000"/>
                            </a:schemeClr>
                          </a:solidFill>
                          <a:effectLst/>
                          <a:latin typeface="+mn-lt"/>
                          <a:cs typeface="Arial" panose="020B0604020202020204" pitchFamily="34" charset="0"/>
                        </a:rPr>
                        <a:t>DIRECTA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br>
                        <a:rPr lang="es-CO" sz="1100" b="1" u="none" strike="noStrike" dirty="0">
                          <a:solidFill>
                            <a:schemeClr val="accent1">
                              <a:lumMod val="50000"/>
                            </a:schemeClr>
                          </a:solidFill>
                          <a:effectLst/>
                          <a:latin typeface="+mn-lt"/>
                          <a:cs typeface="Arial" panose="020B0604020202020204" pitchFamily="34" charset="0"/>
                        </a:rPr>
                      </a:br>
                      <a:r>
                        <a:rPr lang="es-CO" sz="1100" b="1" u="none" strike="noStrike" dirty="0">
                          <a:solidFill>
                            <a:schemeClr val="accent1">
                              <a:lumMod val="50000"/>
                            </a:schemeClr>
                          </a:solidFill>
                          <a:effectLst/>
                          <a:latin typeface="+mn-lt"/>
                          <a:cs typeface="Arial" panose="020B0604020202020204" pitchFamily="34" charset="0"/>
                        </a:rPr>
                        <a:t> 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4194083131"/>
                  </a:ext>
                </a:extLst>
              </a:tr>
              <a:tr h="226584">
                <a:tc>
                  <a:txBody>
                    <a:bodyPr/>
                    <a:lstStyle/>
                    <a:p>
                      <a:pPr algn="l" fontAlgn="ctr"/>
                      <a:r>
                        <a:rPr lang="es-CO" sz="1000" u="none" strike="noStrike" dirty="0">
                          <a:solidFill>
                            <a:schemeClr val="accent1">
                              <a:lumMod val="50000"/>
                            </a:schemeClr>
                          </a:solidFill>
                          <a:effectLst/>
                          <a:latin typeface="+mn-lt"/>
                          <a:cs typeface="Arial" panose="020B0604020202020204" pitchFamily="34" charset="0"/>
                        </a:rPr>
                        <a:t>VENCIDA</a:t>
                      </a:r>
                      <a:endParaRPr lang="es-CO" sz="1000" b="0"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r" fontAlgn="ctr"/>
                      <a:r>
                        <a:rPr lang="es-CO" sz="1000" b="0" i="0" u="none" strike="noStrike" dirty="0">
                          <a:solidFill>
                            <a:schemeClr val="accent1">
                              <a:lumMod val="50000"/>
                            </a:schemeClr>
                          </a:solidFill>
                          <a:effectLst/>
                          <a:latin typeface="Calibri" panose="020F0502020204030204" pitchFamily="34" charset="0"/>
                          <a:cs typeface="Calibri" panose="020F0502020204030204" pitchFamily="34" charset="0"/>
                        </a:rPr>
                        <a:t>                         9.824 </a:t>
                      </a:r>
                    </a:p>
                  </a:txBody>
                  <a:tcPr marL="8626" marR="8626" marT="8626" marB="0" anchor="ctr"/>
                </a:tc>
                <a:tc>
                  <a:txBody>
                    <a:bodyPr/>
                    <a:lstStyle/>
                    <a:p>
                      <a:pPr algn="r" fontAlgn="ctr"/>
                      <a:r>
                        <a:rPr lang="es-CO" sz="1000" b="0" i="0" u="none" strike="noStrike" dirty="0">
                          <a:solidFill>
                            <a:schemeClr val="accent1">
                              <a:lumMod val="50000"/>
                            </a:schemeClr>
                          </a:solidFill>
                          <a:effectLst/>
                          <a:latin typeface="Calibri" panose="020F0502020204030204" pitchFamily="34" charset="0"/>
                          <a:cs typeface="Calibri" panose="020F0502020204030204" pitchFamily="34" charset="0"/>
                        </a:rPr>
                        <a:t>                               2.895 </a:t>
                      </a:r>
                    </a:p>
                  </a:txBody>
                  <a:tcPr marL="8626" marR="8626" marT="8626" marB="0" anchor="ctr"/>
                </a:tc>
                <a:tc>
                  <a:txBody>
                    <a:bodyPr/>
                    <a:lstStyle/>
                    <a:p>
                      <a:pPr algn="r" fontAlgn="ctr"/>
                      <a:r>
                        <a:rPr lang="es-CO" sz="1000" b="0" i="0" u="none" strike="noStrike" dirty="0">
                          <a:solidFill>
                            <a:schemeClr val="accent1">
                              <a:lumMod val="50000"/>
                            </a:schemeClr>
                          </a:solidFill>
                          <a:effectLst/>
                          <a:latin typeface="Calibri" panose="020F0502020204030204" pitchFamily="34" charset="0"/>
                          <a:cs typeface="Calibri" panose="020F0502020204030204" pitchFamily="34" charset="0"/>
                        </a:rPr>
                        <a:t>                                 12.719 </a:t>
                      </a:r>
                    </a:p>
                  </a:txBody>
                  <a:tcPr marL="8626" marR="8626" marT="8626" marB="0" anchor="ctr"/>
                </a:tc>
                <a:extLst>
                  <a:ext uri="{0D108BD9-81ED-4DB2-BD59-A6C34878D82A}">
                    <a16:rowId xmlns:a16="http://schemas.microsoft.com/office/drawing/2014/main" val="1225258270"/>
                  </a:ext>
                </a:extLst>
              </a:tr>
              <a:tr h="164744">
                <a:tc>
                  <a:txBody>
                    <a:bodyPr/>
                    <a:lstStyle/>
                    <a:p>
                      <a:pPr algn="l" fontAlgn="ctr"/>
                      <a:r>
                        <a:rPr lang="es-CO" sz="1000" b="0" i="0" u="none" strike="noStrike" dirty="0">
                          <a:solidFill>
                            <a:schemeClr val="accent1">
                              <a:lumMod val="50000"/>
                            </a:schemeClr>
                          </a:solidFill>
                          <a:effectLst/>
                          <a:latin typeface="+mn-lt"/>
                          <a:cs typeface="Arial" panose="020B0604020202020204" pitchFamily="34" charset="0"/>
                        </a:rPr>
                        <a:t>VIGENCIA</a:t>
                      </a:r>
                    </a:p>
                  </a:txBody>
                  <a:tcPr marL="9525" marR="9525" marT="9525" marB="0" anchor="ctr"/>
                </a:tc>
                <a:tc>
                  <a:txBody>
                    <a:bodyPr/>
                    <a:lstStyle/>
                    <a:p>
                      <a:pPr algn="r" fontAlgn="ctr"/>
                      <a:r>
                        <a:rPr lang="es-CO" sz="1000" b="0" i="0" u="none" strike="noStrike" dirty="0">
                          <a:solidFill>
                            <a:schemeClr val="accent1">
                              <a:lumMod val="50000"/>
                            </a:schemeClr>
                          </a:solidFill>
                          <a:effectLst/>
                          <a:latin typeface="Calibri" panose="020F0502020204030204" pitchFamily="34" charset="0"/>
                          <a:cs typeface="Calibri" panose="020F0502020204030204" pitchFamily="34" charset="0"/>
                        </a:rPr>
                        <a:t>                       14.447 </a:t>
                      </a:r>
                    </a:p>
                  </a:txBody>
                  <a:tcPr marL="8626" marR="8626" marT="8626" marB="0" anchor="ctr"/>
                </a:tc>
                <a:tc>
                  <a:txBody>
                    <a:bodyPr/>
                    <a:lstStyle/>
                    <a:p>
                      <a:pPr algn="r" fontAlgn="ctr"/>
                      <a:r>
                        <a:rPr lang="es-CO" sz="1000" b="0" i="0" u="none" strike="noStrike">
                          <a:solidFill>
                            <a:schemeClr val="accent1">
                              <a:lumMod val="50000"/>
                            </a:schemeClr>
                          </a:solidFill>
                          <a:effectLst/>
                          <a:latin typeface="Calibri" panose="020F0502020204030204" pitchFamily="34" charset="0"/>
                          <a:cs typeface="Calibri" panose="020F0502020204030204" pitchFamily="34" charset="0"/>
                        </a:rPr>
                        <a:t>                                1.085 </a:t>
                      </a:r>
                    </a:p>
                  </a:txBody>
                  <a:tcPr marL="8626" marR="8626" marT="8626" marB="0" anchor="ctr"/>
                </a:tc>
                <a:tc>
                  <a:txBody>
                    <a:bodyPr/>
                    <a:lstStyle/>
                    <a:p>
                      <a:pPr algn="r" fontAlgn="ctr"/>
                      <a:r>
                        <a:rPr lang="es-CO" sz="1000" b="0" i="0" u="none" strike="noStrike" dirty="0">
                          <a:solidFill>
                            <a:schemeClr val="accent1">
                              <a:lumMod val="50000"/>
                            </a:schemeClr>
                          </a:solidFill>
                          <a:effectLst/>
                          <a:latin typeface="Calibri" panose="020F0502020204030204" pitchFamily="34" charset="0"/>
                          <a:cs typeface="Calibri" panose="020F0502020204030204" pitchFamily="34" charset="0"/>
                        </a:rPr>
                        <a:t>                                15.532 </a:t>
                      </a:r>
                    </a:p>
                  </a:txBody>
                  <a:tcPr marL="8626" marR="8626" marT="8626" marB="0" anchor="ctr"/>
                </a:tc>
                <a:extLst>
                  <a:ext uri="{0D108BD9-81ED-4DB2-BD59-A6C34878D82A}">
                    <a16:rowId xmlns:a16="http://schemas.microsoft.com/office/drawing/2014/main" val="1331612124"/>
                  </a:ext>
                </a:extLst>
              </a:tr>
              <a:tr h="159996">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r" fontAlgn="ctr"/>
                      <a:r>
                        <a:rPr lang="es-CO" sz="1000" b="1" i="0" u="none" strike="noStrike">
                          <a:solidFill>
                            <a:schemeClr val="accent1">
                              <a:lumMod val="50000"/>
                            </a:schemeClr>
                          </a:solidFill>
                          <a:effectLst/>
                          <a:latin typeface="Calibri" panose="020F0502020204030204" pitchFamily="34" charset="0"/>
                          <a:cs typeface="Calibri" panose="020F0502020204030204" pitchFamily="34" charset="0"/>
                        </a:rPr>
                        <a:t>                  24.271 </a:t>
                      </a:r>
                    </a:p>
                  </a:txBody>
                  <a:tcPr marL="8626" marR="8626" marT="8626" marB="0" anchor="ctr"/>
                </a:tc>
                <a:tc>
                  <a:txBody>
                    <a:bodyPr/>
                    <a:lstStyle/>
                    <a:p>
                      <a:pPr algn="r" fontAlgn="ctr"/>
                      <a:r>
                        <a:rPr lang="es-CO" sz="1000" b="1" i="0" u="none" strike="noStrike">
                          <a:solidFill>
                            <a:schemeClr val="accent1">
                              <a:lumMod val="50000"/>
                            </a:schemeClr>
                          </a:solidFill>
                          <a:effectLst/>
                          <a:latin typeface="Calibri" panose="020F0502020204030204" pitchFamily="34" charset="0"/>
                          <a:cs typeface="Calibri" panose="020F0502020204030204" pitchFamily="34" charset="0"/>
                        </a:rPr>
                        <a:t>                  3.980 </a:t>
                      </a:r>
                    </a:p>
                  </a:txBody>
                  <a:tcPr marL="8626" marR="8626" marT="8626" marB="0" anchor="ctr"/>
                </a:tc>
                <a:tc>
                  <a:txBody>
                    <a:bodyPr/>
                    <a:lstStyle/>
                    <a:p>
                      <a:pPr algn="r" fontAlgn="ctr"/>
                      <a:r>
                        <a:rPr lang="es-CO" sz="1000" b="1" i="0" u="none" strike="noStrike" dirty="0">
                          <a:solidFill>
                            <a:schemeClr val="accent1">
                              <a:lumMod val="50000"/>
                            </a:schemeClr>
                          </a:solidFill>
                          <a:effectLst/>
                          <a:latin typeface="Calibri" panose="020F0502020204030204" pitchFamily="34" charset="0"/>
                          <a:cs typeface="Calibri" panose="020F0502020204030204" pitchFamily="34" charset="0"/>
                        </a:rPr>
                        <a:t>                  28.251 </a:t>
                      </a:r>
                    </a:p>
                  </a:txBody>
                  <a:tcPr marL="8626" marR="8626" marT="8626" marB="0" anchor="ctr"/>
                </a:tc>
                <a:extLst>
                  <a:ext uri="{0D108BD9-81ED-4DB2-BD59-A6C34878D82A}">
                    <a16:rowId xmlns:a16="http://schemas.microsoft.com/office/drawing/2014/main" val="1556247795"/>
                  </a:ext>
                </a:extLst>
              </a:tr>
            </a:tbl>
          </a:graphicData>
        </a:graphic>
      </p:graphicFrame>
      <p:sp>
        <p:nvSpPr>
          <p:cNvPr id="10" name="CuadroTexto 9">
            <a:extLst>
              <a:ext uri="{FF2B5EF4-FFF2-40B4-BE49-F238E27FC236}">
                <a16:creationId xmlns:a16="http://schemas.microsoft.com/office/drawing/2014/main" id="{9759F1C5-4E30-45A8-8361-79D8F4352493}"/>
              </a:ext>
            </a:extLst>
          </p:cNvPr>
          <p:cNvSpPr txBox="1"/>
          <p:nvPr/>
        </p:nvSpPr>
        <p:spPr>
          <a:xfrm>
            <a:off x="850900" y="177800"/>
            <a:ext cx="87296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Abril 2025</a:t>
            </a:r>
            <a:endParaRPr lang="es-CO" sz="1600" b="0" kern="0" dirty="0">
              <a:solidFill>
                <a:schemeClr val="accent1">
                  <a:lumMod val="50000"/>
                </a:schemeClr>
              </a:solidFill>
            </a:endParaRPr>
          </a:p>
        </p:txBody>
      </p:sp>
      <p:graphicFrame>
        <p:nvGraphicFramePr>
          <p:cNvPr id="4" name="Gráfico 3">
            <a:extLst>
              <a:ext uri="{FF2B5EF4-FFF2-40B4-BE49-F238E27FC236}">
                <a16:creationId xmlns:a16="http://schemas.microsoft.com/office/drawing/2014/main" id="{C5948E86-6A55-38A6-18F7-FC9CF10D7832}"/>
              </a:ext>
            </a:extLst>
          </p:cNvPr>
          <p:cNvGraphicFramePr>
            <a:graphicFrameLocks noGrp="1"/>
          </p:cNvGraphicFramePr>
          <p:nvPr/>
        </p:nvGraphicFramePr>
        <p:xfrm>
          <a:off x="1449238" y="1294438"/>
          <a:ext cx="8894568" cy="3471048"/>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957737B-7F6E-4C32-95A6-A5F76C02D8EB}"/>
              </a:ext>
            </a:extLst>
          </p:cNvPr>
          <p:cNvCxnSpPr>
            <a:cxnSpLocks/>
          </p:cNvCxnSpPr>
          <p:nvPr/>
        </p:nvCxnSpPr>
        <p:spPr>
          <a:xfrm>
            <a:off x="88900" y="1125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6563" name="Imagen 24">
            <a:extLst>
              <a:ext uri="{FF2B5EF4-FFF2-40B4-BE49-F238E27FC236}">
                <a16:creationId xmlns:a16="http://schemas.microsoft.com/office/drawing/2014/main" id="{F16E371B-E56B-4C84-A184-C7450E77E04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6538" y="157163"/>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64" name="Imagen 10">
            <a:extLst>
              <a:ext uri="{FF2B5EF4-FFF2-40B4-BE49-F238E27FC236}">
                <a16:creationId xmlns:a16="http://schemas.microsoft.com/office/drawing/2014/main" id="{79069F19-ADE2-4A51-BC6B-1B814450029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412413" y="134938"/>
            <a:ext cx="1417637" cy="803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7D1AEED1-EE91-420F-B50C-554D22F44DFA}"/>
              </a:ext>
            </a:extLst>
          </p:cNvPr>
          <p:cNvSpPr txBox="1"/>
          <p:nvPr/>
        </p:nvSpPr>
        <p:spPr>
          <a:xfrm>
            <a:off x="850900" y="177800"/>
            <a:ext cx="87296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Abril 2025</a:t>
            </a:r>
            <a:endParaRPr lang="es-CO" sz="1600" b="0" kern="0" dirty="0">
              <a:solidFill>
                <a:schemeClr val="accent1">
                  <a:lumMod val="50000"/>
                </a:schemeClr>
              </a:solidFill>
            </a:endParaRPr>
          </a:p>
        </p:txBody>
      </p:sp>
      <p:sp>
        <p:nvSpPr>
          <p:cNvPr id="16" name="CuadroTexto 4">
            <a:extLst>
              <a:ext uri="{FF2B5EF4-FFF2-40B4-BE49-F238E27FC236}">
                <a16:creationId xmlns:a16="http://schemas.microsoft.com/office/drawing/2014/main" id="{71328236-ED46-4CD0-8C5C-256E8382D963}"/>
              </a:ext>
            </a:extLst>
          </p:cNvPr>
          <p:cNvSpPr txBox="1">
            <a:spLocks noChangeArrowheads="1"/>
          </p:cNvSpPr>
          <p:nvPr/>
        </p:nvSpPr>
        <p:spPr bwMode="auto">
          <a:xfrm>
            <a:off x="0" y="654360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5BADDB94-5104-02A9-18D0-195F68F2BE9C}"/>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 Información del archivo plano de cartera total a corte 30-abr-2025 descargado del SIGAB el 8-may-2025.</a:t>
            </a:r>
            <a:endParaRPr lang="es-CO" sz="1000" dirty="0">
              <a:solidFill>
                <a:schemeClr val="accent1">
                  <a:lumMod val="50000"/>
                </a:schemeClr>
              </a:solidFill>
              <a:cs typeface="Arial"/>
            </a:endParaRPr>
          </a:p>
        </p:txBody>
      </p:sp>
      <p:graphicFrame>
        <p:nvGraphicFramePr>
          <p:cNvPr id="4" name="Gráfico 3">
            <a:extLst>
              <a:ext uri="{FF2B5EF4-FFF2-40B4-BE49-F238E27FC236}">
                <a16:creationId xmlns:a16="http://schemas.microsoft.com/office/drawing/2014/main" id="{416F7551-E5E7-4834-997A-0CC724BA711D}"/>
              </a:ext>
            </a:extLst>
          </p:cNvPr>
          <p:cNvGraphicFramePr>
            <a:graphicFrameLocks noGrp="1"/>
          </p:cNvGraphicFramePr>
          <p:nvPr/>
        </p:nvGraphicFramePr>
        <p:xfrm>
          <a:off x="1835560" y="1225552"/>
          <a:ext cx="8576853" cy="418209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 name="Tabla 2">
            <a:extLst>
              <a:ext uri="{FF2B5EF4-FFF2-40B4-BE49-F238E27FC236}">
                <a16:creationId xmlns:a16="http://schemas.microsoft.com/office/drawing/2014/main" id="{27B4FF49-ACE9-3270-784B-E5305329ADB6}"/>
              </a:ext>
            </a:extLst>
          </p:cNvPr>
          <p:cNvGraphicFramePr>
            <a:graphicFrameLocks noGrp="1"/>
          </p:cNvGraphicFramePr>
          <p:nvPr/>
        </p:nvGraphicFramePr>
        <p:xfrm>
          <a:off x="3764568" y="4738006"/>
          <a:ext cx="5589744" cy="994456"/>
        </p:xfrm>
        <a:graphic>
          <a:graphicData uri="http://schemas.openxmlformats.org/drawingml/2006/table">
            <a:tbl>
              <a:tblPr firstRow="1" bandRow="1">
                <a:tableStyleId>{68D230F3-CF80-4859-8CE7-A43EE81993B5}</a:tableStyleId>
              </a:tblPr>
              <a:tblGrid>
                <a:gridCol w="1843600">
                  <a:extLst>
                    <a:ext uri="{9D8B030D-6E8A-4147-A177-3AD203B41FA5}">
                      <a16:colId xmlns:a16="http://schemas.microsoft.com/office/drawing/2014/main" val="986650631"/>
                    </a:ext>
                  </a:extLst>
                </a:gridCol>
                <a:gridCol w="1034489">
                  <a:extLst>
                    <a:ext uri="{9D8B030D-6E8A-4147-A177-3AD203B41FA5}">
                      <a16:colId xmlns:a16="http://schemas.microsoft.com/office/drawing/2014/main" val="2679122248"/>
                    </a:ext>
                  </a:extLst>
                </a:gridCol>
                <a:gridCol w="1288700">
                  <a:extLst>
                    <a:ext uri="{9D8B030D-6E8A-4147-A177-3AD203B41FA5}">
                      <a16:colId xmlns:a16="http://schemas.microsoft.com/office/drawing/2014/main" val="2845050887"/>
                    </a:ext>
                  </a:extLst>
                </a:gridCol>
                <a:gridCol w="1422955">
                  <a:extLst>
                    <a:ext uri="{9D8B030D-6E8A-4147-A177-3AD203B41FA5}">
                      <a16:colId xmlns:a16="http://schemas.microsoft.com/office/drawing/2014/main" val="442746323"/>
                    </a:ext>
                  </a:extLst>
                </a:gridCol>
              </a:tblGrid>
              <a:tr h="390679">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CARTERA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FACT. CONJUNTA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FACT. </a:t>
                      </a:r>
                    </a:p>
                    <a:p>
                      <a:pPr algn="ctr" rtl="0" fontAlgn="ctr"/>
                      <a:r>
                        <a:rPr lang="es-CO" sz="1000" b="1" u="none" strike="noStrike" dirty="0">
                          <a:solidFill>
                            <a:schemeClr val="accent1">
                              <a:lumMod val="50000"/>
                            </a:schemeClr>
                          </a:solidFill>
                          <a:effectLst/>
                          <a:latin typeface="+mn-lt"/>
                          <a:cs typeface="Arial" panose="020B0604020202020204" pitchFamily="34" charset="0"/>
                        </a:rPr>
                        <a:t>DIRECTA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br>
                        <a:rPr lang="es-CO" sz="1000" b="1" u="none" strike="noStrike" dirty="0">
                          <a:solidFill>
                            <a:schemeClr val="accent1">
                              <a:lumMod val="50000"/>
                            </a:schemeClr>
                          </a:solidFill>
                          <a:effectLst/>
                          <a:latin typeface="+mn-lt"/>
                          <a:cs typeface="Arial" panose="020B0604020202020204" pitchFamily="34" charset="0"/>
                        </a:rPr>
                      </a:br>
                      <a:r>
                        <a:rPr lang="es-CO" sz="1000" b="1" u="none" strike="noStrike" dirty="0">
                          <a:solidFill>
                            <a:schemeClr val="accent1">
                              <a:lumMod val="50000"/>
                            </a:schemeClr>
                          </a:solidFill>
                          <a:effectLst/>
                          <a:latin typeface="+mn-lt"/>
                          <a:cs typeface="Arial" panose="020B0604020202020204" pitchFamily="34" charset="0"/>
                        </a:rPr>
                        <a:t> CARTERA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4194083131"/>
                  </a:ext>
                </a:extLst>
              </a:tr>
              <a:tr h="201259">
                <a:tc>
                  <a:txBody>
                    <a:bodyPr/>
                    <a:lstStyle/>
                    <a:p>
                      <a:pPr algn="l" fontAlgn="ctr"/>
                      <a:r>
                        <a:rPr lang="es-CO" sz="1000" u="none" strike="noStrike" dirty="0">
                          <a:solidFill>
                            <a:schemeClr val="accent1">
                              <a:lumMod val="50000"/>
                            </a:schemeClr>
                          </a:solidFill>
                          <a:effectLst/>
                          <a:latin typeface="+mn-lt"/>
                          <a:cs typeface="Arial" panose="020B0604020202020204" pitchFamily="34" charset="0"/>
                        </a:rPr>
                        <a:t>VENCIDA</a:t>
                      </a:r>
                      <a:endParaRPr lang="es-CO" sz="1000" b="0"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CO" sz="1000" u="none" strike="noStrike" kern="1200" dirty="0">
                          <a:solidFill>
                            <a:schemeClr val="accent1">
                              <a:lumMod val="50000"/>
                            </a:schemeClr>
                          </a:solidFill>
                          <a:effectLst/>
                          <a:latin typeface="+mn-lt"/>
                          <a:ea typeface="+mn-ea"/>
                          <a:cs typeface="Arial" panose="020B0604020202020204" pitchFamily="34" charset="0"/>
                        </a:rPr>
                        <a:t>                       15.276 </a:t>
                      </a:r>
                    </a:p>
                  </a:txBody>
                  <a:tcPr marL="8626" marR="8626" marT="8626" marB="0" anchor="ctr"/>
                </a:tc>
                <a:tc>
                  <a:txBody>
                    <a:bodyPr/>
                    <a:lstStyle/>
                    <a:p>
                      <a:pPr marL="0" algn="r" defTabSz="914400" rtl="0" eaLnBrk="1" fontAlgn="ctr" latinLnBrk="0" hangingPunct="1"/>
                      <a:r>
                        <a:rPr lang="es-CO" sz="1000" u="none" strike="noStrike" kern="1200" dirty="0">
                          <a:solidFill>
                            <a:schemeClr val="accent1">
                              <a:lumMod val="50000"/>
                            </a:schemeClr>
                          </a:solidFill>
                          <a:effectLst/>
                          <a:latin typeface="+mn-lt"/>
                          <a:ea typeface="+mn-ea"/>
                          <a:cs typeface="Arial" panose="020B0604020202020204" pitchFamily="34" charset="0"/>
                        </a:rPr>
                        <a:t>                               10.438 </a:t>
                      </a:r>
                    </a:p>
                  </a:txBody>
                  <a:tcPr marL="8626" marR="8626" marT="8626"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28.433</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225258270"/>
                  </a:ext>
                </a:extLst>
              </a:tr>
              <a:tr h="201259">
                <a:tc>
                  <a:txBody>
                    <a:bodyPr/>
                    <a:lstStyle/>
                    <a:p>
                      <a:pPr algn="l" fontAlgn="ctr"/>
                      <a:r>
                        <a:rPr lang="es-CO" sz="1000" b="0" i="0" u="none" strike="noStrike" dirty="0">
                          <a:solidFill>
                            <a:schemeClr val="accent1">
                              <a:lumMod val="50000"/>
                            </a:schemeClr>
                          </a:solidFill>
                          <a:effectLst/>
                          <a:latin typeface="+mn-lt"/>
                          <a:cs typeface="Arial" panose="020B0604020202020204" pitchFamily="34" charset="0"/>
                        </a:rPr>
                        <a:t>VIGENCIA</a:t>
                      </a:r>
                    </a:p>
                  </a:txBody>
                  <a:tcPr marL="9525" marR="9525" marT="9525" marB="0" anchor="ctr"/>
                </a:tc>
                <a:tc>
                  <a:txBody>
                    <a:bodyPr/>
                    <a:lstStyle/>
                    <a:p>
                      <a:pPr marL="0" algn="r" defTabSz="914400" rtl="0" eaLnBrk="1" fontAlgn="ctr" latinLnBrk="0" hangingPunct="1"/>
                      <a:r>
                        <a:rPr lang="es-CO" sz="1000" u="none" strike="noStrike" kern="1200" dirty="0">
                          <a:solidFill>
                            <a:schemeClr val="accent1">
                              <a:lumMod val="50000"/>
                            </a:schemeClr>
                          </a:solidFill>
                          <a:effectLst/>
                          <a:latin typeface="+mn-lt"/>
                          <a:ea typeface="+mn-ea"/>
                          <a:cs typeface="Arial" panose="020B0604020202020204" pitchFamily="34" charset="0"/>
                        </a:rPr>
                        <a:t>                      13.510 </a:t>
                      </a:r>
                    </a:p>
                  </a:txBody>
                  <a:tcPr marL="8626" marR="8626" marT="8626" marB="0" anchor="ctr"/>
                </a:tc>
                <a:tc>
                  <a:txBody>
                    <a:bodyPr/>
                    <a:lstStyle/>
                    <a:p>
                      <a:pPr marL="0" algn="r" defTabSz="914400" rtl="0" eaLnBrk="1" fontAlgn="ctr" latinLnBrk="0" hangingPunct="1"/>
                      <a:r>
                        <a:rPr lang="es-CO" sz="1000" u="none" strike="noStrike" kern="1200" dirty="0">
                          <a:solidFill>
                            <a:schemeClr val="accent1">
                              <a:lumMod val="50000"/>
                            </a:schemeClr>
                          </a:solidFill>
                          <a:effectLst/>
                          <a:latin typeface="+mn-lt"/>
                          <a:ea typeface="+mn-ea"/>
                          <a:cs typeface="Arial" panose="020B0604020202020204" pitchFamily="34" charset="0"/>
                        </a:rPr>
                        <a:t>                                  1.000 </a:t>
                      </a:r>
                    </a:p>
                  </a:txBody>
                  <a:tcPr marL="8626" marR="8626" marT="8626"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25.270</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331612124"/>
                  </a:ext>
                </a:extLst>
              </a:tr>
              <a:tr h="201259">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CO" sz="1000" u="none" strike="noStrike" kern="1200">
                          <a:solidFill>
                            <a:schemeClr val="accent1">
                              <a:lumMod val="50000"/>
                            </a:schemeClr>
                          </a:solidFill>
                          <a:effectLst/>
                          <a:latin typeface="+mn-lt"/>
                          <a:ea typeface="+mn-ea"/>
                          <a:cs typeface="Arial" panose="020B0604020202020204" pitchFamily="34" charset="0"/>
                        </a:rPr>
                        <a:t>                  28.787 </a:t>
                      </a:r>
                    </a:p>
                  </a:txBody>
                  <a:tcPr marL="8626" marR="8626" marT="8626" marB="0" anchor="ctr"/>
                </a:tc>
                <a:tc>
                  <a:txBody>
                    <a:bodyPr/>
                    <a:lstStyle/>
                    <a:p>
                      <a:pPr marL="0" algn="r" defTabSz="914400" rtl="0" eaLnBrk="1" fontAlgn="ctr" latinLnBrk="0" hangingPunct="1"/>
                      <a:r>
                        <a:rPr lang="es-CO" sz="1000" u="none" strike="noStrike" kern="1200" dirty="0">
                          <a:solidFill>
                            <a:schemeClr val="accent1">
                              <a:lumMod val="50000"/>
                            </a:schemeClr>
                          </a:solidFill>
                          <a:effectLst/>
                          <a:latin typeface="+mn-lt"/>
                          <a:ea typeface="+mn-ea"/>
                          <a:cs typeface="Arial" panose="020B0604020202020204" pitchFamily="34" charset="0"/>
                        </a:rPr>
                        <a:t>                  11.438 </a:t>
                      </a:r>
                    </a:p>
                  </a:txBody>
                  <a:tcPr marL="8626" marR="8626" marT="8626"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53.703</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556247795"/>
                  </a:ext>
                </a:extLst>
              </a:tr>
            </a:tbl>
          </a:graphicData>
        </a:graphic>
      </p:graphicFrame>
    </p:spTree>
  </p:cSld>
  <p:clrMapOvr>
    <a:masterClrMapping/>
  </p:clrMapOvr>
  <p:transition spd="slow"/>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F6EBA766-BE22-4A50-99E2-748E24C9AD62}"/>
              </a:ext>
            </a:extLst>
          </p:cNvPr>
          <p:cNvCxnSpPr>
            <a:cxnSpLocks/>
          </p:cNvCxnSpPr>
          <p:nvPr/>
        </p:nvCxnSpPr>
        <p:spPr>
          <a:xfrm>
            <a:off x="88900" y="10493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8611" name="Imagen 24">
            <a:extLst>
              <a:ext uri="{FF2B5EF4-FFF2-40B4-BE49-F238E27FC236}">
                <a16:creationId xmlns:a16="http://schemas.microsoft.com/office/drawing/2014/main" id="{D21896DB-8431-471E-A3E9-6A2623FE48E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38150" y="103188"/>
            <a:ext cx="84772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47292A56-875F-4D4A-897C-6AA740776EF6}"/>
              </a:ext>
            </a:extLst>
          </p:cNvPr>
          <p:cNvSpPr txBox="1"/>
          <p:nvPr/>
        </p:nvSpPr>
        <p:spPr>
          <a:xfrm>
            <a:off x="1285875" y="119063"/>
            <a:ext cx="879951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Abril 2025</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E83BD834-822B-4D5B-91C3-7D007DC166F1}"/>
              </a:ext>
            </a:extLst>
          </p:cNvPr>
          <p:cNvSpPr txBox="1">
            <a:spLocks noChangeArrowheads="1"/>
          </p:cNvSpPr>
          <p:nvPr/>
        </p:nvSpPr>
        <p:spPr bwMode="auto">
          <a:xfrm>
            <a:off x="0" y="658100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9" name="Grupo 18">
            <a:extLst>
              <a:ext uri="{FF2B5EF4-FFF2-40B4-BE49-F238E27FC236}">
                <a16:creationId xmlns:a16="http://schemas.microsoft.com/office/drawing/2014/main" id="{59BC85CE-6CF1-4269-A3E6-2FA81CB84EC5}"/>
              </a:ext>
            </a:extLst>
          </p:cNvPr>
          <p:cNvGrpSpPr/>
          <p:nvPr/>
        </p:nvGrpSpPr>
        <p:grpSpPr>
          <a:xfrm>
            <a:off x="10776303" y="-51375"/>
            <a:ext cx="1077459" cy="989053"/>
            <a:chOff x="10562619" y="1423954"/>
            <a:chExt cx="1280250" cy="1299632"/>
          </a:xfrm>
        </p:grpSpPr>
        <p:pic>
          <p:nvPicPr>
            <p:cNvPr id="20" name="Picture 2">
              <a:extLst>
                <a:ext uri="{FF2B5EF4-FFF2-40B4-BE49-F238E27FC236}">
                  <a16:creationId xmlns:a16="http://schemas.microsoft.com/office/drawing/2014/main" id="{56DD270F-1322-4926-96DC-D24081BFC33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7B1C92BD-3F0A-474A-B9B1-61EFBE3879E8}"/>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2DF0948E-7F81-BFF6-2D6D-85AB859E0261}"/>
              </a:ext>
            </a:extLst>
          </p:cNvPr>
          <p:cNvSpPr txBox="1"/>
          <p:nvPr/>
        </p:nvSpPr>
        <p:spPr>
          <a:xfrm>
            <a:off x="1115344" y="5924009"/>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 Información del archivo plano de cartera total a corte 30-abr-2025 descargado del SIGAB el 8-may-2025.</a:t>
            </a:r>
            <a:endParaRPr lang="es-CO" sz="1000" dirty="0">
              <a:solidFill>
                <a:schemeClr val="accent1">
                  <a:lumMod val="50000"/>
                </a:schemeClr>
              </a:solidFill>
              <a:cs typeface="Arial"/>
            </a:endParaRPr>
          </a:p>
        </p:txBody>
      </p:sp>
      <p:graphicFrame>
        <p:nvGraphicFramePr>
          <p:cNvPr id="4" name="Gráfico 3">
            <a:extLst>
              <a:ext uri="{FF2B5EF4-FFF2-40B4-BE49-F238E27FC236}">
                <a16:creationId xmlns:a16="http://schemas.microsoft.com/office/drawing/2014/main" id="{D23DBD7F-5485-AD66-BC81-13D28BDBFAF1}"/>
              </a:ext>
            </a:extLst>
          </p:cNvPr>
          <p:cNvGraphicFramePr>
            <a:graphicFrameLocks noGrp="1"/>
          </p:cNvGraphicFramePr>
          <p:nvPr/>
        </p:nvGraphicFramePr>
        <p:xfrm>
          <a:off x="1354799" y="1136412"/>
          <a:ext cx="9026306" cy="3756536"/>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6" name="Tabla 2">
            <a:extLst>
              <a:ext uri="{FF2B5EF4-FFF2-40B4-BE49-F238E27FC236}">
                <a16:creationId xmlns:a16="http://schemas.microsoft.com/office/drawing/2014/main" id="{1124B3A3-F499-2009-C3AD-309AD9DA7027}"/>
              </a:ext>
            </a:extLst>
          </p:cNvPr>
          <p:cNvGraphicFramePr>
            <a:graphicFrameLocks noGrp="1"/>
          </p:cNvGraphicFramePr>
          <p:nvPr/>
        </p:nvGraphicFramePr>
        <p:xfrm>
          <a:off x="3552122" y="4903345"/>
          <a:ext cx="5301244" cy="957637"/>
        </p:xfrm>
        <a:graphic>
          <a:graphicData uri="http://schemas.openxmlformats.org/drawingml/2006/table">
            <a:tbl>
              <a:tblPr firstRow="1" bandRow="1">
                <a:tableStyleId>{68D230F3-CF80-4859-8CE7-A43EE81993B5}</a:tableStyleId>
              </a:tblPr>
              <a:tblGrid>
                <a:gridCol w="1325311">
                  <a:extLst>
                    <a:ext uri="{9D8B030D-6E8A-4147-A177-3AD203B41FA5}">
                      <a16:colId xmlns:a16="http://schemas.microsoft.com/office/drawing/2014/main" val="429948566"/>
                    </a:ext>
                  </a:extLst>
                </a:gridCol>
                <a:gridCol w="1256080">
                  <a:extLst>
                    <a:ext uri="{9D8B030D-6E8A-4147-A177-3AD203B41FA5}">
                      <a16:colId xmlns:a16="http://schemas.microsoft.com/office/drawing/2014/main" val="361932466"/>
                    </a:ext>
                  </a:extLst>
                </a:gridCol>
                <a:gridCol w="1394542">
                  <a:extLst>
                    <a:ext uri="{9D8B030D-6E8A-4147-A177-3AD203B41FA5}">
                      <a16:colId xmlns:a16="http://schemas.microsoft.com/office/drawing/2014/main" val="4134308282"/>
                    </a:ext>
                  </a:extLst>
                </a:gridCol>
                <a:gridCol w="1325311">
                  <a:extLst>
                    <a:ext uri="{9D8B030D-6E8A-4147-A177-3AD203B41FA5}">
                      <a16:colId xmlns:a16="http://schemas.microsoft.com/office/drawing/2014/main" val="4279298617"/>
                    </a:ext>
                  </a:extLst>
                </a:gridCol>
              </a:tblGrid>
              <a:tr h="457949">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CARTERA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FACT.</a:t>
                      </a:r>
                    </a:p>
                    <a:p>
                      <a:pPr algn="ctr" rtl="0" fontAlgn="ctr"/>
                      <a:r>
                        <a:rPr lang="es-CO" sz="1050" b="1" u="none" strike="noStrike" dirty="0">
                          <a:solidFill>
                            <a:schemeClr val="accent1">
                              <a:lumMod val="50000"/>
                            </a:schemeClr>
                          </a:solidFill>
                          <a:effectLst/>
                          <a:latin typeface="+mn-lt"/>
                          <a:cs typeface="Arial" panose="020B0604020202020204" pitchFamily="34" charset="0"/>
                        </a:rPr>
                        <a:t>CONJUNTA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FACT. </a:t>
                      </a:r>
                    </a:p>
                    <a:p>
                      <a:pPr algn="ctr" rtl="0" fontAlgn="ctr"/>
                      <a:r>
                        <a:rPr lang="es-CO" sz="1050" b="1" u="none" strike="noStrike" dirty="0">
                          <a:solidFill>
                            <a:schemeClr val="accent1">
                              <a:lumMod val="50000"/>
                            </a:schemeClr>
                          </a:solidFill>
                          <a:effectLst/>
                          <a:latin typeface="+mn-lt"/>
                          <a:cs typeface="Arial" panose="020B0604020202020204" pitchFamily="34" charset="0"/>
                        </a:rPr>
                        <a:t>DIRECTA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TOTAL</a:t>
                      </a:r>
                      <a:br>
                        <a:rPr lang="es-CO" sz="1050" b="1" u="none" strike="noStrike" dirty="0">
                          <a:solidFill>
                            <a:schemeClr val="accent1">
                              <a:lumMod val="50000"/>
                            </a:schemeClr>
                          </a:solidFill>
                          <a:effectLst/>
                          <a:latin typeface="+mn-lt"/>
                          <a:cs typeface="Arial" panose="020B0604020202020204" pitchFamily="34" charset="0"/>
                        </a:rPr>
                      </a:br>
                      <a:r>
                        <a:rPr lang="es-CO" sz="1050" b="1" u="none" strike="noStrike" dirty="0">
                          <a:solidFill>
                            <a:schemeClr val="accent1">
                              <a:lumMod val="50000"/>
                            </a:schemeClr>
                          </a:solidFill>
                          <a:effectLst/>
                          <a:latin typeface="+mn-lt"/>
                          <a:cs typeface="Arial" panose="020B0604020202020204" pitchFamily="34" charset="0"/>
                        </a:rPr>
                        <a:t> CARTERA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949483607"/>
                  </a:ext>
                </a:extLst>
              </a:tr>
              <a:tr h="0">
                <a:tc>
                  <a:txBody>
                    <a:bodyPr/>
                    <a:lstStyle/>
                    <a:p>
                      <a:pPr algn="l">
                        <a:spcAft>
                          <a:spcPts val="0"/>
                        </a:spcAft>
                      </a:pPr>
                      <a:r>
                        <a:rPr lang="es-CO" sz="1050" b="0" dirty="0">
                          <a:solidFill>
                            <a:schemeClr val="accent1">
                              <a:lumMod val="50000"/>
                            </a:schemeClr>
                          </a:solidFill>
                          <a:effectLst/>
                          <a:latin typeface="+mn-lt"/>
                          <a:ea typeface="Times New Roman"/>
                          <a:cs typeface="Times New Roman"/>
                        </a:rPr>
                        <a:t>VENCIDA</a:t>
                      </a:r>
                    </a:p>
                  </a:txBody>
                  <a:tcPr marL="44450" marR="44450" marT="0" marB="0" anchor="ctr"/>
                </a:tc>
                <a:tc>
                  <a:txBody>
                    <a:bodyPr/>
                    <a:lstStyle/>
                    <a:p>
                      <a:pPr algn="r" fontAlgn="ctr"/>
                      <a:r>
                        <a:rPr lang="es-CO" sz="1000" b="0" i="0" u="none" strike="noStrike" dirty="0">
                          <a:solidFill>
                            <a:schemeClr val="accent1">
                              <a:lumMod val="50000"/>
                            </a:schemeClr>
                          </a:solidFill>
                          <a:effectLst/>
                          <a:latin typeface="+mn-lt"/>
                        </a:rPr>
                        <a:t>                                 5.913 </a:t>
                      </a:r>
                    </a:p>
                  </a:txBody>
                  <a:tcPr marL="8626" marR="8626" marT="8626" marB="0" anchor="ctr"/>
                </a:tc>
                <a:tc>
                  <a:txBody>
                    <a:bodyPr/>
                    <a:lstStyle/>
                    <a:p>
                      <a:pPr algn="r" fontAlgn="ctr"/>
                      <a:r>
                        <a:rPr lang="es-CO" sz="1000" b="0" i="0" u="none" strike="noStrike">
                          <a:solidFill>
                            <a:schemeClr val="accent1">
                              <a:lumMod val="50000"/>
                            </a:schemeClr>
                          </a:solidFill>
                          <a:effectLst/>
                          <a:latin typeface="+mn-lt"/>
                        </a:rPr>
                        <a:t>                                1.574 </a:t>
                      </a:r>
                    </a:p>
                  </a:txBody>
                  <a:tcPr marL="8626" marR="8626" marT="8626" marB="0" anchor="ctr"/>
                </a:tc>
                <a:tc>
                  <a:txBody>
                    <a:bodyPr/>
                    <a:lstStyle/>
                    <a:p>
                      <a:pPr algn="r" fontAlgn="ctr"/>
                      <a:r>
                        <a:rPr lang="es-CO" sz="1000" b="0" i="0" u="none" strike="noStrike">
                          <a:solidFill>
                            <a:schemeClr val="accent1">
                              <a:lumMod val="50000"/>
                            </a:schemeClr>
                          </a:solidFill>
                          <a:effectLst/>
                          <a:latin typeface="+mn-lt"/>
                        </a:rPr>
                        <a:t>                                  7.487 </a:t>
                      </a:r>
                    </a:p>
                  </a:txBody>
                  <a:tcPr marL="8626" marR="8626" marT="8626" marB="0" anchor="ctr"/>
                </a:tc>
                <a:extLst>
                  <a:ext uri="{0D108BD9-81ED-4DB2-BD59-A6C34878D82A}">
                    <a16:rowId xmlns:a16="http://schemas.microsoft.com/office/drawing/2014/main" val="1451361505"/>
                  </a:ext>
                </a:extLst>
              </a:tr>
              <a:tr h="161679">
                <a:tc>
                  <a:txBody>
                    <a:bodyPr/>
                    <a:lstStyle/>
                    <a:p>
                      <a:pPr algn="l">
                        <a:spcAft>
                          <a:spcPts val="0"/>
                        </a:spcAft>
                      </a:pPr>
                      <a:r>
                        <a:rPr lang="es-CO" sz="1050" b="0" dirty="0">
                          <a:solidFill>
                            <a:schemeClr val="accent1">
                              <a:lumMod val="50000"/>
                            </a:schemeClr>
                          </a:solidFill>
                          <a:effectLst/>
                          <a:latin typeface="+mn-lt"/>
                          <a:ea typeface="Times New Roman"/>
                          <a:cs typeface="Times New Roman"/>
                        </a:rPr>
                        <a:t>VIGENCIA</a:t>
                      </a:r>
                    </a:p>
                  </a:txBody>
                  <a:tcPr marL="44450" marR="44450" marT="0" marB="0" anchor="ctr"/>
                </a:tc>
                <a:tc>
                  <a:txBody>
                    <a:bodyPr/>
                    <a:lstStyle/>
                    <a:p>
                      <a:pPr algn="r" fontAlgn="ctr"/>
                      <a:r>
                        <a:rPr lang="es-CO" sz="1000" b="0" i="0" u="none" strike="noStrike">
                          <a:solidFill>
                            <a:schemeClr val="accent1">
                              <a:lumMod val="50000"/>
                            </a:schemeClr>
                          </a:solidFill>
                          <a:effectLst/>
                          <a:latin typeface="+mn-lt"/>
                        </a:rPr>
                        <a:t>                                 7.449 </a:t>
                      </a:r>
                    </a:p>
                  </a:txBody>
                  <a:tcPr marL="8626" marR="8626" marT="8626" marB="0" anchor="ctr"/>
                </a:tc>
                <a:tc>
                  <a:txBody>
                    <a:bodyPr/>
                    <a:lstStyle/>
                    <a:p>
                      <a:pPr algn="r" fontAlgn="ctr"/>
                      <a:r>
                        <a:rPr lang="es-CO" sz="1000" b="0" i="0" u="none" strike="noStrike">
                          <a:solidFill>
                            <a:schemeClr val="accent1">
                              <a:lumMod val="50000"/>
                            </a:schemeClr>
                          </a:solidFill>
                          <a:effectLst/>
                          <a:latin typeface="+mn-lt"/>
                        </a:rPr>
                        <a:t>                                1.426 </a:t>
                      </a:r>
                    </a:p>
                  </a:txBody>
                  <a:tcPr marL="8626" marR="8626" marT="8626" marB="0" anchor="ctr"/>
                </a:tc>
                <a:tc>
                  <a:txBody>
                    <a:bodyPr/>
                    <a:lstStyle/>
                    <a:p>
                      <a:pPr algn="r" fontAlgn="ctr"/>
                      <a:r>
                        <a:rPr lang="es-CO" sz="1000" b="0" i="0" u="none" strike="noStrike">
                          <a:solidFill>
                            <a:schemeClr val="accent1">
                              <a:lumMod val="50000"/>
                            </a:schemeClr>
                          </a:solidFill>
                          <a:effectLst/>
                          <a:latin typeface="+mn-lt"/>
                        </a:rPr>
                        <a:t>                                  8.875 </a:t>
                      </a:r>
                    </a:p>
                  </a:txBody>
                  <a:tcPr marL="8626" marR="8626" marT="8626" marB="0" anchor="ctr"/>
                </a:tc>
                <a:extLst>
                  <a:ext uri="{0D108BD9-81ED-4DB2-BD59-A6C34878D82A}">
                    <a16:rowId xmlns:a16="http://schemas.microsoft.com/office/drawing/2014/main" val="3676635808"/>
                  </a:ext>
                </a:extLst>
              </a:tr>
              <a:tr h="176983">
                <a:tc>
                  <a:txBody>
                    <a:bodyPr/>
                    <a:lstStyle/>
                    <a:p>
                      <a:pPr algn="ctr">
                        <a:spcAft>
                          <a:spcPts val="0"/>
                        </a:spcAft>
                      </a:pPr>
                      <a:r>
                        <a:rPr lang="es-CO" sz="1050" b="1" dirty="0">
                          <a:solidFill>
                            <a:schemeClr val="accent1">
                              <a:lumMod val="50000"/>
                            </a:schemeClr>
                          </a:solidFill>
                          <a:effectLst/>
                          <a:latin typeface="+mn-lt"/>
                          <a:ea typeface="Times New Roman"/>
                          <a:cs typeface="Times New Roman"/>
                        </a:rPr>
                        <a:t>TOTAL</a:t>
                      </a:r>
                    </a:p>
                  </a:txBody>
                  <a:tcPr marL="44450" marR="44450" marT="0" marB="0" anchor="ctr"/>
                </a:tc>
                <a:tc>
                  <a:txBody>
                    <a:bodyPr/>
                    <a:lstStyle/>
                    <a:p>
                      <a:pPr algn="r" fontAlgn="ctr"/>
                      <a:r>
                        <a:rPr lang="es-CO" sz="1000" b="1" i="0" u="none" strike="noStrike">
                          <a:solidFill>
                            <a:schemeClr val="accent1">
                              <a:lumMod val="50000"/>
                            </a:schemeClr>
                          </a:solidFill>
                          <a:effectLst/>
                          <a:latin typeface="+mn-lt"/>
                        </a:rPr>
                        <a:t>                  13.362 </a:t>
                      </a:r>
                    </a:p>
                  </a:txBody>
                  <a:tcPr marL="8626" marR="8626" marT="8626" marB="0" anchor="ctr"/>
                </a:tc>
                <a:tc>
                  <a:txBody>
                    <a:bodyPr/>
                    <a:lstStyle/>
                    <a:p>
                      <a:pPr algn="r" fontAlgn="ctr"/>
                      <a:r>
                        <a:rPr lang="es-CO" sz="1000" b="1" i="0" u="none" strike="noStrike">
                          <a:solidFill>
                            <a:schemeClr val="accent1">
                              <a:lumMod val="50000"/>
                            </a:schemeClr>
                          </a:solidFill>
                          <a:effectLst/>
                          <a:latin typeface="+mn-lt"/>
                        </a:rPr>
                        <a:t>                  3.000 </a:t>
                      </a:r>
                    </a:p>
                  </a:txBody>
                  <a:tcPr marL="8626" marR="8626" marT="8626" marB="0" anchor="ctr"/>
                </a:tc>
                <a:tc>
                  <a:txBody>
                    <a:bodyPr/>
                    <a:lstStyle/>
                    <a:p>
                      <a:pPr algn="r" fontAlgn="ctr"/>
                      <a:r>
                        <a:rPr lang="es-CO" sz="1000" b="1" i="0" u="none" strike="noStrike" dirty="0">
                          <a:solidFill>
                            <a:schemeClr val="accent1">
                              <a:lumMod val="50000"/>
                            </a:schemeClr>
                          </a:solidFill>
                          <a:effectLst/>
                          <a:latin typeface="+mn-lt"/>
                        </a:rPr>
                        <a:t>                   16.361 </a:t>
                      </a:r>
                    </a:p>
                  </a:txBody>
                  <a:tcPr marL="8626" marR="8626" marT="8626" marB="0" anchor="ctr"/>
                </a:tc>
                <a:extLst>
                  <a:ext uri="{0D108BD9-81ED-4DB2-BD59-A6C34878D82A}">
                    <a16:rowId xmlns:a16="http://schemas.microsoft.com/office/drawing/2014/main" val="3578237480"/>
                  </a:ext>
                </a:extLst>
              </a:tr>
            </a:tbl>
          </a:graphicData>
        </a:graphic>
      </p:graphicFrame>
    </p:spTree>
  </p:cSld>
  <p:clrMapOvr>
    <a:masterClrMapping/>
  </p:clrMapOvr>
  <p:transition spd="slow"/>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41275" y="1450433"/>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888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96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262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987123" y="1812678"/>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9" name="CuadroTexto 18">
            <a:extLst>
              <a:ext uri="{FF2B5EF4-FFF2-40B4-BE49-F238E27FC236}">
                <a16:creationId xmlns:a16="http://schemas.microsoft.com/office/drawing/2014/main" id="{CBD28401-EDF9-4925-AB6F-36F11676090E}"/>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chemeClr val="accent1">
                    <a:lumMod val="50000"/>
                  </a:schemeClr>
                </a:solidFill>
              </a:rPr>
              <a:t>histórico – barrido y limpieza barrido mecánico (km) 2025</a:t>
            </a:r>
            <a:endParaRPr lang="es-CO" sz="1600" b="0" kern="0" dirty="0">
              <a:solidFill>
                <a:schemeClr val="accent1">
                  <a:lumMod val="50000"/>
                </a:schemeClr>
              </a:solidFill>
            </a:endParaRPr>
          </a:p>
        </p:txBody>
      </p:sp>
      <p:sp>
        <p:nvSpPr>
          <p:cNvPr id="18" name="CuadroTexto 17">
            <a:extLst>
              <a:ext uri="{FF2B5EF4-FFF2-40B4-BE49-F238E27FC236}">
                <a16:creationId xmlns:a16="http://schemas.microsoft.com/office/drawing/2014/main" id="{0DC501D4-134E-4790-A923-6CCB2D1A6D53}"/>
              </a:ext>
            </a:extLst>
          </p:cNvPr>
          <p:cNvSpPr txBox="1"/>
          <p:nvPr/>
        </p:nvSpPr>
        <p:spPr>
          <a:xfrm>
            <a:off x="244245" y="6321916"/>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 </a:t>
            </a:r>
          </a:p>
          <a:p>
            <a:r>
              <a:rPr lang="es-MX" sz="900" dirty="0">
                <a:solidFill>
                  <a:schemeClr val="accent1">
                    <a:lumMod val="50000"/>
                  </a:schemeClr>
                </a:solidFill>
              </a:rPr>
              <a:t>Periodo comprendido entre el 1 de enero y el 31 de marzo de 2025.</a:t>
            </a:r>
            <a:endParaRPr lang="es-CO" sz="900" dirty="0">
              <a:solidFill>
                <a:schemeClr val="accent1">
                  <a:lumMod val="50000"/>
                </a:schemeClr>
              </a:solidFill>
            </a:endParaRPr>
          </a:p>
        </p:txBody>
      </p:sp>
      <p:pic>
        <p:nvPicPr>
          <p:cNvPr id="20" name="Picture 2">
            <a:extLst>
              <a:ext uri="{FF2B5EF4-FFF2-40B4-BE49-F238E27FC236}">
                <a16:creationId xmlns:a16="http://schemas.microsoft.com/office/drawing/2014/main" id="{147DD386-0094-4039-9A1F-5CE9F19BCB0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24219" y="173746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6BD89066-DC44-4079-AF0F-244AB4053B98}"/>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24219" y="105708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7418FAD4-8A1B-FEBF-1F4B-A1F26E92FB22}"/>
              </a:ext>
            </a:extLst>
          </p:cNvPr>
          <p:cNvGraphicFramePr>
            <a:graphicFrameLocks noGrp="1"/>
          </p:cNvGraphicFramePr>
          <p:nvPr>
            <p:extLst>
              <p:ext uri="{D42A27DB-BD31-4B8C-83A1-F6EECF244321}">
                <p14:modId xmlns:p14="http://schemas.microsoft.com/office/powerpoint/2010/main" val="1888812161"/>
              </p:ext>
            </p:extLst>
          </p:nvPr>
        </p:nvGraphicFramePr>
        <p:xfrm>
          <a:off x="341275" y="2778380"/>
          <a:ext cx="11360661" cy="1757443"/>
        </p:xfrm>
        <a:graphic>
          <a:graphicData uri="http://schemas.openxmlformats.org/drawingml/2006/table">
            <a:tbl>
              <a:tblPr/>
              <a:tblGrid>
                <a:gridCol w="813291">
                  <a:extLst>
                    <a:ext uri="{9D8B030D-6E8A-4147-A177-3AD203B41FA5}">
                      <a16:colId xmlns:a16="http://schemas.microsoft.com/office/drawing/2014/main" val="599925001"/>
                    </a:ext>
                  </a:extLst>
                </a:gridCol>
                <a:gridCol w="876829">
                  <a:extLst>
                    <a:ext uri="{9D8B030D-6E8A-4147-A177-3AD203B41FA5}">
                      <a16:colId xmlns:a16="http://schemas.microsoft.com/office/drawing/2014/main" val="1716700737"/>
                    </a:ext>
                  </a:extLst>
                </a:gridCol>
                <a:gridCol w="292277">
                  <a:extLst>
                    <a:ext uri="{9D8B030D-6E8A-4147-A177-3AD203B41FA5}">
                      <a16:colId xmlns:a16="http://schemas.microsoft.com/office/drawing/2014/main" val="3369606840"/>
                    </a:ext>
                  </a:extLst>
                </a:gridCol>
                <a:gridCol w="787876">
                  <a:extLst>
                    <a:ext uri="{9D8B030D-6E8A-4147-A177-3AD203B41FA5}">
                      <a16:colId xmlns:a16="http://schemas.microsoft.com/office/drawing/2014/main" val="2010562113"/>
                    </a:ext>
                  </a:extLst>
                </a:gridCol>
                <a:gridCol w="876829">
                  <a:extLst>
                    <a:ext uri="{9D8B030D-6E8A-4147-A177-3AD203B41FA5}">
                      <a16:colId xmlns:a16="http://schemas.microsoft.com/office/drawing/2014/main" val="981497517"/>
                    </a:ext>
                  </a:extLst>
                </a:gridCol>
                <a:gridCol w="292277">
                  <a:extLst>
                    <a:ext uri="{9D8B030D-6E8A-4147-A177-3AD203B41FA5}">
                      <a16:colId xmlns:a16="http://schemas.microsoft.com/office/drawing/2014/main" val="1502534983"/>
                    </a:ext>
                  </a:extLst>
                </a:gridCol>
                <a:gridCol w="787876">
                  <a:extLst>
                    <a:ext uri="{9D8B030D-6E8A-4147-A177-3AD203B41FA5}">
                      <a16:colId xmlns:a16="http://schemas.microsoft.com/office/drawing/2014/main" val="877437780"/>
                    </a:ext>
                  </a:extLst>
                </a:gridCol>
                <a:gridCol w="838706">
                  <a:extLst>
                    <a:ext uri="{9D8B030D-6E8A-4147-A177-3AD203B41FA5}">
                      <a16:colId xmlns:a16="http://schemas.microsoft.com/office/drawing/2014/main" val="2062152507"/>
                    </a:ext>
                  </a:extLst>
                </a:gridCol>
                <a:gridCol w="292277">
                  <a:extLst>
                    <a:ext uri="{9D8B030D-6E8A-4147-A177-3AD203B41FA5}">
                      <a16:colId xmlns:a16="http://schemas.microsoft.com/office/drawing/2014/main" val="4171972054"/>
                    </a:ext>
                  </a:extLst>
                </a:gridCol>
                <a:gridCol w="787876">
                  <a:extLst>
                    <a:ext uri="{9D8B030D-6E8A-4147-A177-3AD203B41FA5}">
                      <a16:colId xmlns:a16="http://schemas.microsoft.com/office/drawing/2014/main" val="3687233232"/>
                    </a:ext>
                  </a:extLst>
                </a:gridCol>
                <a:gridCol w="838706">
                  <a:extLst>
                    <a:ext uri="{9D8B030D-6E8A-4147-A177-3AD203B41FA5}">
                      <a16:colId xmlns:a16="http://schemas.microsoft.com/office/drawing/2014/main" val="3161714175"/>
                    </a:ext>
                  </a:extLst>
                </a:gridCol>
                <a:gridCol w="292277">
                  <a:extLst>
                    <a:ext uri="{9D8B030D-6E8A-4147-A177-3AD203B41FA5}">
                      <a16:colId xmlns:a16="http://schemas.microsoft.com/office/drawing/2014/main" val="297582551"/>
                    </a:ext>
                  </a:extLst>
                </a:gridCol>
                <a:gridCol w="787876">
                  <a:extLst>
                    <a:ext uri="{9D8B030D-6E8A-4147-A177-3AD203B41FA5}">
                      <a16:colId xmlns:a16="http://schemas.microsoft.com/office/drawing/2014/main" val="1101950284"/>
                    </a:ext>
                  </a:extLst>
                </a:gridCol>
                <a:gridCol w="838706">
                  <a:extLst>
                    <a:ext uri="{9D8B030D-6E8A-4147-A177-3AD203B41FA5}">
                      <a16:colId xmlns:a16="http://schemas.microsoft.com/office/drawing/2014/main" val="2442863094"/>
                    </a:ext>
                  </a:extLst>
                </a:gridCol>
                <a:gridCol w="292277">
                  <a:extLst>
                    <a:ext uri="{9D8B030D-6E8A-4147-A177-3AD203B41FA5}">
                      <a16:colId xmlns:a16="http://schemas.microsoft.com/office/drawing/2014/main" val="3418731437"/>
                    </a:ext>
                  </a:extLst>
                </a:gridCol>
                <a:gridCol w="787876">
                  <a:extLst>
                    <a:ext uri="{9D8B030D-6E8A-4147-A177-3AD203B41FA5}">
                      <a16:colId xmlns:a16="http://schemas.microsoft.com/office/drawing/2014/main" val="2017053936"/>
                    </a:ext>
                  </a:extLst>
                </a:gridCol>
                <a:gridCol w="876829">
                  <a:extLst>
                    <a:ext uri="{9D8B030D-6E8A-4147-A177-3AD203B41FA5}">
                      <a16:colId xmlns:a16="http://schemas.microsoft.com/office/drawing/2014/main" val="2611701374"/>
                    </a:ext>
                  </a:extLst>
                </a:gridCol>
              </a:tblGrid>
              <a:tr h="507431">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238424337"/>
                  </a:ext>
                </a:extLst>
              </a:tr>
              <a:tr h="247527">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26.162,50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27.711,06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11.353,78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12.419,41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8.226,26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85.873,00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721363140"/>
                  </a:ext>
                </a:extLst>
              </a:tr>
              <a:tr h="247527">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23.576,48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24.910,98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11.082,83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11.217,53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6.900,57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77.688,39</a:t>
                      </a:r>
                    </a:p>
                  </a:txBody>
                  <a:tcPr marL="0" marR="0" marT="0" marB="0" anchor="ctr">
                    <a:lnL>
                      <a:noFill/>
                    </a:lnL>
                    <a:lnR>
                      <a:noFill/>
                    </a:lnR>
                    <a:lnT>
                      <a:noFill/>
                    </a:lnT>
                    <a:lnB>
                      <a:noFill/>
                    </a:lnB>
                    <a:noFill/>
                  </a:tcPr>
                </a:tc>
                <a:extLst>
                  <a:ext uri="{0D108BD9-81ED-4DB2-BD59-A6C34878D82A}">
                    <a16:rowId xmlns:a16="http://schemas.microsoft.com/office/drawing/2014/main" val="2365455953"/>
                  </a:ext>
                </a:extLst>
              </a:tr>
              <a:tr h="247527">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25.916,92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27.319,03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12.288,78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12.419,41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7.033,72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84.977,86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60087609"/>
                  </a:ext>
                </a:extLst>
              </a:tr>
              <a:tr h="507431">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25.218,63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26.647,02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11.575,13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12.018,78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7.386,85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82.846,42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686486795"/>
                  </a:ext>
                </a:extLst>
              </a:tr>
            </a:tbl>
          </a:graphicData>
        </a:graphic>
      </p:graphicFrame>
    </p:spTree>
    <p:extLst>
      <p:ext uri="{BB962C8B-B14F-4D97-AF65-F5344CB8AC3E}">
        <p14:creationId xmlns:p14="http://schemas.microsoft.com/office/powerpoint/2010/main" val="332931690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7CD6CDF-8828-4BD0-A73E-6A1FD915E98D}"/>
              </a:ext>
            </a:extLst>
          </p:cNvPr>
          <p:cNvCxnSpPr>
            <a:cxnSpLocks/>
          </p:cNvCxnSpPr>
          <p:nvPr/>
        </p:nvCxnSpPr>
        <p:spPr>
          <a:xfrm>
            <a:off x="88900" y="10922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0659" name="Imagen 24">
            <a:extLst>
              <a:ext uri="{FF2B5EF4-FFF2-40B4-BE49-F238E27FC236}">
                <a16:creationId xmlns:a16="http://schemas.microsoft.com/office/drawing/2014/main" id="{E6F6A539-0C04-4D03-90F9-846E5AD0273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11150" y="920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660" name="Imagen 8">
            <a:extLst>
              <a:ext uri="{FF2B5EF4-FFF2-40B4-BE49-F238E27FC236}">
                <a16:creationId xmlns:a16="http://schemas.microsoft.com/office/drawing/2014/main" id="{D6266C7B-CBEA-4B8B-B78A-6A7C2A916E6F}"/>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34588" y="238125"/>
            <a:ext cx="1846262" cy="52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7086E243-364F-4D5C-A8AD-C0E7ADA91DB9}"/>
              </a:ext>
            </a:extLst>
          </p:cNvPr>
          <p:cNvSpPr txBox="1"/>
          <p:nvPr/>
        </p:nvSpPr>
        <p:spPr>
          <a:xfrm>
            <a:off x="1285875" y="119063"/>
            <a:ext cx="85264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Abril 2025</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72437993-4343-4B04-9C23-B0BFD012C632}"/>
              </a:ext>
            </a:extLst>
          </p:cNvPr>
          <p:cNvSpPr txBox="1">
            <a:spLocks noChangeArrowheads="1"/>
          </p:cNvSpPr>
          <p:nvPr/>
        </p:nvSpPr>
        <p:spPr bwMode="auto">
          <a:xfrm>
            <a:off x="0" y="6531095"/>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44D65CDF-53FC-19C0-0158-9F570BA1D5C1}"/>
              </a:ext>
            </a:extLst>
          </p:cNvPr>
          <p:cNvSpPr txBox="1"/>
          <p:nvPr/>
        </p:nvSpPr>
        <p:spPr>
          <a:xfrm>
            <a:off x="1217988" y="588298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 Información del archivo plano de cartera total a corte 30-abr-2025 descargado del SIGAB el 8-may-2025.</a:t>
            </a:r>
            <a:endParaRPr lang="es-CO" sz="1000" dirty="0">
              <a:solidFill>
                <a:schemeClr val="accent1">
                  <a:lumMod val="50000"/>
                </a:schemeClr>
              </a:solidFill>
              <a:cs typeface="Arial"/>
            </a:endParaRPr>
          </a:p>
        </p:txBody>
      </p:sp>
      <p:graphicFrame>
        <p:nvGraphicFramePr>
          <p:cNvPr id="5" name="Gráfico 4">
            <a:extLst>
              <a:ext uri="{FF2B5EF4-FFF2-40B4-BE49-F238E27FC236}">
                <a16:creationId xmlns:a16="http://schemas.microsoft.com/office/drawing/2014/main" id="{FEF95099-0A9A-EEBD-C657-C050F1205F75}"/>
              </a:ext>
            </a:extLst>
          </p:cNvPr>
          <p:cNvGraphicFramePr>
            <a:graphicFrameLocks noGrp="1"/>
          </p:cNvGraphicFramePr>
          <p:nvPr/>
        </p:nvGraphicFramePr>
        <p:xfrm>
          <a:off x="1748285" y="1231806"/>
          <a:ext cx="8503477" cy="363483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 name="Tabla 3">
            <a:extLst>
              <a:ext uri="{FF2B5EF4-FFF2-40B4-BE49-F238E27FC236}">
                <a16:creationId xmlns:a16="http://schemas.microsoft.com/office/drawing/2014/main" id="{4156DD1F-0C43-80F2-6AC4-7D38893BD525}"/>
              </a:ext>
            </a:extLst>
          </p:cNvPr>
          <p:cNvGraphicFramePr>
            <a:graphicFrameLocks noGrp="1"/>
          </p:cNvGraphicFramePr>
          <p:nvPr/>
        </p:nvGraphicFramePr>
        <p:xfrm>
          <a:off x="3826025" y="4908116"/>
          <a:ext cx="4429455" cy="870424"/>
        </p:xfrm>
        <a:graphic>
          <a:graphicData uri="http://schemas.openxmlformats.org/drawingml/2006/table">
            <a:tbl>
              <a:tblPr firstRow="1" bandRow="1">
                <a:tableStyleId>{68D230F3-CF80-4859-8CE7-A43EE81993B5}</a:tableStyleId>
              </a:tblPr>
              <a:tblGrid>
                <a:gridCol w="1107364">
                  <a:extLst>
                    <a:ext uri="{9D8B030D-6E8A-4147-A177-3AD203B41FA5}">
                      <a16:colId xmlns:a16="http://schemas.microsoft.com/office/drawing/2014/main" val="2424529654"/>
                    </a:ext>
                  </a:extLst>
                </a:gridCol>
                <a:gridCol w="1107364">
                  <a:extLst>
                    <a:ext uri="{9D8B030D-6E8A-4147-A177-3AD203B41FA5}">
                      <a16:colId xmlns:a16="http://schemas.microsoft.com/office/drawing/2014/main" val="3315557300"/>
                    </a:ext>
                  </a:extLst>
                </a:gridCol>
                <a:gridCol w="857810">
                  <a:extLst>
                    <a:ext uri="{9D8B030D-6E8A-4147-A177-3AD203B41FA5}">
                      <a16:colId xmlns:a16="http://schemas.microsoft.com/office/drawing/2014/main" val="4280032849"/>
                    </a:ext>
                  </a:extLst>
                </a:gridCol>
                <a:gridCol w="1356917">
                  <a:extLst>
                    <a:ext uri="{9D8B030D-6E8A-4147-A177-3AD203B41FA5}">
                      <a16:colId xmlns:a16="http://schemas.microsoft.com/office/drawing/2014/main" val="3611315560"/>
                    </a:ext>
                  </a:extLst>
                </a:gridCol>
              </a:tblGrid>
              <a:tr h="268748">
                <a:tc>
                  <a:txBody>
                    <a:bodyPr/>
                    <a:lstStyle/>
                    <a:p>
                      <a:pPr algn="ctr" rtl="0" fontAlgn="ctr"/>
                      <a:r>
                        <a:rPr lang="es-CO" sz="1050" b="1" u="none" strike="noStrike" dirty="0">
                          <a:solidFill>
                            <a:schemeClr val="accent1">
                              <a:lumMod val="50000"/>
                            </a:schemeClr>
                          </a:solidFill>
                          <a:effectLst/>
                          <a:latin typeface="Calibri"/>
                          <a:cs typeface="Calibri"/>
                        </a:rPr>
                        <a:t>CARTERA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FACT. </a:t>
                      </a:r>
                      <a:endParaRPr lang="es-CO" sz="1050" b="1" u="none" strike="noStrike" dirty="0">
                        <a:solidFill>
                          <a:schemeClr val="accent1">
                            <a:lumMod val="50000"/>
                          </a:schemeClr>
                        </a:solidFill>
                        <a:effectLst/>
                        <a:latin typeface="Calibri" panose="020F0502020204030204" pitchFamily="34" charset="0"/>
                        <a:cs typeface="Calibri" panose="020F0502020204030204" pitchFamily="34" charset="0"/>
                      </a:endParaRPr>
                    </a:p>
                    <a:p>
                      <a:pPr algn="ctr" rtl="0" fontAlgn="ctr"/>
                      <a:r>
                        <a:rPr lang="es-CO" sz="1050" b="1" u="none" strike="noStrike" dirty="0">
                          <a:solidFill>
                            <a:schemeClr val="accent1">
                              <a:lumMod val="50000"/>
                            </a:schemeClr>
                          </a:solidFill>
                          <a:effectLst/>
                          <a:latin typeface="Calibri"/>
                          <a:cs typeface="Calibri"/>
                        </a:rPr>
                        <a:t>CONJUNTA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FACT. </a:t>
                      </a:r>
                      <a:endParaRPr lang="es-CO" sz="1050" b="1" u="none" strike="noStrike" dirty="0">
                        <a:solidFill>
                          <a:schemeClr val="accent1">
                            <a:lumMod val="50000"/>
                          </a:schemeClr>
                        </a:solidFill>
                        <a:effectLst/>
                        <a:latin typeface="Calibri" panose="020F0502020204030204" pitchFamily="34" charset="0"/>
                        <a:cs typeface="Calibri" panose="020F0502020204030204" pitchFamily="34" charset="0"/>
                      </a:endParaRPr>
                    </a:p>
                    <a:p>
                      <a:pPr algn="ctr" rtl="0" fontAlgn="ctr"/>
                      <a:r>
                        <a:rPr lang="es-CO" sz="1050" b="1" u="none" strike="noStrike" dirty="0">
                          <a:solidFill>
                            <a:schemeClr val="accent1">
                              <a:lumMod val="50000"/>
                            </a:schemeClr>
                          </a:solidFill>
                          <a:effectLst/>
                          <a:latin typeface="Calibri"/>
                          <a:cs typeface="Calibri"/>
                        </a:rPr>
                        <a:t>DIRECTA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TOTAL</a:t>
                      </a:r>
                    </a:p>
                    <a:p>
                      <a:pPr algn="ctr" rtl="0" fontAlgn="ctr"/>
                      <a:r>
                        <a:rPr lang="es-CO" sz="1050" b="1" u="none" strike="noStrike" dirty="0">
                          <a:solidFill>
                            <a:schemeClr val="accent1">
                              <a:lumMod val="50000"/>
                            </a:schemeClr>
                          </a:solidFill>
                          <a:effectLst/>
                          <a:latin typeface="Calibri"/>
                          <a:cs typeface="Calibri"/>
                        </a:rPr>
                        <a:t> CARTERA</a:t>
                      </a:r>
                      <a:endParaRPr lang="es-CO" sz="1050" b="1" i="0" u="none" strike="noStrike" dirty="0">
                        <a:solidFill>
                          <a:schemeClr val="accent1">
                            <a:lumMod val="50000"/>
                          </a:schemeClr>
                        </a:solidFill>
                        <a:effectLst/>
                        <a:latin typeface="Calibri"/>
                        <a:cs typeface="Calibri"/>
                      </a:endParaRPr>
                    </a:p>
                  </a:txBody>
                  <a:tcPr marL="9525" marR="9525" marT="9525" marB="0" anchor="ctr"/>
                </a:tc>
                <a:extLst>
                  <a:ext uri="{0D108BD9-81ED-4DB2-BD59-A6C34878D82A}">
                    <a16:rowId xmlns:a16="http://schemas.microsoft.com/office/drawing/2014/main" val="1789796540"/>
                  </a:ext>
                </a:extLst>
              </a:tr>
              <a:tr h="201769">
                <a:tc>
                  <a:txBody>
                    <a:bodyPr/>
                    <a:lstStyle/>
                    <a:p>
                      <a:pPr algn="l" fontAlgn="ctr"/>
                      <a:r>
                        <a:rPr lang="es-CO" sz="1050" b="0" u="none" strike="noStrike" dirty="0">
                          <a:solidFill>
                            <a:schemeClr val="accent1">
                              <a:lumMod val="50000"/>
                            </a:schemeClr>
                          </a:solidFill>
                          <a:effectLst/>
                          <a:latin typeface="Calibri"/>
                          <a:cs typeface="Calibri"/>
                        </a:rPr>
                        <a:t>VENCIDA</a:t>
                      </a:r>
                      <a:endParaRPr lang="es-CO" sz="1050" b="0" i="0" u="none" strike="noStrike" dirty="0">
                        <a:solidFill>
                          <a:schemeClr val="accent1">
                            <a:lumMod val="50000"/>
                          </a:schemeClr>
                        </a:solidFill>
                        <a:effectLst/>
                        <a:latin typeface="Calibri"/>
                        <a:cs typeface="Calibri"/>
                      </a:endParaRPr>
                    </a:p>
                  </a:txBody>
                  <a:tcPr marL="9525" marR="9525" marT="9525" marB="0" anchor="ctr"/>
                </a:tc>
                <a:tc>
                  <a:txBody>
                    <a:bodyPr/>
                    <a:lstStyle/>
                    <a:p>
                      <a:pPr algn="r" fontAlgn="ctr"/>
                      <a:r>
                        <a:rPr lang="es-CO" sz="1000" b="0" i="0" u="none" strike="noStrike" dirty="0">
                          <a:solidFill>
                            <a:schemeClr val="accent1">
                              <a:lumMod val="50000"/>
                            </a:schemeClr>
                          </a:solidFill>
                          <a:effectLst/>
                          <a:latin typeface="+mn-lt"/>
                        </a:rPr>
                        <a:t>                            8.206 </a:t>
                      </a:r>
                    </a:p>
                  </a:txBody>
                  <a:tcPr marL="0" marR="0" marT="0" marB="0" anchor="ctr"/>
                </a:tc>
                <a:tc>
                  <a:txBody>
                    <a:bodyPr/>
                    <a:lstStyle/>
                    <a:p>
                      <a:pPr algn="r" fontAlgn="ctr"/>
                      <a:r>
                        <a:rPr lang="es-CO" sz="1000" b="0" i="0" u="none" strike="noStrike" dirty="0">
                          <a:solidFill>
                            <a:schemeClr val="accent1">
                              <a:lumMod val="50000"/>
                            </a:schemeClr>
                          </a:solidFill>
                          <a:effectLst/>
                          <a:latin typeface="+mn-lt"/>
                        </a:rPr>
                        <a:t>                   6.329 </a:t>
                      </a:r>
                    </a:p>
                  </a:txBody>
                  <a:tcPr marL="0" marR="0" marT="0" marB="0" anchor="ctr"/>
                </a:tc>
                <a:tc>
                  <a:txBody>
                    <a:bodyPr/>
                    <a:lstStyle/>
                    <a:p>
                      <a:pPr algn="r" fontAlgn="ctr"/>
                      <a:r>
                        <a:rPr lang="es-CO" sz="1000" b="0" i="0" u="none" strike="noStrike" dirty="0">
                          <a:solidFill>
                            <a:schemeClr val="accent1">
                              <a:lumMod val="50000"/>
                            </a:schemeClr>
                          </a:solidFill>
                          <a:effectLst/>
                          <a:latin typeface="+mn-lt"/>
                        </a:rPr>
                        <a:t>                                 8.206 </a:t>
                      </a:r>
                    </a:p>
                  </a:txBody>
                  <a:tcPr marL="0" marR="0" marT="0" marB="0" anchor="ctr"/>
                </a:tc>
                <a:extLst>
                  <a:ext uri="{0D108BD9-81ED-4DB2-BD59-A6C34878D82A}">
                    <a16:rowId xmlns:a16="http://schemas.microsoft.com/office/drawing/2014/main" val="308264860"/>
                  </a:ext>
                </a:extLst>
              </a:tr>
              <a:tr h="139351">
                <a:tc>
                  <a:txBody>
                    <a:bodyPr/>
                    <a:lstStyle/>
                    <a:p>
                      <a:pPr algn="l" fontAlgn="ctr"/>
                      <a:r>
                        <a:rPr lang="es-CO" sz="1050" b="0" i="0" u="none" strike="noStrike" dirty="0">
                          <a:solidFill>
                            <a:schemeClr val="accent1">
                              <a:lumMod val="50000"/>
                            </a:schemeClr>
                          </a:solidFill>
                          <a:effectLst/>
                          <a:latin typeface="Calibri" panose="020F0502020204030204" pitchFamily="34" charset="0"/>
                          <a:cs typeface="Calibri" panose="020F0502020204030204" pitchFamily="34" charset="0"/>
                        </a:rPr>
                        <a:t>VIGENCIA</a:t>
                      </a:r>
                    </a:p>
                  </a:txBody>
                  <a:tcPr marL="9525" marR="9525" marT="9525" marB="0" anchor="ctr"/>
                </a:tc>
                <a:tc>
                  <a:txBody>
                    <a:bodyPr/>
                    <a:lstStyle/>
                    <a:p>
                      <a:pPr algn="r" fontAlgn="ctr"/>
                      <a:r>
                        <a:rPr lang="es-CO" sz="1000" b="0" i="0" u="none" strike="noStrike" dirty="0">
                          <a:solidFill>
                            <a:schemeClr val="accent1">
                              <a:lumMod val="50000"/>
                            </a:schemeClr>
                          </a:solidFill>
                          <a:effectLst/>
                          <a:latin typeface="+mn-lt"/>
                        </a:rPr>
                        <a:t>                          11.363 </a:t>
                      </a:r>
                    </a:p>
                  </a:txBody>
                  <a:tcPr marL="0" marR="0" marT="0" marB="0" anchor="ctr"/>
                </a:tc>
                <a:tc>
                  <a:txBody>
                    <a:bodyPr/>
                    <a:lstStyle/>
                    <a:p>
                      <a:pPr algn="r" fontAlgn="ctr"/>
                      <a:r>
                        <a:rPr lang="es-CO" sz="1000" b="0" i="0" u="none" strike="noStrike" dirty="0">
                          <a:solidFill>
                            <a:schemeClr val="accent1">
                              <a:lumMod val="50000"/>
                            </a:schemeClr>
                          </a:solidFill>
                          <a:effectLst/>
                          <a:latin typeface="+mn-lt"/>
                        </a:rPr>
                        <a:t>                       399 </a:t>
                      </a:r>
                    </a:p>
                  </a:txBody>
                  <a:tcPr marL="0" marR="0" marT="0" marB="0" anchor="ctr"/>
                </a:tc>
                <a:tc>
                  <a:txBody>
                    <a:bodyPr/>
                    <a:lstStyle/>
                    <a:p>
                      <a:pPr algn="r" fontAlgn="ctr"/>
                      <a:r>
                        <a:rPr lang="es-CO" sz="1000" b="0" i="0" u="none" strike="noStrike">
                          <a:solidFill>
                            <a:schemeClr val="accent1">
                              <a:lumMod val="50000"/>
                            </a:schemeClr>
                          </a:solidFill>
                          <a:effectLst/>
                          <a:latin typeface="+mn-lt"/>
                        </a:rPr>
                        <a:t>                                11.363 </a:t>
                      </a:r>
                    </a:p>
                  </a:txBody>
                  <a:tcPr marL="0" marR="0" marT="0" marB="0" anchor="ctr"/>
                </a:tc>
                <a:extLst>
                  <a:ext uri="{0D108BD9-81ED-4DB2-BD59-A6C34878D82A}">
                    <a16:rowId xmlns:a16="http://schemas.microsoft.com/office/drawing/2014/main" val="3830849350"/>
                  </a:ext>
                </a:extLst>
              </a:tr>
              <a:tr h="139351">
                <a:tc>
                  <a:txBody>
                    <a:bodyPr/>
                    <a:lstStyle/>
                    <a:p>
                      <a:pPr algn="ctr" rtl="0" fontAlgn="ctr"/>
                      <a:r>
                        <a:rPr lang="es-CO" sz="1050" b="1" u="none" strike="noStrike" dirty="0">
                          <a:solidFill>
                            <a:schemeClr val="accent1">
                              <a:lumMod val="50000"/>
                            </a:schemeClr>
                          </a:solidFill>
                          <a:effectLst/>
                          <a:latin typeface="Calibri"/>
                          <a:cs typeface="Calibri"/>
                        </a:rPr>
                        <a:t>TOTAL</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r" fontAlgn="ctr"/>
                      <a:r>
                        <a:rPr lang="es-CO" sz="1000" b="1" i="0" u="none" strike="noStrike">
                          <a:solidFill>
                            <a:schemeClr val="accent1">
                              <a:lumMod val="50000"/>
                            </a:schemeClr>
                          </a:solidFill>
                          <a:effectLst/>
                          <a:latin typeface="+mn-lt"/>
                        </a:rPr>
                        <a:t>                  19.569 </a:t>
                      </a:r>
                    </a:p>
                  </a:txBody>
                  <a:tcPr marL="0" marR="0" marT="0" marB="0" anchor="ctr"/>
                </a:tc>
                <a:tc>
                  <a:txBody>
                    <a:bodyPr/>
                    <a:lstStyle/>
                    <a:p>
                      <a:pPr algn="r" fontAlgn="ctr"/>
                      <a:r>
                        <a:rPr lang="es-CO" sz="1000" b="1" i="0" u="none" strike="noStrike">
                          <a:solidFill>
                            <a:schemeClr val="accent1">
                              <a:lumMod val="50000"/>
                            </a:schemeClr>
                          </a:solidFill>
                          <a:effectLst/>
                          <a:latin typeface="+mn-lt"/>
                        </a:rPr>
                        <a:t>                  6.728 </a:t>
                      </a:r>
                    </a:p>
                  </a:txBody>
                  <a:tcPr marL="0" marR="0" marT="0" marB="0" anchor="ctr"/>
                </a:tc>
                <a:tc>
                  <a:txBody>
                    <a:bodyPr/>
                    <a:lstStyle/>
                    <a:p>
                      <a:pPr algn="r" fontAlgn="ctr"/>
                      <a:r>
                        <a:rPr lang="es-CO" sz="1000" b="1" i="0" u="none" strike="noStrike" dirty="0">
                          <a:solidFill>
                            <a:schemeClr val="accent1">
                              <a:lumMod val="50000"/>
                            </a:schemeClr>
                          </a:solidFill>
                          <a:effectLst/>
                          <a:latin typeface="+mn-lt"/>
                        </a:rPr>
                        <a:t>                  19.569 </a:t>
                      </a:r>
                    </a:p>
                  </a:txBody>
                  <a:tcPr marL="0" marR="0" marT="0" marB="0" anchor="ctr"/>
                </a:tc>
                <a:extLst>
                  <a:ext uri="{0D108BD9-81ED-4DB2-BD59-A6C34878D82A}">
                    <a16:rowId xmlns:a16="http://schemas.microsoft.com/office/drawing/2014/main" val="2344843175"/>
                  </a:ext>
                </a:extLst>
              </a:tr>
            </a:tbl>
          </a:graphicData>
        </a:graphic>
      </p:graphicFrame>
    </p:spTree>
  </p:cSld>
  <p:clrMapOvr>
    <a:masterClrMapping/>
  </p:clrMapOvr>
  <p:transition spd="slow"/>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1700BAD4-D187-4017-AADD-2A2E4AB040D7}"/>
              </a:ext>
            </a:extLst>
          </p:cNvPr>
          <p:cNvCxnSpPr>
            <a:cxnSpLocks/>
          </p:cNvCxnSpPr>
          <p:nvPr/>
        </p:nvCxnSpPr>
        <p:spPr>
          <a:xfrm>
            <a:off x="88900" y="11366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2707" name="Imagen 24">
            <a:extLst>
              <a:ext uri="{FF2B5EF4-FFF2-40B4-BE49-F238E27FC236}">
                <a16:creationId xmlns:a16="http://schemas.microsoft.com/office/drawing/2014/main" id="{6A33502F-D84E-45BB-B0A9-BCDBF352CAB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1625" y="9842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709" name="Imagen 12">
            <a:extLst>
              <a:ext uri="{FF2B5EF4-FFF2-40B4-BE49-F238E27FC236}">
                <a16:creationId xmlns:a16="http://schemas.microsoft.com/office/drawing/2014/main" id="{8EC8F8FF-3237-444F-B7FD-5ADC7AD6C61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74275" y="214313"/>
            <a:ext cx="1816100" cy="61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EE7866BC-0C32-47ED-BC72-8FB95F5B2065}"/>
              </a:ext>
            </a:extLst>
          </p:cNvPr>
          <p:cNvSpPr txBox="1"/>
          <p:nvPr/>
        </p:nvSpPr>
        <p:spPr>
          <a:xfrm>
            <a:off x="1103313" y="66675"/>
            <a:ext cx="88693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Abril 2025</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B1A090F6-F09E-4912-8928-AA7909686AA5}"/>
              </a:ext>
            </a:extLst>
          </p:cNvPr>
          <p:cNvSpPr txBox="1">
            <a:spLocks noChangeArrowheads="1"/>
          </p:cNvSpPr>
          <p:nvPr/>
        </p:nvSpPr>
        <p:spPr bwMode="auto">
          <a:xfrm>
            <a:off x="0" y="65143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2EA11DC2-4F5A-7B9E-2E73-EAFFF68D1321}"/>
              </a:ext>
            </a:extLst>
          </p:cNvPr>
          <p:cNvSpPr txBox="1"/>
          <p:nvPr/>
        </p:nvSpPr>
        <p:spPr>
          <a:xfrm>
            <a:off x="1132681" y="591377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 Información del archivo plano de cartera total a corte 30-abr-2025 descargado del SIGAB el 8-may-2025.</a:t>
            </a:r>
            <a:endParaRPr lang="es-CO" sz="1000" dirty="0">
              <a:solidFill>
                <a:schemeClr val="accent1">
                  <a:lumMod val="50000"/>
                </a:schemeClr>
              </a:solidFill>
              <a:cs typeface="Arial"/>
            </a:endParaRPr>
          </a:p>
        </p:txBody>
      </p:sp>
      <p:graphicFrame>
        <p:nvGraphicFramePr>
          <p:cNvPr id="4" name="Gráfico 3">
            <a:extLst>
              <a:ext uri="{FF2B5EF4-FFF2-40B4-BE49-F238E27FC236}">
                <a16:creationId xmlns:a16="http://schemas.microsoft.com/office/drawing/2014/main" id="{50BD44B1-601B-F57C-812D-49713C15156D}"/>
              </a:ext>
            </a:extLst>
          </p:cNvPr>
          <p:cNvGraphicFramePr>
            <a:graphicFrameLocks noGrp="1"/>
          </p:cNvGraphicFramePr>
          <p:nvPr/>
        </p:nvGraphicFramePr>
        <p:xfrm>
          <a:off x="1944692" y="1153741"/>
          <a:ext cx="7869265" cy="366530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 name="Tabla 2">
            <a:extLst>
              <a:ext uri="{FF2B5EF4-FFF2-40B4-BE49-F238E27FC236}">
                <a16:creationId xmlns:a16="http://schemas.microsoft.com/office/drawing/2014/main" id="{1ECA7536-AA53-0D08-4EE8-B97E9B0C94CF}"/>
              </a:ext>
            </a:extLst>
          </p:cNvPr>
          <p:cNvGraphicFramePr>
            <a:graphicFrameLocks noGrp="1"/>
          </p:cNvGraphicFramePr>
          <p:nvPr/>
        </p:nvGraphicFramePr>
        <p:xfrm>
          <a:off x="3830337" y="4884459"/>
          <a:ext cx="4841876" cy="927803"/>
        </p:xfrm>
        <a:graphic>
          <a:graphicData uri="http://schemas.openxmlformats.org/drawingml/2006/table">
            <a:tbl>
              <a:tblPr firstRow="1" bandRow="1">
                <a:tableStyleId>{68D230F3-CF80-4859-8CE7-A43EE81993B5}</a:tableStyleId>
              </a:tblPr>
              <a:tblGrid>
                <a:gridCol w="1210469">
                  <a:extLst>
                    <a:ext uri="{9D8B030D-6E8A-4147-A177-3AD203B41FA5}">
                      <a16:colId xmlns:a16="http://schemas.microsoft.com/office/drawing/2014/main" val="20000"/>
                    </a:ext>
                  </a:extLst>
                </a:gridCol>
                <a:gridCol w="1121203">
                  <a:extLst>
                    <a:ext uri="{9D8B030D-6E8A-4147-A177-3AD203B41FA5}">
                      <a16:colId xmlns:a16="http://schemas.microsoft.com/office/drawing/2014/main" val="20001"/>
                    </a:ext>
                  </a:extLst>
                </a:gridCol>
                <a:gridCol w="1299735">
                  <a:extLst>
                    <a:ext uri="{9D8B030D-6E8A-4147-A177-3AD203B41FA5}">
                      <a16:colId xmlns:a16="http://schemas.microsoft.com/office/drawing/2014/main" val="20002"/>
                    </a:ext>
                  </a:extLst>
                </a:gridCol>
                <a:gridCol w="1210469">
                  <a:extLst>
                    <a:ext uri="{9D8B030D-6E8A-4147-A177-3AD203B41FA5}">
                      <a16:colId xmlns:a16="http://schemas.microsoft.com/office/drawing/2014/main" val="20003"/>
                    </a:ext>
                  </a:extLst>
                </a:gridCol>
              </a:tblGrid>
              <a:tr h="375213">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CONJUNTA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a:t>
                      </a:r>
                    </a:p>
                    <a:p>
                      <a:pPr algn="ctr" rtl="0" fontAlgn="ctr"/>
                      <a:r>
                        <a:rPr lang="es-CO" sz="1100" b="1" u="none" strike="noStrike" dirty="0">
                          <a:solidFill>
                            <a:schemeClr val="accent1">
                              <a:lumMod val="50000"/>
                            </a:schemeClr>
                          </a:solidFill>
                          <a:effectLst/>
                          <a:latin typeface="+mn-lt"/>
                          <a:cs typeface="Arial" panose="020B0604020202020204" pitchFamily="34" charset="0"/>
                        </a:rPr>
                        <a:t>DIRECTA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br>
                        <a:rPr lang="es-CO" sz="1100" b="1" u="none" strike="noStrike" dirty="0">
                          <a:solidFill>
                            <a:schemeClr val="accent1">
                              <a:lumMod val="50000"/>
                            </a:schemeClr>
                          </a:solidFill>
                          <a:effectLst/>
                          <a:latin typeface="+mn-lt"/>
                          <a:cs typeface="Arial" panose="020B0604020202020204" pitchFamily="34" charset="0"/>
                        </a:rPr>
                      </a:br>
                      <a:r>
                        <a:rPr lang="es-CO" sz="1100" b="1" u="none" strike="noStrike" dirty="0">
                          <a:solidFill>
                            <a:schemeClr val="accent1">
                              <a:lumMod val="50000"/>
                            </a:schemeClr>
                          </a:solidFill>
                          <a:effectLst/>
                          <a:latin typeface="+mn-lt"/>
                          <a:cs typeface="Arial" panose="020B0604020202020204" pitchFamily="34" charset="0"/>
                        </a:rPr>
                        <a:t> 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extLst>
                  <a:ext uri="{0D108BD9-81ED-4DB2-BD59-A6C34878D82A}">
                    <a16:rowId xmlns:a16="http://schemas.microsoft.com/office/drawing/2014/main" val="10000"/>
                  </a:ext>
                </a:extLst>
              </a:tr>
              <a:tr h="183079">
                <a:tc>
                  <a:txBody>
                    <a:bodyPr/>
                    <a:lstStyle/>
                    <a:p>
                      <a:pPr algn="l" fontAlgn="ctr"/>
                      <a:r>
                        <a:rPr lang="es-CO" sz="1100" b="0" u="none" strike="noStrike" dirty="0">
                          <a:solidFill>
                            <a:schemeClr val="accent1">
                              <a:lumMod val="50000"/>
                            </a:schemeClr>
                          </a:solidFill>
                          <a:effectLst/>
                          <a:latin typeface="+mn-lt"/>
                          <a:cs typeface="Arial" panose="020B0604020202020204" pitchFamily="34" charset="0"/>
                        </a:rPr>
                        <a:t>VENCIDA</a:t>
                      </a:r>
                      <a:endParaRPr lang="es-CO" sz="1100" b="0"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r" fontAlgn="ctr"/>
                      <a:r>
                        <a:rPr lang="es-CO" sz="1000" b="0" i="0" u="none" strike="noStrike" dirty="0">
                          <a:solidFill>
                            <a:schemeClr val="accent1">
                              <a:lumMod val="50000"/>
                            </a:schemeClr>
                          </a:solidFill>
                          <a:effectLst/>
                          <a:latin typeface="+mn-lt"/>
                          <a:cs typeface="Arial" panose="020B0604020202020204" pitchFamily="34" charset="0"/>
                        </a:rPr>
                        <a:t>                             3.522 </a:t>
                      </a:r>
                    </a:p>
                  </a:txBody>
                  <a:tcPr marL="0" marR="0" marT="0" marB="0" anchor="ctr"/>
                </a:tc>
                <a:tc>
                  <a:txBody>
                    <a:bodyPr/>
                    <a:lstStyle/>
                    <a:p>
                      <a:pPr algn="r" fontAlgn="ctr"/>
                      <a:r>
                        <a:rPr lang="es-CO" sz="1000" b="0" i="0" u="none" strike="noStrike">
                          <a:solidFill>
                            <a:schemeClr val="accent1">
                              <a:lumMod val="50000"/>
                            </a:schemeClr>
                          </a:solidFill>
                          <a:effectLst/>
                          <a:latin typeface="+mn-lt"/>
                          <a:cs typeface="Arial" panose="020B0604020202020204" pitchFamily="34" charset="0"/>
                        </a:rPr>
                        <a:t>                                1.440 </a:t>
                      </a:r>
                    </a:p>
                  </a:txBody>
                  <a:tcPr marL="0" marR="0" marT="0" marB="0" anchor="ctr"/>
                </a:tc>
                <a:tc>
                  <a:txBody>
                    <a:bodyPr/>
                    <a:lstStyle/>
                    <a:p>
                      <a:pPr algn="r" fontAlgn="ctr"/>
                      <a:r>
                        <a:rPr lang="es-CO" sz="1000" b="0" i="0" u="none" strike="noStrike" dirty="0">
                          <a:solidFill>
                            <a:schemeClr val="accent1">
                              <a:lumMod val="50000"/>
                            </a:schemeClr>
                          </a:solidFill>
                          <a:effectLst/>
                          <a:latin typeface="+mn-lt"/>
                          <a:cs typeface="Arial" panose="020B0604020202020204" pitchFamily="34" charset="0"/>
                        </a:rPr>
                        <a:t>                                4.962 </a:t>
                      </a:r>
                    </a:p>
                  </a:txBody>
                  <a:tcPr marL="0" marR="0" marT="0" marB="0" anchor="ctr"/>
                </a:tc>
                <a:extLst>
                  <a:ext uri="{0D108BD9-81ED-4DB2-BD59-A6C34878D82A}">
                    <a16:rowId xmlns:a16="http://schemas.microsoft.com/office/drawing/2014/main" val="10001"/>
                  </a:ext>
                </a:extLst>
              </a:tr>
              <a:tr h="137401">
                <a:tc>
                  <a:txBody>
                    <a:bodyPr/>
                    <a:lstStyle/>
                    <a:p>
                      <a:pPr algn="l" fontAlgn="ctr"/>
                      <a:r>
                        <a:rPr lang="es-CO" sz="1100" b="0" i="0" u="none" strike="noStrike" dirty="0">
                          <a:solidFill>
                            <a:schemeClr val="accent1">
                              <a:lumMod val="50000"/>
                            </a:schemeClr>
                          </a:solidFill>
                          <a:effectLst/>
                          <a:latin typeface="+mn-lt"/>
                          <a:cs typeface="Arial" panose="020B0604020202020204" pitchFamily="34" charset="0"/>
                        </a:rPr>
                        <a:t>VIGENCIA</a:t>
                      </a:r>
                    </a:p>
                  </a:txBody>
                  <a:tcPr marL="9524" marR="9524" marT="9502" marB="0" anchor="ctr"/>
                </a:tc>
                <a:tc>
                  <a:txBody>
                    <a:bodyPr/>
                    <a:lstStyle/>
                    <a:p>
                      <a:pPr algn="r" fontAlgn="ctr"/>
                      <a:r>
                        <a:rPr lang="es-CO" sz="1000" b="0" i="0" u="none" strike="noStrike" dirty="0">
                          <a:solidFill>
                            <a:schemeClr val="accent1">
                              <a:lumMod val="50000"/>
                            </a:schemeClr>
                          </a:solidFill>
                          <a:effectLst/>
                          <a:latin typeface="+mn-lt"/>
                          <a:cs typeface="Arial" panose="020B0604020202020204" pitchFamily="34" charset="0"/>
                        </a:rPr>
                        <a:t>                             6.539 </a:t>
                      </a:r>
                    </a:p>
                  </a:txBody>
                  <a:tcPr marL="0" marR="0" marT="0" marB="0" anchor="ctr"/>
                </a:tc>
                <a:tc>
                  <a:txBody>
                    <a:bodyPr/>
                    <a:lstStyle/>
                    <a:p>
                      <a:pPr algn="r" fontAlgn="ctr"/>
                      <a:r>
                        <a:rPr lang="es-CO" sz="1000" b="0" i="0" u="none" strike="noStrike">
                          <a:solidFill>
                            <a:schemeClr val="accent1">
                              <a:lumMod val="50000"/>
                            </a:schemeClr>
                          </a:solidFill>
                          <a:effectLst/>
                          <a:latin typeface="+mn-lt"/>
                          <a:cs typeface="Arial" panose="020B0604020202020204" pitchFamily="34" charset="0"/>
                        </a:rPr>
                        <a:t>                                     317 </a:t>
                      </a:r>
                    </a:p>
                  </a:txBody>
                  <a:tcPr marL="0" marR="0" marT="0" marB="0" anchor="ctr"/>
                </a:tc>
                <a:tc>
                  <a:txBody>
                    <a:bodyPr/>
                    <a:lstStyle/>
                    <a:p>
                      <a:pPr algn="r" fontAlgn="ctr"/>
                      <a:r>
                        <a:rPr lang="es-CO" sz="1000" b="0" i="0" u="none" strike="noStrike" dirty="0">
                          <a:solidFill>
                            <a:schemeClr val="accent1">
                              <a:lumMod val="50000"/>
                            </a:schemeClr>
                          </a:solidFill>
                          <a:effectLst/>
                          <a:latin typeface="+mn-lt"/>
                          <a:cs typeface="Arial" panose="020B0604020202020204" pitchFamily="34" charset="0"/>
                        </a:rPr>
                        <a:t>                                6.857 </a:t>
                      </a:r>
                    </a:p>
                  </a:txBody>
                  <a:tcPr marL="0" marR="0" marT="0" marB="0" anchor="ctr"/>
                </a:tc>
                <a:extLst>
                  <a:ext uri="{0D108BD9-81ED-4DB2-BD59-A6C34878D82A}">
                    <a16:rowId xmlns:a16="http://schemas.microsoft.com/office/drawing/2014/main" val="10002"/>
                  </a:ext>
                </a:extLst>
              </a:tr>
              <a:tr h="192369">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r" fontAlgn="ctr"/>
                      <a:r>
                        <a:rPr lang="es-CO" sz="1000" b="1" i="0" u="none" strike="noStrike">
                          <a:solidFill>
                            <a:schemeClr val="accent1">
                              <a:lumMod val="50000"/>
                            </a:schemeClr>
                          </a:solidFill>
                          <a:effectLst/>
                          <a:latin typeface="+mn-lt"/>
                          <a:cs typeface="Arial" panose="020B0604020202020204" pitchFamily="34" charset="0"/>
                        </a:rPr>
                        <a:t>                  10.062 </a:t>
                      </a:r>
                    </a:p>
                  </a:txBody>
                  <a:tcPr marL="0" marR="0" marT="0" marB="0" anchor="ctr"/>
                </a:tc>
                <a:tc>
                  <a:txBody>
                    <a:bodyPr/>
                    <a:lstStyle/>
                    <a:p>
                      <a:pPr algn="r" fontAlgn="ctr"/>
                      <a:r>
                        <a:rPr lang="es-CO" sz="1000" b="1" i="0" u="none" strike="noStrike">
                          <a:solidFill>
                            <a:schemeClr val="accent1">
                              <a:lumMod val="50000"/>
                            </a:schemeClr>
                          </a:solidFill>
                          <a:effectLst/>
                          <a:latin typeface="+mn-lt"/>
                          <a:cs typeface="Arial" panose="020B0604020202020204" pitchFamily="34" charset="0"/>
                        </a:rPr>
                        <a:t>                   1.757 </a:t>
                      </a:r>
                    </a:p>
                  </a:txBody>
                  <a:tcPr marL="0" marR="0" marT="0" marB="0" anchor="ctr"/>
                </a:tc>
                <a:tc>
                  <a:txBody>
                    <a:bodyPr/>
                    <a:lstStyle/>
                    <a:p>
                      <a:pPr algn="r" fontAlgn="ctr"/>
                      <a:r>
                        <a:rPr lang="es-CO" sz="1000" b="1" i="0" u="none" strike="noStrike" dirty="0">
                          <a:solidFill>
                            <a:schemeClr val="accent1">
                              <a:lumMod val="50000"/>
                            </a:schemeClr>
                          </a:solidFill>
                          <a:effectLst/>
                          <a:latin typeface="+mn-lt"/>
                          <a:cs typeface="Arial" panose="020B0604020202020204" pitchFamily="34" charset="0"/>
                        </a:rPr>
                        <a:t>                    11.819 </a:t>
                      </a:r>
                    </a:p>
                  </a:txBody>
                  <a:tcPr marL="0" marR="0" marT="0" marB="0" anchor="ctr"/>
                </a:tc>
                <a:extLst>
                  <a:ext uri="{0D108BD9-81ED-4DB2-BD59-A6C34878D82A}">
                    <a16:rowId xmlns:a16="http://schemas.microsoft.com/office/drawing/2014/main" val="10003"/>
                  </a:ext>
                </a:extLst>
              </a:tr>
            </a:tbl>
          </a:graphicData>
        </a:graphic>
      </p:graphicFrame>
    </p:spTree>
  </p:cSld>
  <p:clrMapOvr>
    <a:masterClrMapping/>
  </p:clrMapOvr>
  <p:transition spd="slow"/>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26C11393-D516-4D22-A258-2C0C36B52A12}"/>
              </a:ext>
            </a:extLst>
          </p:cNvPr>
          <p:cNvCxnSpPr>
            <a:cxnSpLocks/>
          </p:cNvCxnSpPr>
          <p:nvPr/>
        </p:nvCxnSpPr>
        <p:spPr>
          <a:xfrm>
            <a:off x="53975" y="10398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4755" name="Imagen 10">
            <a:extLst>
              <a:ext uri="{FF2B5EF4-FFF2-40B4-BE49-F238E27FC236}">
                <a16:creationId xmlns:a16="http://schemas.microsoft.com/office/drawing/2014/main" id="{58B72A31-BA02-4950-AF6B-1B29F89F999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237788" y="277813"/>
            <a:ext cx="9144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756" name="Imagen 16">
            <a:extLst>
              <a:ext uri="{FF2B5EF4-FFF2-40B4-BE49-F238E27FC236}">
                <a16:creationId xmlns:a16="http://schemas.microsoft.com/office/drawing/2014/main" id="{BA608E3F-41AA-4809-8DC7-0059028734F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20650" y="209550"/>
            <a:ext cx="6985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DA7FBA1D-81AA-49B2-BDF7-1651426CE909}"/>
              </a:ext>
            </a:extLst>
          </p:cNvPr>
          <p:cNvSpPr txBox="1"/>
          <p:nvPr/>
        </p:nvSpPr>
        <p:spPr>
          <a:xfrm>
            <a:off x="1039813" y="143564"/>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Abril 2025</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3D20ADD9-550B-439C-B3B3-2C68B3F0B238}"/>
              </a:ext>
            </a:extLst>
          </p:cNvPr>
          <p:cNvSpPr txBox="1">
            <a:spLocks noChangeArrowheads="1"/>
          </p:cNvSpPr>
          <p:nvPr/>
        </p:nvSpPr>
        <p:spPr bwMode="auto">
          <a:xfrm>
            <a:off x="0" y="650995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05229F6B-B2AE-2F26-3001-54962DA80925}"/>
              </a:ext>
            </a:extLst>
          </p:cNvPr>
          <p:cNvSpPr txBox="1"/>
          <p:nvPr/>
        </p:nvSpPr>
        <p:spPr>
          <a:xfrm>
            <a:off x="1132681" y="600790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 Información del archivo plano de cartera total a corte 30-abr-2025 descargado del SIGAB el 8-may-2025.</a:t>
            </a:r>
            <a:endParaRPr lang="es-CO" sz="1000" dirty="0">
              <a:solidFill>
                <a:schemeClr val="accent1">
                  <a:lumMod val="50000"/>
                </a:schemeClr>
              </a:solidFill>
              <a:cs typeface="Arial"/>
            </a:endParaRPr>
          </a:p>
        </p:txBody>
      </p:sp>
      <p:sp>
        <p:nvSpPr>
          <p:cNvPr id="4" name="11 Rectángulo">
            <a:extLst>
              <a:ext uri="{FF2B5EF4-FFF2-40B4-BE49-F238E27FC236}">
                <a16:creationId xmlns:a16="http://schemas.microsoft.com/office/drawing/2014/main" id="{CBBBA949-6EA0-6627-30AE-DD4FCB0CEE34}"/>
              </a:ext>
            </a:extLst>
          </p:cNvPr>
          <p:cNvSpPr/>
          <p:nvPr/>
        </p:nvSpPr>
        <p:spPr>
          <a:xfrm>
            <a:off x="6998391" y="1435344"/>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$3.980</a:t>
            </a:r>
            <a:endParaRPr lang="es-CO" sz="1400" b="1" kern="0" dirty="0">
              <a:solidFill>
                <a:schemeClr val="accent1">
                  <a:lumMod val="50000"/>
                </a:schemeClr>
              </a:solidFill>
              <a:cs typeface="Arial" panose="020B0604020202020204" pitchFamily="34" charset="0"/>
            </a:endParaRPr>
          </a:p>
        </p:txBody>
      </p:sp>
      <p:sp>
        <p:nvSpPr>
          <p:cNvPr id="9" name="12 Rectángulo">
            <a:extLst>
              <a:ext uri="{FF2B5EF4-FFF2-40B4-BE49-F238E27FC236}">
                <a16:creationId xmlns:a16="http://schemas.microsoft.com/office/drawing/2014/main" id="{7AD884BA-2BB1-4C60-A5E8-13B0E7EC19C2}"/>
              </a:ext>
            </a:extLst>
          </p:cNvPr>
          <p:cNvSpPr/>
          <p:nvPr/>
        </p:nvSpPr>
        <p:spPr>
          <a:xfrm>
            <a:off x="1270421" y="1407100"/>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$24.271 </a:t>
            </a:r>
            <a:endParaRPr lang="es-CO" sz="1400" b="1" kern="0" dirty="0">
              <a:solidFill>
                <a:schemeClr val="accent1">
                  <a:lumMod val="50000"/>
                </a:schemeClr>
              </a:solidFill>
              <a:cs typeface="Arial" panose="020B0604020202020204" pitchFamily="34" charset="0"/>
            </a:endParaRPr>
          </a:p>
        </p:txBody>
      </p:sp>
      <p:sp>
        <p:nvSpPr>
          <p:cNvPr id="10" name="CuadroTexto 14">
            <a:extLst>
              <a:ext uri="{FF2B5EF4-FFF2-40B4-BE49-F238E27FC236}">
                <a16:creationId xmlns:a16="http://schemas.microsoft.com/office/drawing/2014/main" id="{5C2BD797-2873-DC1E-2D1A-F773B7F99A54}"/>
              </a:ext>
            </a:extLst>
          </p:cNvPr>
          <p:cNvSpPr txBox="1"/>
          <p:nvPr/>
        </p:nvSpPr>
        <p:spPr>
          <a:xfrm>
            <a:off x="4003299" y="5604351"/>
            <a:ext cx="3889837"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$ 28.251 millones</a:t>
            </a:r>
            <a:endParaRPr lang="es-CO" sz="1400" b="1" kern="0" dirty="0">
              <a:solidFill>
                <a:schemeClr val="accent1">
                  <a:lumMod val="50000"/>
                </a:schemeClr>
              </a:solidFill>
              <a:cs typeface="Arial" panose="020B0604020202020204" pitchFamily="34" charset="0"/>
            </a:endParaRPr>
          </a:p>
        </p:txBody>
      </p:sp>
      <p:graphicFrame>
        <p:nvGraphicFramePr>
          <p:cNvPr id="6" name="Gráfico 5">
            <a:extLst>
              <a:ext uri="{FF2B5EF4-FFF2-40B4-BE49-F238E27FC236}">
                <a16:creationId xmlns:a16="http://schemas.microsoft.com/office/drawing/2014/main" id="{0B337A85-B514-5D99-133F-D26BECE25C51}"/>
              </a:ext>
            </a:extLst>
          </p:cNvPr>
          <p:cNvGraphicFramePr>
            <a:graphicFrameLocks/>
          </p:cNvGraphicFramePr>
          <p:nvPr/>
        </p:nvGraphicFramePr>
        <p:xfrm>
          <a:off x="895926" y="1895628"/>
          <a:ext cx="4409895" cy="343870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 name="Gráfico 6">
            <a:extLst>
              <a:ext uri="{FF2B5EF4-FFF2-40B4-BE49-F238E27FC236}">
                <a16:creationId xmlns:a16="http://schemas.microsoft.com/office/drawing/2014/main" id="{A14C1723-139B-A0C4-1FDF-14E17D78CE3A}"/>
              </a:ext>
            </a:extLst>
          </p:cNvPr>
          <p:cNvGraphicFramePr>
            <a:graphicFrameLocks/>
          </p:cNvGraphicFramePr>
          <p:nvPr/>
        </p:nvGraphicFramePr>
        <p:xfrm>
          <a:off x="6394450" y="1895628"/>
          <a:ext cx="5043257" cy="3227173"/>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A2B29876-7850-416E-9C2E-B5AE4E248B8F}"/>
              </a:ext>
            </a:extLst>
          </p:cNvPr>
          <p:cNvCxnSpPr>
            <a:cxnSpLocks/>
          </p:cNvCxnSpPr>
          <p:nvPr/>
        </p:nvCxnSpPr>
        <p:spPr>
          <a:xfrm>
            <a:off x="117475" y="11033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6803" name="Imagen 24">
            <a:extLst>
              <a:ext uri="{FF2B5EF4-FFF2-40B4-BE49-F238E27FC236}">
                <a16:creationId xmlns:a16="http://schemas.microsoft.com/office/drawing/2014/main" id="{61D6B0B8-6DAA-47D8-B59C-EF2C7C7A805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4788" y="120650"/>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6" name="Imagen 10">
            <a:extLst>
              <a:ext uri="{FF2B5EF4-FFF2-40B4-BE49-F238E27FC236}">
                <a16:creationId xmlns:a16="http://schemas.microsoft.com/office/drawing/2014/main" id="{C603DED2-20FE-43B7-BCE8-AA7BFE3C864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9783763" y="152400"/>
            <a:ext cx="1423987"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9DE04C0E-3A4E-4599-9DA5-E6D1AFA0F3C0}"/>
              </a:ext>
            </a:extLst>
          </p:cNvPr>
          <p:cNvSpPr txBox="1"/>
          <p:nvPr/>
        </p:nvSpPr>
        <p:spPr>
          <a:xfrm>
            <a:off x="820094" y="73988"/>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Abril 2025</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6CA87BE0-5B12-4B14-8260-44022B882845}"/>
              </a:ext>
            </a:extLst>
          </p:cNvPr>
          <p:cNvSpPr txBox="1">
            <a:spLocks noChangeArrowheads="1"/>
          </p:cNvSpPr>
          <p:nvPr/>
        </p:nvSpPr>
        <p:spPr bwMode="auto">
          <a:xfrm>
            <a:off x="0" y="6522402"/>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5FF9F335-E85E-D435-4468-5E0B9269BC9D}"/>
              </a:ext>
            </a:extLst>
          </p:cNvPr>
          <p:cNvSpPr txBox="1"/>
          <p:nvPr/>
        </p:nvSpPr>
        <p:spPr>
          <a:xfrm>
            <a:off x="1138238" y="5898532"/>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 Información del archivo plano de cartera total a corte 30-abr-2025 descargado del SIGAB el 8-may-2025.</a:t>
            </a:r>
            <a:endParaRPr lang="es-CO" sz="1000" dirty="0">
              <a:solidFill>
                <a:schemeClr val="accent1">
                  <a:lumMod val="50000"/>
                </a:schemeClr>
              </a:solidFill>
              <a:cs typeface="Arial"/>
            </a:endParaRPr>
          </a:p>
        </p:txBody>
      </p:sp>
      <p:sp>
        <p:nvSpPr>
          <p:cNvPr id="4" name="10 Rectángulo">
            <a:extLst>
              <a:ext uri="{FF2B5EF4-FFF2-40B4-BE49-F238E27FC236}">
                <a16:creationId xmlns:a16="http://schemas.microsoft.com/office/drawing/2014/main" id="{8DD904AE-3ADA-A647-A6D8-4DE32ED39289}"/>
              </a:ext>
            </a:extLst>
          </p:cNvPr>
          <p:cNvSpPr/>
          <p:nvPr/>
        </p:nvSpPr>
        <p:spPr>
          <a:xfrm>
            <a:off x="1398560" y="1379704"/>
            <a:ext cx="3297442" cy="523220"/>
          </a:xfrm>
          <a:prstGeom prst="rect">
            <a:avLst/>
          </a:prstGeom>
        </p:spPr>
        <p:txBody>
          <a:bodyPr wrap="none">
            <a:spAutoFit/>
          </a:bodyPr>
          <a:lstStyle/>
          <a:p>
            <a:pPr lvl="1" algn="ctr" eaLnBrk="1" fontAlgn="auto" hangingPunct="1">
              <a:spcBef>
                <a:spcPts val="0"/>
              </a:spcBef>
              <a:spcAft>
                <a:spcPts val="0"/>
              </a:spcAft>
              <a:defRPr/>
            </a:pPr>
            <a:r>
              <a:rPr lang="es-CO" sz="1400" b="1" dirty="0">
                <a:solidFill>
                  <a:schemeClr val="accent1">
                    <a:lumMod val="50000"/>
                  </a:schemeClr>
                </a:solidFill>
                <a:latin typeface="+mn-lt"/>
                <a:cs typeface="Arial" panose="020B0604020202020204" pitchFamily="34" charset="0"/>
              </a:rPr>
              <a:t>CARTERA FACTURACIÓN CONJUNTA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28</a:t>
            </a:r>
            <a:r>
              <a:rPr lang="es-CO" sz="1400" b="1" dirty="0">
                <a:solidFill>
                  <a:schemeClr val="accent1">
                    <a:lumMod val="50000"/>
                  </a:schemeClr>
                </a:solidFill>
                <a:latin typeface="+mn-lt"/>
                <a:cs typeface="Arial" panose="020B0604020202020204" pitchFamily="34" charset="0"/>
              </a:rPr>
              <a:t>.787</a:t>
            </a:r>
            <a:endParaRPr lang="es-CO" sz="1400" b="1" kern="0" dirty="0">
              <a:solidFill>
                <a:schemeClr val="accent1">
                  <a:lumMod val="50000"/>
                </a:schemeClr>
              </a:solidFill>
              <a:latin typeface="+mn-lt"/>
              <a:cs typeface="Arial" panose="020B0604020202020204" pitchFamily="34" charset="0"/>
            </a:endParaRPr>
          </a:p>
        </p:txBody>
      </p:sp>
      <p:sp>
        <p:nvSpPr>
          <p:cNvPr id="6" name="12 Rectángulo">
            <a:extLst>
              <a:ext uri="{FF2B5EF4-FFF2-40B4-BE49-F238E27FC236}">
                <a16:creationId xmlns:a16="http://schemas.microsoft.com/office/drawing/2014/main" id="{30F22D76-143E-BD07-2EF7-CB922D0AD2F0}"/>
              </a:ext>
            </a:extLst>
          </p:cNvPr>
          <p:cNvSpPr/>
          <p:nvPr/>
        </p:nvSpPr>
        <p:spPr>
          <a:xfrm>
            <a:off x="6818164" y="1379704"/>
            <a:ext cx="3112712" cy="523220"/>
          </a:xfrm>
          <a:prstGeom prst="rect">
            <a:avLst/>
          </a:prstGeom>
        </p:spPr>
        <p:txBody>
          <a:bodyPr wrap="none">
            <a:spAutoFit/>
          </a:bodyPr>
          <a:lstStyle/>
          <a:p>
            <a:pPr lvl="1" algn="ctr" eaLnBrk="1" fontAlgn="auto" hangingPunct="1">
              <a:spcBef>
                <a:spcPts val="0"/>
              </a:spcBef>
              <a:spcAft>
                <a:spcPts val="0"/>
              </a:spcAft>
              <a:defRPr/>
            </a:pPr>
            <a:r>
              <a:rPr lang="es-CO" sz="1400" b="1" dirty="0">
                <a:solidFill>
                  <a:schemeClr val="accent1">
                    <a:lumMod val="50000"/>
                  </a:schemeClr>
                </a:solidFill>
                <a:latin typeface="+mn-lt"/>
                <a:cs typeface="Arial" panose="020B0604020202020204" pitchFamily="34" charset="0"/>
              </a:rPr>
              <a:t>CARTERA FACTURACIÓN DIRECTA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$ 11.438</a:t>
            </a:r>
            <a:endParaRPr lang="es-CO" sz="1400" b="1" kern="0" dirty="0">
              <a:solidFill>
                <a:schemeClr val="accent1">
                  <a:lumMod val="50000"/>
                </a:schemeClr>
              </a:solidFill>
              <a:latin typeface="+mn-lt"/>
              <a:cs typeface="Arial" panose="020B0604020202020204" pitchFamily="34" charset="0"/>
            </a:endParaRPr>
          </a:p>
        </p:txBody>
      </p:sp>
      <p:sp>
        <p:nvSpPr>
          <p:cNvPr id="8" name="CuadroTexto 14">
            <a:extLst>
              <a:ext uri="{FF2B5EF4-FFF2-40B4-BE49-F238E27FC236}">
                <a16:creationId xmlns:a16="http://schemas.microsoft.com/office/drawing/2014/main" id="{AEB665AF-38B6-95F9-0D15-1C88ECA28674}"/>
              </a:ext>
            </a:extLst>
          </p:cNvPr>
          <p:cNvSpPr txBox="1"/>
          <p:nvPr/>
        </p:nvSpPr>
        <p:spPr>
          <a:xfrm>
            <a:off x="3819525" y="5600699"/>
            <a:ext cx="3994150" cy="307975"/>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 TOTAL $ 40.225 Millones</a:t>
            </a:r>
            <a:endParaRPr lang="es-CO" sz="1400" b="1" kern="0" dirty="0">
              <a:solidFill>
                <a:schemeClr val="accent1">
                  <a:lumMod val="50000"/>
                </a:schemeClr>
              </a:solidFill>
              <a:cs typeface="Arial" panose="020B0604020202020204" pitchFamily="34" charset="0"/>
            </a:endParaRPr>
          </a:p>
        </p:txBody>
      </p:sp>
      <p:sp>
        <p:nvSpPr>
          <p:cNvPr id="5" name="CuadroTexto 4">
            <a:extLst>
              <a:ext uri="{FF2B5EF4-FFF2-40B4-BE49-F238E27FC236}">
                <a16:creationId xmlns:a16="http://schemas.microsoft.com/office/drawing/2014/main" id="{34C12F55-A222-029C-834F-7B26FE815CA0}"/>
              </a:ext>
            </a:extLst>
          </p:cNvPr>
          <p:cNvSpPr txBox="1"/>
          <p:nvPr/>
        </p:nvSpPr>
        <p:spPr>
          <a:xfrm>
            <a:off x="3047281" y="3235707"/>
            <a:ext cx="6094562" cy="369332"/>
          </a:xfrm>
          <a:prstGeom prst="rect">
            <a:avLst/>
          </a:prstGeom>
          <a:noFill/>
        </p:spPr>
        <p:txBody>
          <a:bodyPr wrap="square">
            <a:spAutoFit/>
          </a:bodyPr>
          <a:lstStyle/>
          <a:p>
            <a:endParaRPr lang="es-CO" dirty="0"/>
          </a:p>
        </p:txBody>
      </p:sp>
      <p:graphicFrame>
        <p:nvGraphicFramePr>
          <p:cNvPr id="9" name="Gráfico 8">
            <a:extLst>
              <a:ext uri="{FF2B5EF4-FFF2-40B4-BE49-F238E27FC236}">
                <a16:creationId xmlns:a16="http://schemas.microsoft.com/office/drawing/2014/main" id="{AC6FA527-616B-0535-2258-B3DCCABC5C3D}"/>
              </a:ext>
            </a:extLst>
          </p:cNvPr>
          <p:cNvGraphicFramePr>
            <a:graphicFrameLocks/>
          </p:cNvGraphicFramePr>
          <p:nvPr/>
        </p:nvGraphicFramePr>
        <p:xfrm>
          <a:off x="1029954" y="1959597"/>
          <a:ext cx="4414818" cy="354872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0" name="Gráfico 9">
            <a:extLst>
              <a:ext uri="{FF2B5EF4-FFF2-40B4-BE49-F238E27FC236}">
                <a16:creationId xmlns:a16="http://schemas.microsoft.com/office/drawing/2014/main" id="{362223ED-C047-84B4-7C3B-31FC642DEE3B}"/>
              </a:ext>
            </a:extLst>
          </p:cNvPr>
          <p:cNvGraphicFramePr>
            <a:graphicFrameLocks/>
          </p:cNvGraphicFramePr>
          <p:nvPr/>
        </p:nvGraphicFramePr>
        <p:xfrm>
          <a:off x="6503579" y="1877352"/>
          <a:ext cx="5025790" cy="3240756"/>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3306FDD-6961-4B24-88E2-A76E8FF10108}"/>
              </a:ext>
            </a:extLst>
          </p:cNvPr>
          <p:cNvCxnSpPr>
            <a:cxnSpLocks/>
          </p:cNvCxnSpPr>
          <p:nvPr/>
        </p:nvCxnSpPr>
        <p:spPr>
          <a:xfrm>
            <a:off x="88900" y="11128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8851" name="Imagen 24">
            <a:extLst>
              <a:ext uri="{FF2B5EF4-FFF2-40B4-BE49-F238E27FC236}">
                <a16:creationId xmlns:a16="http://schemas.microsoft.com/office/drawing/2014/main" id="{0956897D-EA9B-435A-8ED3-B5675DF930F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3525" y="1143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CuadroTexto 23">
            <a:extLst>
              <a:ext uri="{FF2B5EF4-FFF2-40B4-BE49-F238E27FC236}">
                <a16:creationId xmlns:a16="http://schemas.microsoft.com/office/drawing/2014/main" id="{1056687E-4172-4533-8D51-23F7880C9043}"/>
              </a:ext>
            </a:extLst>
          </p:cNvPr>
          <p:cNvSpPr txBox="1"/>
          <p:nvPr/>
        </p:nvSpPr>
        <p:spPr>
          <a:xfrm>
            <a:off x="1196976" y="193675"/>
            <a:ext cx="9010650"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Abril 2025</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CDF626F7-4695-4F8D-B950-C2EBF20B7209}"/>
              </a:ext>
            </a:extLst>
          </p:cNvPr>
          <p:cNvSpPr txBox="1">
            <a:spLocks noChangeArrowheads="1"/>
          </p:cNvSpPr>
          <p:nvPr/>
        </p:nvSpPr>
        <p:spPr bwMode="auto">
          <a:xfrm>
            <a:off x="0" y="6520819"/>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7" name="Grupo 16">
            <a:extLst>
              <a:ext uri="{FF2B5EF4-FFF2-40B4-BE49-F238E27FC236}">
                <a16:creationId xmlns:a16="http://schemas.microsoft.com/office/drawing/2014/main" id="{307DD1BE-3578-4D5C-A7D1-3001EA02159B}"/>
              </a:ext>
            </a:extLst>
          </p:cNvPr>
          <p:cNvGrpSpPr/>
          <p:nvPr/>
        </p:nvGrpSpPr>
        <p:grpSpPr>
          <a:xfrm>
            <a:off x="10501547" y="54748"/>
            <a:ext cx="1077459" cy="989053"/>
            <a:chOff x="10562619" y="1423954"/>
            <a:chExt cx="1280250" cy="1299632"/>
          </a:xfrm>
        </p:grpSpPr>
        <p:pic>
          <p:nvPicPr>
            <p:cNvPr id="18" name="Picture 2">
              <a:extLst>
                <a:ext uri="{FF2B5EF4-FFF2-40B4-BE49-F238E27FC236}">
                  <a16:creationId xmlns:a16="http://schemas.microsoft.com/office/drawing/2014/main" id="{34B9E658-5A67-43E6-8FF5-12E31EC9B8B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DBEE3527-C954-4511-9E15-4BCBE17D59B2}"/>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56A041C0-B059-7B9E-461A-CA38DBF729A3}"/>
              </a:ext>
            </a:extLst>
          </p:cNvPr>
          <p:cNvSpPr txBox="1"/>
          <p:nvPr/>
        </p:nvSpPr>
        <p:spPr>
          <a:xfrm>
            <a:off x="1141123" y="5914645"/>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 Información del archivo plano de cartera total a corte 30-abr-2025 descargado del SIGAB el 8-may-2025.</a:t>
            </a:r>
            <a:endParaRPr lang="es-CO" sz="1000" dirty="0">
              <a:solidFill>
                <a:schemeClr val="accent1">
                  <a:lumMod val="50000"/>
                </a:schemeClr>
              </a:solidFill>
              <a:cs typeface="Arial"/>
            </a:endParaRPr>
          </a:p>
        </p:txBody>
      </p:sp>
      <p:sp>
        <p:nvSpPr>
          <p:cNvPr id="4" name="15 Rectángulo">
            <a:extLst>
              <a:ext uri="{FF2B5EF4-FFF2-40B4-BE49-F238E27FC236}">
                <a16:creationId xmlns:a16="http://schemas.microsoft.com/office/drawing/2014/main" id="{1D6439D1-48A7-4482-2247-688F3EE5E34F}"/>
              </a:ext>
            </a:extLst>
          </p:cNvPr>
          <p:cNvSpPr/>
          <p:nvPr/>
        </p:nvSpPr>
        <p:spPr>
          <a:xfrm>
            <a:off x="1109872" y="1347862"/>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$13.362</a:t>
            </a:r>
            <a:endParaRPr lang="es-CO" sz="1400" b="1" kern="0" dirty="0">
              <a:solidFill>
                <a:schemeClr val="accent1">
                  <a:lumMod val="50000"/>
                </a:schemeClr>
              </a:solidFill>
              <a:cs typeface="Arial" panose="020B0604020202020204" pitchFamily="34" charset="0"/>
            </a:endParaRPr>
          </a:p>
        </p:txBody>
      </p:sp>
      <p:sp>
        <p:nvSpPr>
          <p:cNvPr id="6" name="16 Rectángulo">
            <a:extLst>
              <a:ext uri="{FF2B5EF4-FFF2-40B4-BE49-F238E27FC236}">
                <a16:creationId xmlns:a16="http://schemas.microsoft.com/office/drawing/2014/main" id="{324CA483-5FE3-5C66-C6B7-0747836DBE07}"/>
              </a:ext>
            </a:extLst>
          </p:cNvPr>
          <p:cNvSpPr/>
          <p:nvPr/>
        </p:nvSpPr>
        <p:spPr>
          <a:xfrm>
            <a:off x="7157047" y="1392962"/>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$3.000</a:t>
            </a:r>
            <a:endParaRPr lang="es-CO" sz="1400" b="1" kern="0" dirty="0">
              <a:solidFill>
                <a:schemeClr val="accent1">
                  <a:lumMod val="50000"/>
                </a:schemeClr>
              </a:solidFill>
              <a:cs typeface="Arial" panose="020B0604020202020204" pitchFamily="34" charset="0"/>
            </a:endParaRPr>
          </a:p>
        </p:txBody>
      </p:sp>
      <p:sp>
        <p:nvSpPr>
          <p:cNvPr id="8" name="CuadroTexto 14">
            <a:extLst>
              <a:ext uri="{FF2B5EF4-FFF2-40B4-BE49-F238E27FC236}">
                <a16:creationId xmlns:a16="http://schemas.microsoft.com/office/drawing/2014/main" id="{C73BCFE9-76F8-AD5C-A2AE-4D03A71151B4}"/>
              </a:ext>
            </a:extLst>
          </p:cNvPr>
          <p:cNvSpPr txBox="1"/>
          <p:nvPr/>
        </p:nvSpPr>
        <p:spPr>
          <a:xfrm>
            <a:off x="3611254" y="5533442"/>
            <a:ext cx="456835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$ 16.361 millones</a:t>
            </a:r>
            <a:endParaRPr lang="es-CO" sz="1400" b="1" kern="0" dirty="0">
              <a:solidFill>
                <a:schemeClr val="accent1">
                  <a:lumMod val="50000"/>
                </a:schemeClr>
              </a:solidFill>
              <a:cs typeface="Arial" panose="020B0604020202020204" pitchFamily="34" charset="0"/>
            </a:endParaRPr>
          </a:p>
        </p:txBody>
      </p:sp>
      <p:graphicFrame>
        <p:nvGraphicFramePr>
          <p:cNvPr id="7" name="Gráfico 6">
            <a:extLst>
              <a:ext uri="{FF2B5EF4-FFF2-40B4-BE49-F238E27FC236}">
                <a16:creationId xmlns:a16="http://schemas.microsoft.com/office/drawing/2014/main" id="{35AD5CD9-7F00-581F-01EE-80E9949EC54D}"/>
              </a:ext>
            </a:extLst>
          </p:cNvPr>
          <p:cNvGraphicFramePr>
            <a:graphicFrameLocks/>
          </p:cNvGraphicFramePr>
          <p:nvPr/>
        </p:nvGraphicFramePr>
        <p:xfrm>
          <a:off x="1292617" y="2007786"/>
          <a:ext cx="4867095" cy="3335186"/>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9" name="Gráfico 8">
            <a:extLst>
              <a:ext uri="{FF2B5EF4-FFF2-40B4-BE49-F238E27FC236}">
                <a16:creationId xmlns:a16="http://schemas.microsoft.com/office/drawing/2014/main" id="{30A3E2BD-1FCC-A852-AC5E-6637167C5693}"/>
              </a:ext>
            </a:extLst>
          </p:cNvPr>
          <p:cNvGraphicFramePr>
            <a:graphicFrameLocks/>
          </p:cNvGraphicFramePr>
          <p:nvPr/>
        </p:nvGraphicFramePr>
        <p:xfrm>
          <a:off x="6496788" y="1908024"/>
          <a:ext cx="5233038" cy="3339581"/>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87D1910-FCC6-4872-8C43-B94DE0052A14}"/>
              </a:ext>
            </a:extLst>
          </p:cNvPr>
          <p:cNvCxnSpPr>
            <a:cxnSpLocks/>
          </p:cNvCxnSpPr>
          <p:nvPr/>
        </p:nvCxnSpPr>
        <p:spPr>
          <a:xfrm>
            <a:off x="117475" y="109220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0899" name="Imagen 24">
            <a:extLst>
              <a:ext uri="{FF2B5EF4-FFF2-40B4-BE49-F238E27FC236}">
                <a16:creationId xmlns:a16="http://schemas.microsoft.com/office/drawing/2014/main" id="{B5C58B50-7C8A-4FF2-942F-FF50813AC64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9863" y="1397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900" name="Imagen 9">
            <a:extLst>
              <a:ext uri="{FF2B5EF4-FFF2-40B4-BE49-F238E27FC236}">
                <a16:creationId xmlns:a16="http://schemas.microsoft.com/office/drawing/2014/main" id="{2DCF16CF-8607-430B-B905-CB43FBE74DE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942513" y="258763"/>
            <a:ext cx="166052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B843F7C-B21A-42D9-A1E8-50DC1716CC35}"/>
              </a:ext>
            </a:extLst>
          </p:cNvPr>
          <p:cNvSpPr txBox="1"/>
          <p:nvPr/>
        </p:nvSpPr>
        <p:spPr>
          <a:xfrm>
            <a:off x="893763" y="69850"/>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Abril 2025</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910B243D-703F-4FBA-B31C-91C653DBE4FB}"/>
              </a:ext>
            </a:extLst>
          </p:cNvPr>
          <p:cNvSpPr txBox="1">
            <a:spLocks noChangeArrowheads="1"/>
          </p:cNvSpPr>
          <p:nvPr/>
        </p:nvSpPr>
        <p:spPr bwMode="auto">
          <a:xfrm>
            <a:off x="-10272" y="651115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E8AA88A4-14D1-DE49-11D7-2D7326BAF109}"/>
              </a:ext>
            </a:extLst>
          </p:cNvPr>
          <p:cNvSpPr txBox="1"/>
          <p:nvPr/>
        </p:nvSpPr>
        <p:spPr>
          <a:xfrm>
            <a:off x="1132681" y="593622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 Información del archivo plano de cartera total a corte 30-abr-2025 descargado del SIGAB el 8-may-2025.</a:t>
            </a:r>
            <a:endParaRPr lang="es-CO" sz="1000" dirty="0">
              <a:solidFill>
                <a:schemeClr val="accent1">
                  <a:lumMod val="50000"/>
                </a:schemeClr>
              </a:solidFill>
              <a:cs typeface="Arial"/>
            </a:endParaRPr>
          </a:p>
        </p:txBody>
      </p:sp>
      <p:sp>
        <p:nvSpPr>
          <p:cNvPr id="4" name="11 Rectángulo">
            <a:extLst>
              <a:ext uri="{FF2B5EF4-FFF2-40B4-BE49-F238E27FC236}">
                <a16:creationId xmlns:a16="http://schemas.microsoft.com/office/drawing/2014/main" id="{BA0BF8D7-7B67-2666-BB45-25CE9C105D4A}"/>
              </a:ext>
            </a:extLst>
          </p:cNvPr>
          <p:cNvSpPr/>
          <p:nvPr/>
        </p:nvSpPr>
        <p:spPr>
          <a:xfrm>
            <a:off x="1465982" y="1357704"/>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$ 19.569</a:t>
            </a:r>
            <a:endParaRPr lang="es-CO" sz="1400" b="1" kern="0" dirty="0">
              <a:solidFill>
                <a:schemeClr val="accent1">
                  <a:lumMod val="50000"/>
                </a:schemeClr>
              </a:solidFill>
              <a:cs typeface="Arial" panose="020B0604020202020204" pitchFamily="34" charset="0"/>
            </a:endParaRPr>
          </a:p>
        </p:txBody>
      </p:sp>
      <p:sp>
        <p:nvSpPr>
          <p:cNvPr id="6" name="12 Rectángulo">
            <a:extLst>
              <a:ext uri="{FF2B5EF4-FFF2-40B4-BE49-F238E27FC236}">
                <a16:creationId xmlns:a16="http://schemas.microsoft.com/office/drawing/2014/main" id="{DFB2A8B7-2602-56EE-630A-9513C310AFE3}"/>
              </a:ext>
            </a:extLst>
          </p:cNvPr>
          <p:cNvSpPr/>
          <p:nvPr/>
        </p:nvSpPr>
        <p:spPr>
          <a:xfrm>
            <a:off x="7189748" y="1372726"/>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$ 6.728</a:t>
            </a:r>
          </a:p>
        </p:txBody>
      </p:sp>
      <p:sp>
        <p:nvSpPr>
          <p:cNvPr id="7" name="CuadroTexto 14">
            <a:extLst>
              <a:ext uri="{FF2B5EF4-FFF2-40B4-BE49-F238E27FC236}">
                <a16:creationId xmlns:a16="http://schemas.microsoft.com/office/drawing/2014/main" id="{DFE6DE58-E898-18BE-80BA-2045F3698348}"/>
              </a:ext>
            </a:extLst>
          </p:cNvPr>
          <p:cNvSpPr txBox="1"/>
          <p:nvPr/>
        </p:nvSpPr>
        <p:spPr>
          <a:xfrm>
            <a:off x="4261690" y="5508042"/>
            <a:ext cx="352068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$22.863 </a:t>
            </a:r>
            <a:r>
              <a:rPr lang="es-CO" sz="1400" b="1" kern="0" dirty="0">
                <a:solidFill>
                  <a:schemeClr val="accent1">
                    <a:lumMod val="50000"/>
                  </a:schemeClr>
                </a:solidFill>
                <a:cs typeface="Arial" panose="020B0604020202020204" pitchFamily="34" charset="0"/>
              </a:rPr>
              <a:t>Millones</a:t>
            </a:r>
          </a:p>
        </p:txBody>
      </p:sp>
      <p:graphicFrame>
        <p:nvGraphicFramePr>
          <p:cNvPr id="10" name="Gráfico 9">
            <a:extLst>
              <a:ext uri="{FF2B5EF4-FFF2-40B4-BE49-F238E27FC236}">
                <a16:creationId xmlns:a16="http://schemas.microsoft.com/office/drawing/2014/main" id="{D5436334-0455-BAF3-CA1F-52FF923A1F2E}"/>
              </a:ext>
            </a:extLst>
          </p:cNvPr>
          <p:cNvGraphicFramePr>
            <a:graphicFrameLocks/>
          </p:cNvGraphicFramePr>
          <p:nvPr/>
        </p:nvGraphicFramePr>
        <p:xfrm>
          <a:off x="1054978" y="1895946"/>
          <a:ext cx="4245993" cy="333518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 name="Gráfico 10">
            <a:extLst>
              <a:ext uri="{FF2B5EF4-FFF2-40B4-BE49-F238E27FC236}">
                <a16:creationId xmlns:a16="http://schemas.microsoft.com/office/drawing/2014/main" id="{D320C765-C56C-1119-8103-66AA315B3747}"/>
              </a:ext>
            </a:extLst>
          </p:cNvPr>
          <p:cNvGraphicFramePr>
            <a:graphicFrameLocks/>
          </p:cNvGraphicFramePr>
          <p:nvPr/>
        </p:nvGraphicFramePr>
        <p:xfrm>
          <a:off x="6336644" y="1880924"/>
          <a:ext cx="5000125" cy="3330956"/>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BF02C10-7CC1-405A-B439-2B4BE7F06FB8}"/>
              </a:ext>
            </a:extLst>
          </p:cNvPr>
          <p:cNvCxnSpPr>
            <a:cxnSpLocks/>
          </p:cNvCxnSpPr>
          <p:nvPr/>
        </p:nvCxnSpPr>
        <p:spPr>
          <a:xfrm>
            <a:off x="55563" y="1227138"/>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2947" name="Imagen 24">
            <a:extLst>
              <a:ext uri="{FF2B5EF4-FFF2-40B4-BE49-F238E27FC236}">
                <a16:creationId xmlns:a16="http://schemas.microsoft.com/office/drawing/2014/main" id="{7D23EA52-55C3-4C42-85B4-E467F058F68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2725" y="1254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50" name="Imagen 18">
            <a:extLst>
              <a:ext uri="{FF2B5EF4-FFF2-40B4-BE49-F238E27FC236}">
                <a16:creationId xmlns:a16="http://schemas.microsoft.com/office/drawing/2014/main" id="{BB9C6C50-43DB-472E-844B-29815B4A0FF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699625" y="247650"/>
            <a:ext cx="1992313"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CuadroTexto 20">
            <a:extLst>
              <a:ext uri="{FF2B5EF4-FFF2-40B4-BE49-F238E27FC236}">
                <a16:creationId xmlns:a16="http://schemas.microsoft.com/office/drawing/2014/main" id="{5AFEFD99-311D-4CAA-A4E8-7BDFF4564BBF}"/>
              </a:ext>
            </a:extLst>
          </p:cNvPr>
          <p:cNvSpPr txBox="1"/>
          <p:nvPr/>
        </p:nvSpPr>
        <p:spPr>
          <a:xfrm>
            <a:off x="925945" y="280988"/>
            <a:ext cx="8670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Abril 2025</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3A84E985-385F-4F6D-B4BE-A29E975A497E}"/>
              </a:ext>
            </a:extLst>
          </p:cNvPr>
          <p:cNvSpPr txBox="1">
            <a:spLocks noChangeArrowheads="1"/>
          </p:cNvSpPr>
          <p:nvPr/>
        </p:nvSpPr>
        <p:spPr bwMode="auto">
          <a:xfrm>
            <a:off x="-34924" y="655854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A8C6BD1A-028E-5AA5-951A-B287E185D0EE}"/>
              </a:ext>
            </a:extLst>
          </p:cNvPr>
          <p:cNvSpPr txBox="1"/>
          <p:nvPr/>
        </p:nvSpPr>
        <p:spPr>
          <a:xfrm>
            <a:off x="1132681" y="5985708"/>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 Información del archivo plano de cartera total a corte 30-abr-2025 descargado del SIGAB el 8-may-2025.</a:t>
            </a:r>
            <a:endParaRPr lang="es-CO" sz="1000" dirty="0">
              <a:solidFill>
                <a:schemeClr val="accent1">
                  <a:lumMod val="50000"/>
                </a:schemeClr>
              </a:solidFill>
              <a:cs typeface="Arial"/>
            </a:endParaRPr>
          </a:p>
        </p:txBody>
      </p:sp>
      <p:graphicFrame>
        <p:nvGraphicFramePr>
          <p:cNvPr id="4" name="Gráfico 3">
            <a:extLst>
              <a:ext uri="{FF2B5EF4-FFF2-40B4-BE49-F238E27FC236}">
                <a16:creationId xmlns:a16="http://schemas.microsoft.com/office/drawing/2014/main" id="{73E38CC0-C733-4736-5C5D-90BC7D52151B}"/>
              </a:ext>
            </a:extLst>
          </p:cNvPr>
          <p:cNvGraphicFramePr>
            <a:graphicFrameLocks/>
          </p:cNvGraphicFramePr>
          <p:nvPr/>
        </p:nvGraphicFramePr>
        <p:xfrm>
          <a:off x="562418" y="1374729"/>
          <a:ext cx="10496900" cy="459540"/>
        </p:xfrm>
        <a:graphic>
          <a:graphicData uri="http://schemas.openxmlformats.org/drawingml/2006/chart">
            <c:chart xmlns:c="http://schemas.openxmlformats.org/drawingml/2006/chart" xmlns:r="http://schemas.openxmlformats.org/officeDocument/2006/relationships" r:id="rId5"/>
          </a:graphicData>
        </a:graphic>
      </p:graphicFrame>
      <p:sp>
        <p:nvSpPr>
          <p:cNvPr id="6" name="CuadroTexto 14">
            <a:extLst>
              <a:ext uri="{FF2B5EF4-FFF2-40B4-BE49-F238E27FC236}">
                <a16:creationId xmlns:a16="http://schemas.microsoft.com/office/drawing/2014/main" id="{0ADB4DF1-4AFA-6126-D12B-A7A5487BAE4B}"/>
              </a:ext>
            </a:extLst>
          </p:cNvPr>
          <p:cNvSpPr txBox="1"/>
          <p:nvPr/>
        </p:nvSpPr>
        <p:spPr>
          <a:xfrm>
            <a:off x="4237038" y="5586520"/>
            <a:ext cx="3451225" cy="307975"/>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 TOTAL $10.800 millones</a:t>
            </a:r>
            <a:endParaRPr lang="es-CO" sz="1400" b="1" kern="0" dirty="0">
              <a:solidFill>
                <a:schemeClr val="accent1">
                  <a:lumMod val="50000"/>
                </a:schemeClr>
              </a:solidFill>
              <a:cs typeface="Arial" panose="020B0604020202020204" pitchFamily="34" charset="0"/>
            </a:endParaRPr>
          </a:p>
        </p:txBody>
      </p:sp>
      <p:graphicFrame>
        <p:nvGraphicFramePr>
          <p:cNvPr id="8" name="Gráfico 7">
            <a:extLst>
              <a:ext uri="{FF2B5EF4-FFF2-40B4-BE49-F238E27FC236}">
                <a16:creationId xmlns:a16="http://schemas.microsoft.com/office/drawing/2014/main" id="{52802136-007E-96C8-F98B-ABC21BC9C6FF}"/>
              </a:ext>
            </a:extLst>
          </p:cNvPr>
          <p:cNvGraphicFramePr>
            <a:graphicFrameLocks/>
          </p:cNvGraphicFramePr>
          <p:nvPr/>
        </p:nvGraphicFramePr>
        <p:xfrm>
          <a:off x="6349542" y="1984721"/>
          <a:ext cx="5534025" cy="348615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 name="Gráfico 6">
            <a:extLst>
              <a:ext uri="{FF2B5EF4-FFF2-40B4-BE49-F238E27FC236}">
                <a16:creationId xmlns:a16="http://schemas.microsoft.com/office/drawing/2014/main" id="{94ED003C-49EB-F90B-1F4C-05D15192C65E}"/>
              </a:ext>
            </a:extLst>
          </p:cNvPr>
          <p:cNvGraphicFramePr>
            <a:graphicFrameLocks/>
          </p:cNvGraphicFramePr>
          <p:nvPr/>
        </p:nvGraphicFramePr>
        <p:xfrm>
          <a:off x="925945" y="2004740"/>
          <a:ext cx="4444400" cy="3352439"/>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9" name="Gráfico 8">
            <a:extLst>
              <a:ext uri="{FF2B5EF4-FFF2-40B4-BE49-F238E27FC236}">
                <a16:creationId xmlns:a16="http://schemas.microsoft.com/office/drawing/2014/main" id="{7F37406E-4C6B-8DCD-2D7E-04218B0FBB9F}"/>
              </a:ext>
            </a:extLst>
          </p:cNvPr>
          <p:cNvGraphicFramePr>
            <a:graphicFrameLocks/>
          </p:cNvGraphicFramePr>
          <p:nvPr/>
        </p:nvGraphicFramePr>
        <p:xfrm>
          <a:off x="6450768" y="1877912"/>
          <a:ext cx="5120895" cy="3339582"/>
        </p:xfrm>
        <a:graphic>
          <a:graphicData uri="http://schemas.openxmlformats.org/drawingml/2006/chart">
            <c:chart xmlns:c="http://schemas.openxmlformats.org/drawingml/2006/chart" xmlns:r="http://schemas.openxmlformats.org/officeDocument/2006/relationships" r:id="rId8"/>
          </a:graphicData>
        </a:graphic>
      </p:graphicFrame>
    </p:spTree>
  </p:cSld>
  <p:clrMapOvr>
    <a:masterClrMapping/>
  </p:clrMapOvr>
  <p:transition spd="slow"/>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3189A3E2-2FF1-4642-B87A-4E59D84F6620}"/>
              </a:ext>
            </a:extLst>
          </p:cNvPr>
          <p:cNvCxnSpPr>
            <a:cxnSpLocks/>
          </p:cNvCxnSpPr>
          <p:nvPr/>
        </p:nvCxnSpPr>
        <p:spPr>
          <a:xfrm>
            <a:off x="6350" y="12398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4995" name="Imagen 6">
            <a:extLst>
              <a:ext uri="{FF2B5EF4-FFF2-40B4-BE49-F238E27FC236}">
                <a16:creationId xmlns:a16="http://schemas.microsoft.com/office/drawing/2014/main" id="{826FC947-7155-4D0C-A1ED-1B153641621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709275" y="254000"/>
            <a:ext cx="110807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6" name="Imagen 7">
            <a:extLst>
              <a:ext uri="{FF2B5EF4-FFF2-40B4-BE49-F238E27FC236}">
                <a16:creationId xmlns:a16="http://schemas.microsoft.com/office/drawing/2014/main" id="{8BA96951-8B90-4562-A7F2-C74DEF0D1D1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20650" y="209550"/>
            <a:ext cx="6985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uadroTexto 11">
            <a:extLst>
              <a:ext uri="{FF2B5EF4-FFF2-40B4-BE49-F238E27FC236}">
                <a16:creationId xmlns:a16="http://schemas.microsoft.com/office/drawing/2014/main" id="{B537C7A6-AFBF-46B9-ABCE-A0AD7D163687}"/>
              </a:ext>
            </a:extLst>
          </p:cNvPr>
          <p:cNvSpPr txBox="1"/>
          <p:nvPr/>
        </p:nvSpPr>
        <p:spPr>
          <a:xfrm>
            <a:off x="596900" y="209550"/>
            <a:ext cx="101123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Noviembre 2024 a Abril 2025</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7ACC8C21-5914-44EC-814F-642D049996FC}"/>
              </a:ext>
            </a:extLst>
          </p:cNvPr>
          <p:cNvSpPr txBox="1">
            <a:spLocks noChangeArrowheads="1"/>
          </p:cNvSpPr>
          <p:nvPr/>
        </p:nvSpPr>
        <p:spPr bwMode="auto">
          <a:xfrm>
            <a:off x="-115484" y="6550744"/>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913593C8-19B6-1444-E956-05895F28250F}"/>
              </a:ext>
            </a:extLst>
          </p:cNvPr>
          <p:cNvSpPr txBox="1"/>
          <p:nvPr/>
        </p:nvSpPr>
        <p:spPr>
          <a:xfrm>
            <a:off x="1199626" y="5893888"/>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 Información del archivo plano de cartera total a corte 30-abr-2025 descargado del SIGAB el 8-may-2025.</a:t>
            </a:r>
            <a:endParaRPr lang="es-CO" sz="1000" dirty="0">
              <a:solidFill>
                <a:schemeClr val="accent1">
                  <a:lumMod val="50000"/>
                </a:schemeClr>
              </a:solidFill>
              <a:cs typeface="Arial"/>
            </a:endParaRPr>
          </a:p>
        </p:txBody>
      </p:sp>
      <p:graphicFrame>
        <p:nvGraphicFramePr>
          <p:cNvPr id="4" name="Gráfico 3">
            <a:extLst>
              <a:ext uri="{FF2B5EF4-FFF2-40B4-BE49-F238E27FC236}">
                <a16:creationId xmlns:a16="http://schemas.microsoft.com/office/drawing/2014/main" id="{F2546EC3-9BEB-7012-A252-4A1FE8931F9B}"/>
              </a:ext>
            </a:extLst>
          </p:cNvPr>
          <p:cNvGraphicFramePr>
            <a:graphicFrameLocks noGrp="1"/>
          </p:cNvGraphicFramePr>
          <p:nvPr/>
        </p:nvGraphicFramePr>
        <p:xfrm>
          <a:off x="1616780" y="1308021"/>
          <a:ext cx="8670220" cy="451768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ACFA53AD-63F9-42BD-A67B-2D8DEB0177FE}"/>
              </a:ext>
            </a:extLst>
          </p:cNvPr>
          <p:cNvCxnSpPr>
            <a:cxnSpLocks/>
          </p:cNvCxnSpPr>
          <p:nvPr/>
        </p:nvCxnSpPr>
        <p:spPr>
          <a:xfrm>
            <a:off x="41275"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7043" name="Imagen 24">
            <a:extLst>
              <a:ext uri="{FF2B5EF4-FFF2-40B4-BE49-F238E27FC236}">
                <a16:creationId xmlns:a16="http://schemas.microsoft.com/office/drawing/2014/main" id="{57D2BA00-A730-4ECE-9224-7F7A7AE7B24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8125" y="66675"/>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044" name="Imagen 10">
            <a:extLst>
              <a:ext uri="{FF2B5EF4-FFF2-40B4-BE49-F238E27FC236}">
                <a16:creationId xmlns:a16="http://schemas.microsoft.com/office/drawing/2014/main" id="{511E5E98-187C-4125-BD84-D88450CD199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246164" y="123846"/>
            <a:ext cx="1276350" cy="722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4C9883AA-58B4-4D83-BB41-6129E757686F}"/>
              </a:ext>
            </a:extLst>
          </p:cNvPr>
          <p:cNvSpPr txBox="1"/>
          <p:nvPr/>
        </p:nvSpPr>
        <p:spPr>
          <a:xfrm>
            <a:off x="1042988" y="53975"/>
            <a:ext cx="91963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Valor Cartera Total De Noviembre 2024 a Abril 2025</a:t>
            </a:r>
            <a:endParaRPr lang="es-CO" sz="1600" b="0" kern="0" dirty="0">
              <a:solidFill>
                <a:schemeClr val="accent1">
                  <a:lumMod val="50000"/>
                </a:schemeClr>
              </a:solidFill>
            </a:endParaRPr>
          </a:p>
        </p:txBody>
      </p:sp>
      <p:sp>
        <p:nvSpPr>
          <p:cNvPr id="11" name="CuadroTexto 4">
            <a:extLst>
              <a:ext uri="{FF2B5EF4-FFF2-40B4-BE49-F238E27FC236}">
                <a16:creationId xmlns:a16="http://schemas.microsoft.com/office/drawing/2014/main" id="{268868C1-DB22-4119-88C6-69AF43A240D0}"/>
              </a:ext>
            </a:extLst>
          </p:cNvPr>
          <p:cNvSpPr txBox="1">
            <a:spLocks noChangeArrowheads="1"/>
          </p:cNvSpPr>
          <p:nvPr/>
        </p:nvSpPr>
        <p:spPr bwMode="auto">
          <a:xfrm>
            <a:off x="-156001" y="654754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406CE8AF-B7E7-CE76-9B1D-D6E300639146}"/>
              </a:ext>
            </a:extLst>
          </p:cNvPr>
          <p:cNvSpPr txBox="1"/>
          <p:nvPr/>
        </p:nvSpPr>
        <p:spPr>
          <a:xfrm>
            <a:off x="1171575" y="5851353"/>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 Información del archivo plano de cartera total a corte 30-abr-2025 descargado del SIGAB el 8-may-2025.</a:t>
            </a:r>
            <a:endParaRPr lang="es-CO" sz="1000" dirty="0">
              <a:solidFill>
                <a:schemeClr val="accent1">
                  <a:lumMod val="50000"/>
                </a:schemeClr>
              </a:solidFill>
              <a:cs typeface="Arial"/>
            </a:endParaRPr>
          </a:p>
        </p:txBody>
      </p:sp>
      <p:graphicFrame>
        <p:nvGraphicFramePr>
          <p:cNvPr id="4" name="Gráfico 3">
            <a:extLst>
              <a:ext uri="{FF2B5EF4-FFF2-40B4-BE49-F238E27FC236}">
                <a16:creationId xmlns:a16="http://schemas.microsoft.com/office/drawing/2014/main" id="{9A6BE7B4-AB1D-9CBE-CEB6-01B78B2930B4}"/>
              </a:ext>
            </a:extLst>
          </p:cNvPr>
          <p:cNvGraphicFramePr>
            <a:graphicFrameLocks noGrp="1"/>
          </p:cNvGraphicFramePr>
          <p:nvPr/>
        </p:nvGraphicFramePr>
        <p:xfrm>
          <a:off x="1642949" y="1209791"/>
          <a:ext cx="8752113" cy="4597284"/>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2063648-509E-4F3C-95FE-4EAC8E5E0223}"/>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9091" name="Imagen 24">
            <a:extLst>
              <a:ext uri="{FF2B5EF4-FFF2-40B4-BE49-F238E27FC236}">
                <a16:creationId xmlns:a16="http://schemas.microsoft.com/office/drawing/2014/main" id="{A150A67A-B1AF-46B2-9414-63C67843C1C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8763" y="120650"/>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12CC35BE-D7EE-472B-869B-B31D50AEB153}"/>
              </a:ext>
            </a:extLst>
          </p:cNvPr>
          <p:cNvSpPr txBox="1"/>
          <p:nvPr/>
        </p:nvSpPr>
        <p:spPr>
          <a:xfrm>
            <a:off x="1192213" y="0"/>
            <a:ext cx="9234897"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Valor Cartera Total De Noviembre 2024 a Abril 2025</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5706896A-BBE7-4095-AC79-9A7A1E9AD7FB}"/>
              </a:ext>
            </a:extLst>
          </p:cNvPr>
          <p:cNvSpPr txBox="1">
            <a:spLocks noChangeArrowheads="1"/>
          </p:cNvSpPr>
          <p:nvPr/>
        </p:nvSpPr>
        <p:spPr bwMode="auto">
          <a:xfrm>
            <a:off x="-135421" y="651990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3" name="Grupo 12">
            <a:extLst>
              <a:ext uri="{FF2B5EF4-FFF2-40B4-BE49-F238E27FC236}">
                <a16:creationId xmlns:a16="http://schemas.microsoft.com/office/drawing/2014/main" id="{1A37F20F-F1B7-458F-9A98-741CF75CFD18}"/>
              </a:ext>
            </a:extLst>
          </p:cNvPr>
          <p:cNvGrpSpPr/>
          <p:nvPr/>
        </p:nvGrpSpPr>
        <p:grpSpPr>
          <a:xfrm>
            <a:off x="10501547" y="54748"/>
            <a:ext cx="1077459" cy="989053"/>
            <a:chOff x="10562619" y="1423954"/>
            <a:chExt cx="1280250" cy="1299632"/>
          </a:xfrm>
        </p:grpSpPr>
        <p:pic>
          <p:nvPicPr>
            <p:cNvPr id="17" name="Picture 2">
              <a:extLst>
                <a:ext uri="{FF2B5EF4-FFF2-40B4-BE49-F238E27FC236}">
                  <a16:creationId xmlns:a16="http://schemas.microsoft.com/office/drawing/2014/main" id="{4F1BC9F3-1420-4B05-B79E-B63014ED8EA5}"/>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22B82AB2-F06A-4CA5-9292-FE89B1EC1ABD}"/>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4690AD1C-6070-5FA3-BF52-DE209668AAA2}"/>
              </a:ext>
            </a:extLst>
          </p:cNvPr>
          <p:cNvSpPr txBox="1"/>
          <p:nvPr/>
        </p:nvSpPr>
        <p:spPr>
          <a:xfrm>
            <a:off x="1141123" y="578431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 Información del archivo plano de cartera total a corte 30-abr-2025 descargado del SIGAB el 8-may-2025.</a:t>
            </a:r>
            <a:endParaRPr lang="es-CO" sz="1000" dirty="0">
              <a:solidFill>
                <a:schemeClr val="accent1">
                  <a:lumMod val="50000"/>
                </a:schemeClr>
              </a:solidFill>
              <a:cs typeface="Arial"/>
            </a:endParaRPr>
          </a:p>
        </p:txBody>
      </p:sp>
      <p:graphicFrame>
        <p:nvGraphicFramePr>
          <p:cNvPr id="4" name="Gráfico 3">
            <a:extLst>
              <a:ext uri="{FF2B5EF4-FFF2-40B4-BE49-F238E27FC236}">
                <a16:creationId xmlns:a16="http://schemas.microsoft.com/office/drawing/2014/main" id="{0F9E6E20-60C6-74E8-85DA-712CCABC865A}"/>
              </a:ext>
            </a:extLst>
          </p:cNvPr>
          <p:cNvGraphicFramePr>
            <a:graphicFrameLocks noGrp="1"/>
          </p:cNvGraphicFramePr>
          <p:nvPr/>
        </p:nvGraphicFramePr>
        <p:xfrm>
          <a:off x="1870292" y="1197231"/>
          <a:ext cx="8248492" cy="4587086"/>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36536" y="6241302"/>
            <a:ext cx="11955464" cy="507831"/>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a:t>
            </a:r>
            <a:r>
              <a:rPr lang="es-MX" sz="900" dirty="0">
                <a:solidFill>
                  <a:schemeClr val="accent1">
                    <a:lumMod val="50000"/>
                  </a:schemeClr>
                </a:solidFill>
              </a:rPr>
              <a:t>12 de febrero de 2018 y el 31 de diciembre de 2024</a:t>
            </a:r>
            <a:r>
              <a:rPr lang="es-CO" sz="900" dirty="0">
                <a:solidFill>
                  <a:schemeClr val="accent1">
                    <a:lumMod val="50000"/>
                  </a:schemeClr>
                </a:solidFill>
              </a:rPr>
              <a:t>.</a:t>
            </a:r>
          </a:p>
          <a:p>
            <a:r>
              <a:rPr lang="es-MX" sz="900" dirty="0">
                <a:solidFill>
                  <a:schemeClr val="accent1">
                    <a:lumMod val="50000"/>
                  </a:schemeClr>
                </a:solidFill>
              </a:rPr>
              <a:t>*Promedio de  kilómetros ejecutados de febrero 2018 a diciembre de 2024</a:t>
            </a:r>
            <a:endParaRPr lang="es-CO" sz="900" dirty="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chemeClr val="accent1">
                    <a:lumMod val="50000"/>
                  </a:schemeClr>
                </a:solidFill>
              </a:rPr>
              <a:t>Histórico – barrido y limpieza consolidado (km) 2018 a 2024</a:t>
            </a:r>
            <a:endParaRPr lang="es-CO" sz="1600" b="0" kern="0" dirty="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09475"/>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534045"/>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054793"/>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898670"/>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919386"/>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5" name="Picture 2">
            <a:extLst>
              <a:ext uri="{FF2B5EF4-FFF2-40B4-BE49-F238E27FC236}">
                <a16:creationId xmlns:a16="http://schemas.microsoft.com/office/drawing/2014/main" id="{F603A9FF-D696-4E0A-B362-0B4D30B5203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30069" y="1922230"/>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D76E2AA7-2BB1-4FDB-B727-391082964DC9}"/>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30069" y="1296435"/>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6105A7B7-C4D4-0EDA-5785-848790FDB5E0}"/>
              </a:ext>
            </a:extLst>
          </p:cNvPr>
          <p:cNvGraphicFramePr>
            <a:graphicFrameLocks noGrp="1"/>
          </p:cNvGraphicFramePr>
          <p:nvPr>
            <p:extLst>
              <p:ext uri="{D42A27DB-BD31-4B8C-83A1-F6EECF244321}">
                <p14:modId xmlns:p14="http://schemas.microsoft.com/office/powerpoint/2010/main" val="747375582"/>
              </p:ext>
            </p:extLst>
          </p:nvPr>
        </p:nvGraphicFramePr>
        <p:xfrm>
          <a:off x="398563" y="2538943"/>
          <a:ext cx="11366715" cy="3494300"/>
        </p:xfrm>
        <a:graphic>
          <a:graphicData uri="http://schemas.openxmlformats.org/drawingml/2006/table">
            <a:tbl>
              <a:tblPr/>
              <a:tblGrid>
                <a:gridCol w="741937">
                  <a:extLst>
                    <a:ext uri="{9D8B030D-6E8A-4147-A177-3AD203B41FA5}">
                      <a16:colId xmlns:a16="http://schemas.microsoft.com/office/drawing/2014/main" val="661908003"/>
                    </a:ext>
                  </a:extLst>
                </a:gridCol>
                <a:gridCol w="927422">
                  <a:extLst>
                    <a:ext uri="{9D8B030D-6E8A-4147-A177-3AD203B41FA5}">
                      <a16:colId xmlns:a16="http://schemas.microsoft.com/office/drawing/2014/main" val="3187328300"/>
                    </a:ext>
                  </a:extLst>
                </a:gridCol>
                <a:gridCol w="266634">
                  <a:extLst>
                    <a:ext uri="{9D8B030D-6E8A-4147-A177-3AD203B41FA5}">
                      <a16:colId xmlns:a16="http://schemas.microsoft.com/office/drawing/2014/main" val="663624485"/>
                    </a:ext>
                  </a:extLst>
                </a:gridCol>
                <a:gridCol w="825985">
                  <a:extLst>
                    <a:ext uri="{9D8B030D-6E8A-4147-A177-3AD203B41FA5}">
                      <a16:colId xmlns:a16="http://schemas.microsoft.com/office/drawing/2014/main" val="106048051"/>
                    </a:ext>
                  </a:extLst>
                </a:gridCol>
                <a:gridCol w="846272">
                  <a:extLst>
                    <a:ext uri="{9D8B030D-6E8A-4147-A177-3AD203B41FA5}">
                      <a16:colId xmlns:a16="http://schemas.microsoft.com/office/drawing/2014/main" val="1042634285"/>
                    </a:ext>
                  </a:extLst>
                </a:gridCol>
                <a:gridCol w="266634">
                  <a:extLst>
                    <a:ext uri="{9D8B030D-6E8A-4147-A177-3AD203B41FA5}">
                      <a16:colId xmlns:a16="http://schemas.microsoft.com/office/drawing/2014/main" val="1408487721"/>
                    </a:ext>
                  </a:extLst>
                </a:gridCol>
                <a:gridCol w="811494">
                  <a:extLst>
                    <a:ext uri="{9D8B030D-6E8A-4147-A177-3AD203B41FA5}">
                      <a16:colId xmlns:a16="http://schemas.microsoft.com/office/drawing/2014/main" val="2968699129"/>
                    </a:ext>
                  </a:extLst>
                </a:gridCol>
                <a:gridCol w="811494">
                  <a:extLst>
                    <a:ext uri="{9D8B030D-6E8A-4147-A177-3AD203B41FA5}">
                      <a16:colId xmlns:a16="http://schemas.microsoft.com/office/drawing/2014/main" val="2548968793"/>
                    </a:ext>
                  </a:extLst>
                </a:gridCol>
                <a:gridCol w="266634">
                  <a:extLst>
                    <a:ext uri="{9D8B030D-6E8A-4147-A177-3AD203B41FA5}">
                      <a16:colId xmlns:a16="http://schemas.microsoft.com/office/drawing/2014/main" val="2980125779"/>
                    </a:ext>
                  </a:extLst>
                </a:gridCol>
                <a:gridCol w="834680">
                  <a:extLst>
                    <a:ext uri="{9D8B030D-6E8A-4147-A177-3AD203B41FA5}">
                      <a16:colId xmlns:a16="http://schemas.microsoft.com/office/drawing/2014/main" val="1437193071"/>
                    </a:ext>
                  </a:extLst>
                </a:gridCol>
                <a:gridCol w="765124">
                  <a:extLst>
                    <a:ext uri="{9D8B030D-6E8A-4147-A177-3AD203B41FA5}">
                      <a16:colId xmlns:a16="http://schemas.microsoft.com/office/drawing/2014/main" val="2725083074"/>
                    </a:ext>
                  </a:extLst>
                </a:gridCol>
                <a:gridCol w="266634">
                  <a:extLst>
                    <a:ext uri="{9D8B030D-6E8A-4147-A177-3AD203B41FA5}">
                      <a16:colId xmlns:a16="http://schemas.microsoft.com/office/drawing/2014/main" val="2799726709"/>
                    </a:ext>
                  </a:extLst>
                </a:gridCol>
                <a:gridCol w="999877">
                  <a:extLst>
                    <a:ext uri="{9D8B030D-6E8A-4147-A177-3AD203B41FA5}">
                      <a16:colId xmlns:a16="http://schemas.microsoft.com/office/drawing/2014/main" val="3175368421"/>
                    </a:ext>
                  </a:extLst>
                </a:gridCol>
                <a:gridCol w="857865">
                  <a:extLst>
                    <a:ext uri="{9D8B030D-6E8A-4147-A177-3AD203B41FA5}">
                      <a16:colId xmlns:a16="http://schemas.microsoft.com/office/drawing/2014/main" val="768318857"/>
                    </a:ext>
                  </a:extLst>
                </a:gridCol>
                <a:gridCol w="266634">
                  <a:extLst>
                    <a:ext uri="{9D8B030D-6E8A-4147-A177-3AD203B41FA5}">
                      <a16:colId xmlns:a16="http://schemas.microsoft.com/office/drawing/2014/main" val="2603481146"/>
                    </a:ext>
                  </a:extLst>
                </a:gridCol>
                <a:gridCol w="776715">
                  <a:extLst>
                    <a:ext uri="{9D8B030D-6E8A-4147-A177-3AD203B41FA5}">
                      <a16:colId xmlns:a16="http://schemas.microsoft.com/office/drawing/2014/main" val="1410281487"/>
                    </a:ext>
                  </a:extLst>
                </a:gridCol>
                <a:gridCol w="834680">
                  <a:extLst>
                    <a:ext uri="{9D8B030D-6E8A-4147-A177-3AD203B41FA5}">
                      <a16:colId xmlns:a16="http://schemas.microsoft.com/office/drawing/2014/main" val="2823017881"/>
                    </a:ext>
                  </a:extLst>
                </a:gridCol>
              </a:tblGrid>
              <a:tr h="524145">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755100497"/>
                  </a:ext>
                </a:extLst>
              </a:tr>
              <a:tr h="174715">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549.470,53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521.913,35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222.120,96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188.204,89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197.665,32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1.679.375,04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142190831"/>
                  </a:ext>
                </a:extLst>
              </a:tr>
              <a:tr h="174715">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806.587,80</a:t>
                      </a:r>
                    </a:p>
                  </a:txBody>
                  <a:tcPr marL="0" marR="0" marT="0" marB="0" anchor="ctr">
                    <a:lnL>
                      <a:noFill/>
                    </a:lnL>
                    <a:lnR>
                      <a:noFill/>
                    </a:lnR>
                    <a:lnT>
                      <a:noFill/>
                    </a:lnT>
                    <a:lnB>
                      <a:noFill/>
                    </a:lnB>
                    <a:no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600.161,90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303.148,65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253.859,08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259.955,28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2.223.712,71</a:t>
                      </a:r>
                    </a:p>
                  </a:txBody>
                  <a:tcPr marL="0" marR="0" marT="0" marB="0" anchor="ctr">
                    <a:lnL>
                      <a:noFill/>
                    </a:lnL>
                    <a:lnR>
                      <a:noFill/>
                    </a:lnR>
                    <a:lnT>
                      <a:noFill/>
                    </a:lnT>
                    <a:lnB>
                      <a:noFill/>
                    </a:lnB>
                    <a:noFill/>
                  </a:tcPr>
                </a:tc>
                <a:extLst>
                  <a:ext uri="{0D108BD9-81ED-4DB2-BD59-A6C34878D82A}">
                    <a16:rowId xmlns:a16="http://schemas.microsoft.com/office/drawing/2014/main" val="2790575590"/>
                  </a:ext>
                </a:extLst>
              </a:tr>
              <a:tr h="174715">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880.277,40</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888.972,62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404.970,62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316.946,59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274.708,89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2.765.876,13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990781854"/>
                  </a:ext>
                </a:extLst>
              </a:tr>
              <a:tr h="174715">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1.020.431,41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1.019.975,01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460.197,60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338.421,14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287.616,45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3.126.641,60</a:t>
                      </a:r>
                    </a:p>
                  </a:txBody>
                  <a:tcPr marL="0" marR="0" marT="0" marB="0" anchor="ctr">
                    <a:lnL>
                      <a:noFill/>
                    </a:lnL>
                    <a:lnR>
                      <a:noFill/>
                    </a:lnR>
                    <a:lnT>
                      <a:noFill/>
                    </a:lnT>
                    <a:lnB>
                      <a:noFill/>
                    </a:lnB>
                    <a:noFill/>
                  </a:tcPr>
                </a:tc>
                <a:extLst>
                  <a:ext uri="{0D108BD9-81ED-4DB2-BD59-A6C34878D82A}">
                    <a16:rowId xmlns:a16="http://schemas.microsoft.com/office/drawing/2014/main" val="3300687354"/>
                  </a:ext>
                </a:extLst>
              </a:tr>
              <a:tr h="174715">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1.552.682,94</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1.009.396,92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455.817,26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337.864,46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284.012,08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3.639.773,67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171317914"/>
                  </a:ext>
                </a:extLst>
              </a:tr>
              <a:tr h="174715">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1.693.768,78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1.020.323,63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468.445,28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342.035,16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287.431,27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3.812.004,13</a:t>
                      </a:r>
                    </a:p>
                  </a:txBody>
                  <a:tcPr marL="0" marR="0" marT="0" marB="0" anchor="ctr">
                    <a:lnL>
                      <a:noFill/>
                    </a:lnL>
                    <a:lnR>
                      <a:noFill/>
                    </a:lnR>
                    <a:lnT>
                      <a:noFill/>
                    </a:lnT>
                    <a:lnB>
                      <a:noFill/>
                    </a:lnB>
                    <a:noFill/>
                  </a:tcPr>
                </a:tc>
                <a:extLst>
                  <a:ext uri="{0D108BD9-81ED-4DB2-BD59-A6C34878D82A}">
                    <a16:rowId xmlns:a16="http://schemas.microsoft.com/office/drawing/2014/main" val="550097168"/>
                  </a:ext>
                </a:extLst>
              </a:tr>
              <a:tr h="174715">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1.654.112,80</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908.011,47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414.486,95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310.952,72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257.983,67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3.545.547,61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73672131"/>
                  </a:ext>
                </a:extLst>
              </a:tr>
              <a:tr h="174715">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1.667.514,02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831.703,98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379.312,43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290.892,81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238.426,57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3.407.849,81</a:t>
                      </a:r>
                    </a:p>
                  </a:txBody>
                  <a:tcPr marL="0" marR="0" marT="0" marB="0" anchor="ctr">
                    <a:lnL>
                      <a:noFill/>
                    </a:lnL>
                    <a:lnR>
                      <a:noFill/>
                    </a:lnR>
                    <a:lnT>
                      <a:noFill/>
                    </a:lnT>
                    <a:lnB>
                      <a:noFill/>
                    </a:lnB>
                    <a:noFill/>
                  </a:tcPr>
                </a:tc>
                <a:extLst>
                  <a:ext uri="{0D108BD9-81ED-4DB2-BD59-A6C34878D82A}">
                    <a16:rowId xmlns:a16="http://schemas.microsoft.com/office/drawing/2014/main" val="650944415"/>
                  </a:ext>
                </a:extLst>
              </a:tr>
              <a:tr h="174715">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1.631.384,56</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814.572,66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375.141,53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285.869,72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234.316,07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3.341.284,53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171077"/>
                  </a:ext>
                </a:extLst>
              </a:tr>
              <a:tr h="174715">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952.970,12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826.335,00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391.284,78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290.717,23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238.168,84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2.699.475,97</a:t>
                      </a:r>
                    </a:p>
                  </a:txBody>
                  <a:tcPr marL="0" marR="0" marT="0" marB="0" anchor="ctr">
                    <a:lnL>
                      <a:noFill/>
                    </a:lnL>
                    <a:lnR>
                      <a:noFill/>
                    </a:lnR>
                    <a:lnT>
                      <a:noFill/>
                    </a:lnT>
                    <a:lnB>
                      <a:noFill/>
                    </a:lnB>
                    <a:noFill/>
                  </a:tcPr>
                </a:tc>
                <a:extLst>
                  <a:ext uri="{0D108BD9-81ED-4DB2-BD59-A6C34878D82A}">
                    <a16:rowId xmlns:a16="http://schemas.microsoft.com/office/drawing/2014/main" val="1439626819"/>
                  </a:ext>
                </a:extLst>
              </a:tr>
              <a:tr h="174715">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792.918,38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809.143,51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380.371,66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285.885,76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231.558,80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2.499.878,12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884974611"/>
                  </a:ext>
                </a:extLst>
              </a:tr>
              <a:tr h="174715">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1.031.429,13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1.019.954,39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503.531,29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392.417,98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373.556,41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3.320.889,21</a:t>
                      </a:r>
                    </a:p>
                  </a:txBody>
                  <a:tcPr marL="0" marR="0" marT="0" marB="0" anchor="ctr">
                    <a:lnL>
                      <a:noFill/>
                    </a:lnL>
                    <a:lnR>
                      <a:noFill/>
                    </a:lnR>
                    <a:lnT>
                      <a:noFill/>
                    </a:lnT>
                    <a:lnB>
                      <a:noFill/>
                    </a:lnB>
                    <a:noFill/>
                  </a:tcPr>
                </a:tc>
                <a:extLst>
                  <a:ext uri="{0D108BD9-81ED-4DB2-BD59-A6C34878D82A}">
                    <a16:rowId xmlns:a16="http://schemas.microsoft.com/office/drawing/2014/main" val="3827345400"/>
                  </a:ext>
                </a:extLst>
              </a:tr>
              <a:tr h="174715">
                <a:tc>
                  <a:txBody>
                    <a:bodyPr/>
                    <a:lstStyle/>
                    <a:p>
                      <a:pPr algn="ctr" rtl="0" fontAlgn="ctr"/>
                      <a:r>
                        <a:rPr lang="es-CO" sz="11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1.242.870,16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1.212.688,02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620.467,96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488.779,88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505.441,51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4.070.247,52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22571003"/>
                  </a:ext>
                </a:extLst>
              </a:tr>
              <a:tr h="174715">
                <a:tc>
                  <a:txBody>
                    <a:bodyPr/>
                    <a:lstStyle/>
                    <a:p>
                      <a:pPr algn="ctr" rtl="0" fontAlgn="ctr"/>
                      <a:r>
                        <a:rPr lang="es-CO" sz="11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1.253.212,47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1.220.322,02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624.836,25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496.184,32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512.778,45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4.107.333,51</a:t>
                      </a:r>
                    </a:p>
                  </a:txBody>
                  <a:tcPr marL="0" marR="0" marT="0" marB="0" anchor="ctr">
                    <a:lnL>
                      <a:noFill/>
                    </a:lnL>
                    <a:lnR>
                      <a:noFill/>
                    </a:lnR>
                    <a:lnT>
                      <a:noFill/>
                    </a:lnT>
                    <a:lnB>
                      <a:noFill/>
                    </a:lnB>
                    <a:noFill/>
                  </a:tcPr>
                </a:tc>
                <a:extLst>
                  <a:ext uri="{0D108BD9-81ED-4DB2-BD59-A6C34878D82A}">
                    <a16:rowId xmlns:a16="http://schemas.microsoft.com/office/drawing/2014/main" val="231510347"/>
                  </a:ext>
                </a:extLst>
              </a:tr>
              <a:tr h="524145">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201.561,81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153.053,91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72.338,95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55.650,99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50.405,06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533.010,72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4039524319"/>
                  </a:ext>
                </a:extLst>
              </a:tr>
            </a:tbl>
          </a:graphicData>
        </a:graphic>
      </p:graphicFrame>
    </p:spTree>
    <p:extLst>
      <p:ext uri="{BB962C8B-B14F-4D97-AF65-F5344CB8AC3E}">
        <p14:creationId xmlns:p14="http://schemas.microsoft.com/office/powerpoint/2010/main" val="2377741569"/>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F618F06-B5D9-4F1D-8983-46F5905E7D09}"/>
              </a:ext>
            </a:extLst>
          </p:cNvPr>
          <p:cNvCxnSpPr>
            <a:cxnSpLocks/>
          </p:cNvCxnSpPr>
          <p:nvPr/>
        </p:nvCxnSpPr>
        <p:spPr>
          <a:xfrm>
            <a:off x="66675" y="11398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1139" name="Imagen 24">
            <a:extLst>
              <a:ext uri="{FF2B5EF4-FFF2-40B4-BE49-F238E27FC236}">
                <a16:creationId xmlns:a16="http://schemas.microsoft.com/office/drawing/2014/main" id="{F9E5119E-D279-4B42-A8B2-A7BF562D26D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2413" y="14605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0" name="Imagen 9">
            <a:extLst>
              <a:ext uri="{FF2B5EF4-FFF2-40B4-BE49-F238E27FC236}">
                <a16:creationId xmlns:a16="http://schemas.microsoft.com/office/drawing/2014/main" id="{396B5215-B4DC-4524-89F4-5BE3E21AECB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17063" y="276225"/>
            <a:ext cx="1873250"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6302B17B-7B51-4770-88E9-508BDE4C7BA2}"/>
              </a:ext>
            </a:extLst>
          </p:cNvPr>
          <p:cNvSpPr txBox="1"/>
          <p:nvPr/>
        </p:nvSpPr>
        <p:spPr>
          <a:xfrm>
            <a:off x="1192213" y="111125"/>
            <a:ext cx="832485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Valor Cartera Total De Noviembre 2024 a Abril 2025</a:t>
            </a:r>
            <a:endParaRPr lang="es-CO" sz="1600" b="0" kern="0" dirty="0">
              <a:solidFill>
                <a:schemeClr val="accent1">
                  <a:lumMod val="50000"/>
                </a:schemeClr>
              </a:solidFill>
            </a:endParaRPr>
          </a:p>
        </p:txBody>
      </p:sp>
      <p:sp>
        <p:nvSpPr>
          <p:cNvPr id="10" name="CuadroTexto 4">
            <a:extLst>
              <a:ext uri="{FF2B5EF4-FFF2-40B4-BE49-F238E27FC236}">
                <a16:creationId xmlns:a16="http://schemas.microsoft.com/office/drawing/2014/main" id="{DC7F997F-129F-4794-A37B-398F9D3C16F8}"/>
              </a:ext>
            </a:extLst>
          </p:cNvPr>
          <p:cNvSpPr txBox="1">
            <a:spLocks noChangeArrowheads="1"/>
          </p:cNvSpPr>
          <p:nvPr/>
        </p:nvSpPr>
        <p:spPr bwMode="auto">
          <a:xfrm>
            <a:off x="0" y="657077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0AB5892F-1E7D-40BA-E5D2-D161E53B7640}"/>
              </a:ext>
            </a:extLst>
          </p:cNvPr>
          <p:cNvSpPr txBox="1"/>
          <p:nvPr/>
        </p:nvSpPr>
        <p:spPr>
          <a:xfrm>
            <a:off x="959608" y="558131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 Información del archivo plano de cartera total a corte 30-abr-2025 descargado del SIGAB el 8-may-2025.</a:t>
            </a:r>
            <a:endParaRPr lang="es-CO" sz="1000" dirty="0">
              <a:solidFill>
                <a:schemeClr val="accent1">
                  <a:lumMod val="50000"/>
                </a:schemeClr>
              </a:solidFill>
              <a:cs typeface="Arial"/>
            </a:endParaRPr>
          </a:p>
        </p:txBody>
      </p:sp>
      <p:graphicFrame>
        <p:nvGraphicFramePr>
          <p:cNvPr id="4" name="Gráfico 3">
            <a:extLst>
              <a:ext uri="{FF2B5EF4-FFF2-40B4-BE49-F238E27FC236}">
                <a16:creationId xmlns:a16="http://schemas.microsoft.com/office/drawing/2014/main" id="{678AE5F8-0D19-B634-EEE8-CE2D4EC5531C}"/>
              </a:ext>
            </a:extLst>
          </p:cNvPr>
          <p:cNvGraphicFramePr>
            <a:graphicFrameLocks noGrp="1"/>
          </p:cNvGraphicFramePr>
          <p:nvPr/>
        </p:nvGraphicFramePr>
        <p:xfrm>
          <a:off x="1305755" y="1243494"/>
          <a:ext cx="8824834" cy="4337823"/>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2923980-0B98-4A27-9B06-78FD95FEE1A5}"/>
              </a:ext>
            </a:extLst>
          </p:cNvPr>
          <p:cNvCxnSpPr>
            <a:cxnSpLocks/>
          </p:cNvCxnSpPr>
          <p:nvPr/>
        </p:nvCxnSpPr>
        <p:spPr>
          <a:xfrm>
            <a:off x="88900" y="11588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3187" name="Imagen 24">
            <a:extLst>
              <a:ext uri="{FF2B5EF4-FFF2-40B4-BE49-F238E27FC236}">
                <a16:creationId xmlns:a16="http://schemas.microsoft.com/office/drawing/2014/main" id="{3FAE5767-722B-4DA7-9FEC-592BDE220E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5113" y="147638"/>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189" name="Imagen 12">
            <a:extLst>
              <a:ext uri="{FF2B5EF4-FFF2-40B4-BE49-F238E27FC236}">
                <a16:creationId xmlns:a16="http://schemas.microsoft.com/office/drawing/2014/main" id="{F93C28E1-5F6F-4FBF-A260-F98B698F627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67863" y="184150"/>
            <a:ext cx="1860550"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DAFC47D2-2D00-48CC-96E4-72EABAA42C5F}"/>
              </a:ext>
            </a:extLst>
          </p:cNvPr>
          <p:cNvSpPr txBox="1"/>
          <p:nvPr/>
        </p:nvSpPr>
        <p:spPr>
          <a:xfrm>
            <a:off x="1192213" y="101981"/>
            <a:ext cx="8180387"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Valor Cartera Total De Noviembre 2024 a Abril 2025</a:t>
            </a:r>
            <a:endParaRPr lang="es-CO" sz="1600" b="0" kern="0" dirty="0">
              <a:solidFill>
                <a:schemeClr val="accent1">
                  <a:lumMod val="50000"/>
                </a:schemeClr>
              </a:solidFill>
            </a:endParaRPr>
          </a:p>
        </p:txBody>
      </p:sp>
      <p:sp>
        <p:nvSpPr>
          <p:cNvPr id="10" name="CuadroTexto 4">
            <a:extLst>
              <a:ext uri="{FF2B5EF4-FFF2-40B4-BE49-F238E27FC236}">
                <a16:creationId xmlns:a16="http://schemas.microsoft.com/office/drawing/2014/main" id="{5F24299D-ED2C-4969-AF35-9867EF37C2D9}"/>
              </a:ext>
            </a:extLst>
          </p:cNvPr>
          <p:cNvSpPr txBox="1">
            <a:spLocks noChangeArrowheads="1"/>
          </p:cNvSpPr>
          <p:nvPr/>
        </p:nvSpPr>
        <p:spPr bwMode="auto">
          <a:xfrm>
            <a:off x="0" y="646987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CE34F4CE-128E-775C-7599-9FDF7259E9B7}"/>
              </a:ext>
            </a:extLst>
          </p:cNvPr>
          <p:cNvSpPr txBox="1"/>
          <p:nvPr/>
        </p:nvSpPr>
        <p:spPr>
          <a:xfrm>
            <a:off x="978294" y="5772299"/>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 Información del archivo plano de cartera total a corte 30-abr-2025 descargado del SIGAB el 8-may-2025.</a:t>
            </a:r>
            <a:endParaRPr lang="es-CO" sz="1000" dirty="0">
              <a:solidFill>
                <a:schemeClr val="accent1">
                  <a:lumMod val="50000"/>
                </a:schemeClr>
              </a:solidFill>
              <a:cs typeface="Arial"/>
            </a:endParaRPr>
          </a:p>
        </p:txBody>
      </p:sp>
      <p:graphicFrame>
        <p:nvGraphicFramePr>
          <p:cNvPr id="4" name="Gráfico 3">
            <a:extLst>
              <a:ext uri="{FF2B5EF4-FFF2-40B4-BE49-F238E27FC236}">
                <a16:creationId xmlns:a16="http://schemas.microsoft.com/office/drawing/2014/main" id="{D053356D-4883-ADA4-E70A-D14B31ED3EDA}"/>
              </a:ext>
            </a:extLst>
          </p:cNvPr>
          <p:cNvGraphicFramePr>
            <a:graphicFrameLocks noGrp="1"/>
          </p:cNvGraphicFramePr>
          <p:nvPr/>
        </p:nvGraphicFramePr>
        <p:xfrm>
          <a:off x="2020893" y="1213424"/>
          <a:ext cx="7841438" cy="450432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1">
            <a:extLst>
              <a:ext uri="{FF2B5EF4-FFF2-40B4-BE49-F238E27FC236}">
                <a16:creationId xmlns:a16="http://schemas.microsoft.com/office/drawing/2014/main" id="{075076DA-2E41-42A8-B9E3-2578D9DB75B0}"/>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561181" y="345313"/>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CuadroTexto 4">
            <a:extLst>
              <a:ext uri="{FF2B5EF4-FFF2-40B4-BE49-F238E27FC236}">
                <a16:creationId xmlns:a16="http://schemas.microsoft.com/office/drawing/2014/main" id="{7855C401-56F4-43A9-B6AE-7EE08F40749D}"/>
              </a:ext>
            </a:extLst>
          </p:cNvPr>
          <p:cNvSpPr txBox="1"/>
          <p:nvPr/>
        </p:nvSpPr>
        <p:spPr>
          <a:xfrm>
            <a:off x="1643856" y="359601"/>
            <a:ext cx="9880600"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 de febrero 2018 a Abril 2025</a:t>
            </a:r>
            <a:endParaRPr lang="es-CO" sz="1600" kern="0" dirty="0">
              <a:solidFill>
                <a:schemeClr val="accent1">
                  <a:lumMod val="50000"/>
                </a:schemeClr>
              </a:solidFill>
            </a:endParaRPr>
          </a:p>
        </p:txBody>
      </p:sp>
      <p:cxnSp>
        <p:nvCxnSpPr>
          <p:cNvPr id="6" name="Conector recto 5">
            <a:extLst>
              <a:ext uri="{FF2B5EF4-FFF2-40B4-BE49-F238E27FC236}">
                <a16:creationId xmlns:a16="http://schemas.microsoft.com/office/drawing/2014/main" id="{F834BEED-58FF-4246-9F2B-A7DA0FEBA7E9}"/>
              </a:ext>
            </a:extLst>
          </p:cNvPr>
          <p:cNvCxnSpPr>
            <a:cxnSpLocks/>
          </p:cNvCxnSpPr>
          <p:nvPr/>
        </p:nvCxnSpPr>
        <p:spPr>
          <a:xfrm>
            <a:off x="118268" y="13676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7">
            <a:extLst>
              <a:ext uri="{FF2B5EF4-FFF2-40B4-BE49-F238E27FC236}">
                <a16:creationId xmlns:a16="http://schemas.microsoft.com/office/drawing/2014/main" id="{A2F14636-0927-4B26-87D3-EB77F129A3D0}"/>
              </a:ext>
            </a:extLst>
          </p:cNvPr>
          <p:cNvSpPr txBox="1"/>
          <p:nvPr/>
        </p:nvSpPr>
        <p:spPr>
          <a:xfrm>
            <a:off x="6420196" y="5916216"/>
            <a:ext cx="4886325" cy="615553"/>
          </a:xfrm>
          <a:prstGeom prst="rect">
            <a:avLst/>
          </a:prstGeom>
          <a:noFill/>
        </p:spPr>
        <p:txBody>
          <a:bodyPr>
            <a:spAutoFit/>
          </a:bodyPr>
          <a:lstStyle/>
          <a:p>
            <a:pPr algn="ctr" eaLnBrk="1" fontAlgn="t" hangingPunct="1">
              <a:spcBef>
                <a:spcPts val="0"/>
              </a:spcBef>
              <a:spcAft>
                <a:spcPts val="0"/>
              </a:spcAft>
              <a:defRPr/>
            </a:pPr>
            <a:r>
              <a:rPr lang="es-CO" sz="1600" b="1" dirty="0">
                <a:solidFill>
                  <a:schemeClr val="accent1">
                    <a:lumMod val="50000"/>
                  </a:schemeClr>
                </a:solidFill>
                <a:latin typeface="Candara" panose="020E0502030303020204" pitchFamily="34" charset="0"/>
              </a:rPr>
              <a:t>Total PQR de febrero_18 a abril_25</a:t>
            </a:r>
            <a:endParaRPr lang="es-CO" sz="1600" dirty="0">
              <a:solidFill>
                <a:schemeClr val="accent1">
                  <a:lumMod val="50000"/>
                </a:schemeClr>
              </a:solidFill>
              <a:latin typeface="Candara" panose="020E0502030303020204" pitchFamily="34" charset="0"/>
            </a:endParaRPr>
          </a:p>
          <a:p>
            <a:pPr algn="ctr" eaLnBrk="1" fontAlgn="t" hangingPunct="1">
              <a:spcBef>
                <a:spcPts val="0"/>
              </a:spcBef>
              <a:spcAft>
                <a:spcPts val="0"/>
              </a:spcAft>
              <a:defRPr/>
            </a:pPr>
            <a:r>
              <a:rPr lang="es-CO" b="1" dirty="0">
                <a:solidFill>
                  <a:schemeClr val="accent1">
                    <a:lumMod val="50000"/>
                  </a:schemeClr>
                </a:solidFill>
                <a:latin typeface="Candara" panose="020E0502030303020204" pitchFamily="34" charset="0"/>
              </a:rPr>
              <a:t>1.709.001</a:t>
            </a:r>
          </a:p>
        </p:txBody>
      </p:sp>
      <p:sp>
        <p:nvSpPr>
          <p:cNvPr id="9" name="CuadroTexto 4">
            <a:extLst>
              <a:ext uri="{FF2B5EF4-FFF2-40B4-BE49-F238E27FC236}">
                <a16:creationId xmlns:a16="http://schemas.microsoft.com/office/drawing/2014/main" id="{C01F8C6E-4056-4606-90B2-BC93E10CD41D}"/>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1302D306-2667-4ADC-B9A6-987EDAA90EAE}"/>
              </a:ext>
            </a:extLst>
          </p:cNvPr>
          <p:cNvGraphicFramePr>
            <a:graphicFrameLocks/>
          </p:cNvGraphicFramePr>
          <p:nvPr/>
        </p:nvGraphicFramePr>
        <p:xfrm>
          <a:off x="2508098" y="1491489"/>
          <a:ext cx="8280327" cy="4333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647045411"/>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5">
            <a:extLst>
              <a:ext uri="{FF2B5EF4-FFF2-40B4-BE49-F238E27FC236}">
                <a16:creationId xmlns:a16="http://schemas.microsoft.com/office/drawing/2014/main" id="{4D0C0F16-B8DA-40F0-93E8-4A4BD0B348F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874712" y="1500405"/>
            <a:ext cx="1279525" cy="100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6">
            <a:extLst>
              <a:ext uri="{FF2B5EF4-FFF2-40B4-BE49-F238E27FC236}">
                <a16:creationId xmlns:a16="http://schemas.microsoft.com/office/drawing/2014/main" id="{70A81D72-8B3D-42AC-91B6-107AFA2A3E6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l="12659" t="17307" r="12910" b="19214"/>
          <a:stretch>
            <a:fillRect/>
          </a:stretch>
        </p:blipFill>
        <p:spPr bwMode="auto">
          <a:xfrm>
            <a:off x="2494507" y="1671731"/>
            <a:ext cx="1546225"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8">
            <a:extLst>
              <a:ext uri="{FF2B5EF4-FFF2-40B4-BE49-F238E27FC236}">
                <a16:creationId xmlns:a16="http://schemas.microsoft.com/office/drawing/2014/main" id="{4370D924-CA30-4B2E-A1F3-E8A217BFEDD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333175" y="2085319"/>
            <a:ext cx="1636713"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9">
            <a:extLst>
              <a:ext uri="{FF2B5EF4-FFF2-40B4-BE49-F238E27FC236}">
                <a16:creationId xmlns:a16="http://schemas.microsoft.com/office/drawing/2014/main" id="{FFFD8ACA-6ACD-4677-A69E-3F573449E641}"/>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8337943" y="1942179"/>
            <a:ext cx="13589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9A3CA45F-704F-4FE5-A3EA-EA96B6AE0FF7}"/>
              </a:ext>
            </a:extLst>
          </p:cNvPr>
          <p:cNvSpPr txBox="1"/>
          <p:nvPr/>
        </p:nvSpPr>
        <p:spPr>
          <a:xfrm>
            <a:off x="10126077" y="1931799"/>
            <a:ext cx="1547812"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sp>
        <p:nvSpPr>
          <p:cNvPr id="11" name="CuadroTexto 10">
            <a:extLst>
              <a:ext uri="{FF2B5EF4-FFF2-40B4-BE49-F238E27FC236}">
                <a16:creationId xmlns:a16="http://schemas.microsoft.com/office/drawing/2014/main" id="{53F55569-99F4-4796-9B83-22DEB5A1FE8E}"/>
              </a:ext>
            </a:extLst>
          </p:cNvPr>
          <p:cNvSpPr txBox="1"/>
          <p:nvPr/>
        </p:nvSpPr>
        <p:spPr>
          <a:xfrm>
            <a:off x="1712118" y="391228"/>
            <a:ext cx="8709025"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PQR-solicitudes de escombros domiciliarios Febrero 2018 a Abril 2025</a:t>
            </a:r>
          </a:p>
        </p:txBody>
      </p:sp>
      <p:cxnSp>
        <p:nvCxnSpPr>
          <p:cNvPr id="12" name="Conector recto 11">
            <a:extLst>
              <a:ext uri="{FF2B5EF4-FFF2-40B4-BE49-F238E27FC236}">
                <a16:creationId xmlns:a16="http://schemas.microsoft.com/office/drawing/2014/main" id="{0BBAD00D-EED5-42F6-96E5-781E83D6F3E8}"/>
              </a:ext>
            </a:extLst>
          </p:cNvPr>
          <p:cNvCxnSpPr>
            <a:cxnSpLocks/>
          </p:cNvCxnSpPr>
          <p:nvPr/>
        </p:nvCxnSpPr>
        <p:spPr>
          <a:xfrm>
            <a:off x="88900" y="12840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1">
            <a:extLst>
              <a:ext uri="{FF2B5EF4-FFF2-40B4-BE49-F238E27FC236}">
                <a16:creationId xmlns:a16="http://schemas.microsoft.com/office/drawing/2014/main" id="{4C01677D-0F19-468F-95D5-F3A64BF29CB1}"/>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95821" y="184023"/>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FE0795EF-EBA3-45FC-9DE6-757512421C13}"/>
              </a:ext>
            </a:extLst>
          </p:cNvPr>
          <p:cNvSpPr txBox="1"/>
          <p:nvPr/>
        </p:nvSpPr>
        <p:spPr>
          <a:xfrm>
            <a:off x="8349952" y="6035885"/>
            <a:ext cx="3568699" cy="600164"/>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a:p>
            <a:r>
              <a:rPr lang="es-ES" sz="1100" cap="small" dirty="0">
                <a:solidFill>
                  <a:schemeClr val="accent1">
                    <a:lumMod val="50000"/>
                  </a:schemeClr>
                </a:solidFill>
                <a:latin typeface="Candara" panose="020E0502030303020204" pitchFamily="34" charset="0"/>
              </a:rPr>
              <a:t>          </a:t>
            </a:r>
          </a:p>
        </p:txBody>
      </p:sp>
      <p:sp>
        <p:nvSpPr>
          <p:cNvPr id="14" name="CuadroTexto 4">
            <a:extLst>
              <a:ext uri="{FF2B5EF4-FFF2-40B4-BE49-F238E27FC236}">
                <a16:creationId xmlns:a16="http://schemas.microsoft.com/office/drawing/2014/main" id="{AE2CC0DF-392E-40B7-B628-1AF7A7C4880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pSp>
        <p:nvGrpSpPr>
          <p:cNvPr id="16" name="Grupo 15">
            <a:extLst>
              <a:ext uri="{FF2B5EF4-FFF2-40B4-BE49-F238E27FC236}">
                <a16:creationId xmlns:a16="http://schemas.microsoft.com/office/drawing/2014/main" id="{566B6812-B398-0851-7575-01F7878AA784}"/>
              </a:ext>
            </a:extLst>
          </p:cNvPr>
          <p:cNvGrpSpPr/>
          <p:nvPr/>
        </p:nvGrpSpPr>
        <p:grpSpPr>
          <a:xfrm>
            <a:off x="4558454" y="1579615"/>
            <a:ext cx="1077459" cy="989053"/>
            <a:chOff x="10562619" y="1423954"/>
            <a:chExt cx="1280250" cy="1299632"/>
          </a:xfrm>
        </p:grpSpPr>
        <p:pic>
          <p:nvPicPr>
            <p:cNvPr id="17" name="Picture 2">
              <a:extLst>
                <a:ext uri="{FF2B5EF4-FFF2-40B4-BE49-F238E27FC236}">
                  <a16:creationId xmlns:a16="http://schemas.microsoft.com/office/drawing/2014/main" id="{55EB3950-3DF9-C58D-80DD-DB9FC92A26D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9F735F22-0617-9658-8CE3-FA8DA85A4C9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031575F4-D10B-078A-E1F4-6A63CCBBA5EF}"/>
              </a:ext>
            </a:extLst>
          </p:cNvPr>
          <p:cNvGraphicFramePr>
            <a:graphicFrameLocks noGrp="1"/>
          </p:cNvGraphicFramePr>
          <p:nvPr/>
        </p:nvGraphicFramePr>
        <p:xfrm>
          <a:off x="702397" y="2757623"/>
          <a:ext cx="10971491" cy="2991308"/>
        </p:xfrm>
        <a:graphic>
          <a:graphicData uri="http://schemas.openxmlformats.org/drawingml/2006/table">
            <a:tbl>
              <a:tblPr/>
              <a:tblGrid>
                <a:gridCol w="786722">
                  <a:extLst>
                    <a:ext uri="{9D8B030D-6E8A-4147-A177-3AD203B41FA5}">
                      <a16:colId xmlns:a16="http://schemas.microsoft.com/office/drawing/2014/main" val="3185276725"/>
                    </a:ext>
                  </a:extLst>
                </a:gridCol>
                <a:gridCol w="786722">
                  <a:extLst>
                    <a:ext uri="{9D8B030D-6E8A-4147-A177-3AD203B41FA5}">
                      <a16:colId xmlns:a16="http://schemas.microsoft.com/office/drawing/2014/main" val="2478548756"/>
                    </a:ext>
                  </a:extLst>
                </a:gridCol>
                <a:gridCol w="275352">
                  <a:extLst>
                    <a:ext uri="{9D8B030D-6E8A-4147-A177-3AD203B41FA5}">
                      <a16:colId xmlns:a16="http://schemas.microsoft.com/office/drawing/2014/main" val="1339042617"/>
                    </a:ext>
                  </a:extLst>
                </a:gridCol>
                <a:gridCol w="786722">
                  <a:extLst>
                    <a:ext uri="{9D8B030D-6E8A-4147-A177-3AD203B41FA5}">
                      <a16:colId xmlns:a16="http://schemas.microsoft.com/office/drawing/2014/main" val="1892408219"/>
                    </a:ext>
                  </a:extLst>
                </a:gridCol>
                <a:gridCol w="786722">
                  <a:extLst>
                    <a:ext uri="{9D8B030D-6E8A-4147-A177-3AD203B41FA5}">
                      <a16:colId xmlns:a16="http://schemas.microsoft.com/office/drawing/2014/main" val="1709529462"/>
                    </a:ext>
                  </a:extLst>
                </a:gridCol>
                <a:gridCol w="304854">
                  <a:extLst>
                    <a:ext uri="{9D8B030D-6E8A-4147-A177-3AD203B41FA5}">
                      <a16:colId xmlns:a16="http://schemas.microsoft.com/office/drawing/2014/main" val="2455919887"/>
                    </a:ext>
                  </a:extLst>
                </a:gridCol>
                <a:gridCol w="786722">
                  <a:extLst>
                    <a:ext uri="{9D8B030D-6E8A-4147-A177-3AD203B41FA5}">
                      <a16:colId xmlns:a16="http://schemas.microsoft.com/office/drawing/2014/main" val="2817697925"/>
                    </a:ext>
                  </a:extLst>
                </a:gridCol>
                <a:gridCol w="786722">
                  <a:extLst>
                    <a:ext uri="{9D8B030D-6E8A-4147-A177-3AD203B41FA5}">
                      <a16:colId xmlns:a16="http://schemas.microsoft.com/office/drawing/2014/main" val="3000595213"/>
                    </a:ext>
                  </a:extLst>
                </a:gridCol>
                <a:gridCol w="304854">
                  <a:extLst>
                    <a:ext uri="{9D8B030D-6E8A-4147-A177-3AD203B41FA5}">
                      <a16:colId xmlns:a16="http://schemas.microsoft.com/office/drawing/2014/main" val="649263981"/>
                    </a:ext>
                  </a:extLst>
                </a:gridCol>
                <a:gridCol w="786722">
                  <a:extLst>
                    <a:ext uri="{9D8B030D-6E8A-4147-A177-3AD203B41FA5}">
                      <a16:colId xmlns:a16="http://schemas.microsoft.com/office/drawing/2014/main" val="4198973905"/>
                    </a:ext>
                  </a:extLst>
                </a:gridCol>
                <a:gridCol w="786722">
                  <a:extLst>
                    <a:ext uri="{9D8B030D-6E8A-4147-A177-3AD203B41FA5}">
                      <a16:colId xmlns:a16="http://schemas.microsoft.com/office/drawing/2014/main" val="445864862"/>
                    </a:ext>
                  </a:extLst>
                </a:gridCol>
                <a:gridCol w="344191">
                  <a:extLst>
                    <a:ext uri="{9D8B030D-6E8A-4147-A177-3AD203B41FA5}">
                      <a16:colId xmlns:a16="http://schemas.microsoft.com/office/drawing/2014/main" val="3946362565"/>
                    </a:ext>
                  </a:extLst>
                </a:gridCol>
                <a:gridCol w="786722">
                  <a:extLst>
                    <a:ext uri="{9D8B030D-6E8A-4147-A177-3AD203B41FA5}">
                      <a16:colId xmlns:a16="http://schemas.microsoft.com/office/drawing/2014/main" val="2206987464"/>
                    </a:ext>
                  </a:extLst>
                </a:gridCol>
                <a:gridCol w="786722">
                  <a:extLst>
                    <a:ext uri="{9D8B030D-6E8A-4147-A177-3AD203B41FA5}">
                      <a16:colId xmlns:a16="http://schemas.microsoft.com/office/drawing/2014/main" val="759167511"/>
                    </a:ext>
                  </a:extLst>
                </a:gridCol>
                <a:gridCol w="301576">
                  <a:extLst>
                    <a:ext uri="{9D8B030D-6E8A-4147-A177-3AD203B41FA5}">
                      <a16:colId xmlns:a16="http://schemas.microsoft.com/office/drawing/2014/main" val="1335339493"/>
                    </a:ext>
                  </a:extLst>
                </a:gridCol>
                <a:gridCol w="786722">
                  <a:extLst>
                    <a:ext uri="{9D8B030D-6E8A-4147-A177-3AD203B41FA5}">
                      <a16:colId xmlns:a16="http://schemas.microsoft.com/office/drawing/2014/main" val="3639029851"/>
                    </a:ext>
                  </a:extLst>
                </a:gridCol>
                <a:gridCol w="786722">
                  <a:extLst>
                    <a:ext uri="{9D8B030D-6E8A-4147-A177-3AD203B41FA5}">
                      <a16:colId xmlns:a16="http://schemas.microsoft.com/office/drawing/2014/main" val="3006061043"/>
                    </a:ext>
                  </a:extLst>
                </a:gridCol>
              </a:tblGrid>
              <a:tr h="307787">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037873087"/>
                  </a:ext>
                </a:extLst>
              </a:tr>
              <a:tr h="298169">
                <a:tc>
                  <a:txBody>
                    <a:bodyPr/>
                    <a:lstStyle/>
                    <a:p>
                      <a:pPr algn="ctr" rtl="0" fontAlgn="ctr"/>
                      <a:r>
                        <a:rPr lang="es-CO" sz="11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8460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11253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10086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4.531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46.397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751950274"/>
                  </a:ext>
                </a:extLst>
              </a:tr>
              <a:tr h="298169">
                <a:tc>
                  <a:txBody>
                    <a:bodyPr/>
                    <a:lstStyle/>
                    <a:p>
                      <a:pPr algn="ctr" rtl="0" fontAlgn="ctr"/>
                      <a:r>
                        <a:rPr lang="es-CO" sz="11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6983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8291</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11153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7373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3.100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36.900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8059436"/>
                  </a:ext>
                </a:extLst>
              </a:tr>
              <a:tr h="298169">
                <a:tc>
                  <a:txBody>
                    <a:bodyPr/>
                    <a:lstStyle/>
                    <a:p>
                      <a:pPr algn="ctr" rtl="0" fontAlgn="ctr"/>
                      <a:r>
                        <a:rPr lang="es-CO" sz="11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4426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5457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5886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3790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1.843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21.402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10302427"/>
                  </a:ext>
                </a:extLst>
              </a:tr>
              <a:tr h="298169">
                <a:tc>
                  <a:txBody>
                    <a:bodyPr/>
                    <a:lstStyle/>
                    <a:p>
                      <a:pPr algn="ctr" rtl="0" fontAlgn="ctr"/>
                      <a:r>
                        <a:rPr lang="es-CO" sz="11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3227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4839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2374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1.634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16.912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827028981"/>
                  </a:ext>
                </a:extLst>
              </a:tr>
              <a:tr h="298169">
                <a:tc>
                  <a:txBody>
                    <a:bodyPr/>
                    <a:lstStyle/>
                    <a:p>
                      <a:pPr algn="ctr" rtl="0" fontAlgn="ctr"/>
                      <a:r>
                        <a:rPr lang="es-CO" sz="11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2420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3864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3495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1.289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13.006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940478826"/>
                  </a:ext>
                </a:extLst>
              </a:tr>
              <a:tr h="298169">
                <a:tc>
                  <a:txBody>
                    <a:bodyPr/>
                    <a:lstStyle/>
                    <a:p>
                      <a:pPr algn="ctr" rtl="0" fontAlgn="ctr"/>
                      <a:r>
                        <a:rPr lang="es-CO" sz="11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2762</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3805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3174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1846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1.243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12.830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21462149"/>
                  </a:ext>
                </a:extLst>
              </a:tr>
              <a:tr h="298169">
                <a:tc>
                  <a:txBody>
                    <a:bodyPr/>
                    <a:lstStyle/>
                    <a:p>
                      <a:pPr algn="ctr" rtl="0" fontAlgn="ctr"/>
                      <a:r>
                        <a:rPr lang="es-CO" sz="11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2302</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3727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3756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1.204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12.727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64345677"/>
                  </a:ext>
                </a:extLst>
              </a:tr>
              <a:tr h="298169">
                <a:tc>
                  <a:txBody>
                    <a:bodyPr/>
                    <a:lstStyle/>
                    <a:p>
                      <a:pPr algn="ctr" rtl="0" fontAlgn="ctr"/>
                      <a:r>
                        <a:rPr lang="es-CO" sz="1200" b="1" i="0" u="none" strike="noStrike">
                          <a:solidFill>
                            <a:srgbClr val="203864"/>
                          </a:solidFill>
                          <a:effectLst/>
                          <a:latin typeface="Calibri" panose="020F0502020204030204" pitchFamily="34" charset="0"/>
                        </a:rPr>
                        <a:t>2025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821</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680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412</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4.505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744336292"/>
                  </a:ext>
                </a:extLst>
              </a:tr>
              <a:tr h="298169">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31.401</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43.346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44.851</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29.825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15.256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164.679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165444087"/>
                  </a:ext>
                </a:extLst>
              </a:tr>
            </a:tbl>
          </a:graphicData>
        </a:graphic>
      </p:graphicFrame>
    </p:spTree>
    <p:extLst>
      <p:ext uri="{BB962C8B-B14F-4D97-AF65-F5344CB8AC3E}">
        <p14:creationId xmlns:p14="http://schemas.microsoft.com/office/powerpoint/2010/main" val="2475772204"/>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a:extLst>
              <a:ext uri="{FF2B5EF4-FFF2-40B4-BE49-F238E27FC236}">
                <a16:creationId xmlns:a16="http://schemas.microsoft.com/office/drawing/2014/main" id="{D4CE1A2B-CC52-49C3-9D89-A46126614C79}"/>
              </a:ext>
            </a:extLst>
          </p:cNvPr>
          <p:cNvSpPr txBox="1"/>
          <p:nvPr/>
        </p:nvSpPr>
        <p:spPr>
          <a:xfrm>
            <a:off x="1776413" y="200025"/>
            <a:ext cx="9882187"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PQR-Contenerización Febrero 2018 a Abril 2025</a:t>
            </a:r>
          </a:p>
        </p:txBody>
      </p:sp>
      <p:pic>
        <p:nvPicPr>
          <p:cNvPr id="4" name="Imagen 5">
            <a:extLst>
              <a:ext uri="{FF2B5EF4-FFF2-40B4-BE49-F238E27FC236}">
                <a16:creationId xmlns:a16="http://schemas.microsoft.com/office/drawing/2014/main" id="{2ED80A05-F951-473B-BAE0-1AD2C0DCAF56}"/>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81765" y="1503363"/>
            <a:ext cx="12811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Imagen 6">
            <a:extLst>
              <a:ext uri="{FF2B5EF4-FFF2-40B4-BE49-F238E27FC236}">
                <a16:creationId xmlns:a16="http://schemas.microsoft.com/office/drawing/2014/main" id="{865853D6-1F2F-4495-855E-0A361BB484F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l="12659" t="17307" r="12910" b="19214"/>
          <a:stretch>
            <a:fillRect/>
          </a:stretch>
        </p:blipFill>
        <p:spPr bwMode="auto">
          <a:xfrm>
            <a:off x="2361073" y="1601788"/>
            <a:ext cx="178276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Imagen 8">
            <a:extLst>
              <a:ext uri="{FF2B5EF4-FFF2-40B4-BE49-F238E27FC236}">
                <a16:creationId xmlns:a16="http://schemas.microsoft.com/office/drawing/2014/main" id="{CFB35B51-78EE-4379-811C-3E403CFFE565}"/>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041056" y="2049463"/>
            <a:ext cx="1762125"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9">
            <a:extLst>
              <a:ext uri="{FF2B5EF4-FFF2-40B4-BE49-F238E27FC236}">
                <a16:creationId xmlns:a16="http://schemas.microsoft.com/office/drawing/2014/main" id="{B8400039-0D80-4AB1-93E6-D0002D3D2CC7}"/>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8021076" y="1930400"/>
            <a:ext cx="1547813"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D4700800-72ED-4342-B3EB-83CCFDF2F278}"/>
              </a:ext>
            </a:extLst>
          </p:cNvPr>
          <p:cNvSpPr txBox="1"/>
          <p:nvPr/>
        </p:nvSpPr>
        <p:spPr>
          <a:xfrm>
            <a:off x="9721569" y="2029895"/>
            <a:ext cx="1716087"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cxnSp>
        <p:nvCxnSpPr>
          <p:cNvPr id="10" name="Conector recto 9">
            <a:extLst>
              <a:ext uri="{FF2B5EF4-FFF2-40B4-BE49-F238E27FC236}">
                <a16:creationId xmlns:a16="http://schemas.microsoft.com/office/drawing/2014/main" id="{0B53669E-C063-43DA-BDD2-851372FAC3D7}"/>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 name="Imagen 1">
            <a:extLst>
              <a:ext uri="{FF2B5EF4-FFF2-40B4-BE49-F238E27FC236}">
                <a16:creationId xmlns:a16="http://schemas.microsoft.com/office/drawing/2014/main" id="{9D28C364-235B-4928-BBDF-4B443EE9C9DC}"/>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708025" y="257175"/>
            <a:ext cx="9652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4">
            <a:extLst>
              <a:ext uri="{FF2B5EF4-FFF2-40B4-BE49-F238E27FC236}">
                <a16:creationId xmlns:a16="http://schemas.microsoft.com/office/drawing/2014/main" id="{C914E36E-5163-4F22-A44E-08BDD9AE42D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5" name="CuadroTexto 14">
            <a:extLst>
              <a:ext uri="{FF2B5EF4-FFF2-40B4-BE49-F238E27FC236}">
                <a16:creationId xmlns:a16="http://schemas.microsoft.com/office/drawing/2014/main" id="{39C0D38A-66FE-46C4-8B30-26D17D52EDB2}"/>
              </a:ext>
            </a:extLst>
          </p:cNvPr>
          <p:cNvSpPr txBox="1"/>
          <p:nvPr/>
        </p:nvSpPr>
        <p:spPr>
          <a:xfrm>
            <a:off x="8349952" y="6035885"/>
            <a:ext cx="3426915" cy="261610"/>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p:txBody>
      </p:sp>
      <p:grpSp>
        <p:nvGrpSpPr>
          <p:cNvPr id="16" name="Grupo 15">
            <a:extLst>
              <a:ext uri="{FF2B5EF4-FFF2-40B4-BE49-F238E27FC236}">
                <a16:creationId xmlns:a16="http://schemas.microsoft.com/office/drawing/2014/main" id="{A2555D7A-4E1F-CD9A-DADD-28AF37AF29E7}"/>
              </a:ext>
            </a:extLst>
          </p:cNvPr>
          <p:cNvGrpSpPr/>
          <p:nvPr/>
        </p:nvGrpSpPr>
        <p:grpSpPr>
          <a:xfrm>
            <a:off x="4509472" y="1535533"/>
            <a:ext cx="1077459" cy="989053"/>
            <a:chOff x="10562619" y="1423954"/>
            <a:chExt cx="1280250" cy="1299632"/>
          </a:xfrm>
        </p:grpSpPr>
        <p:pic>
          <p:nvPicPr>
            <p:cNvPr id="17" name="Picture 2">
              <a:extLst>
                <a:ext uri="{FF2B5EF4-FFF2-40B4-BE49-F238E27FC236}">
                  <a16:creationId xmlns:a16="http://schemas.microsoft.com/office/drawing/2014/main" id="{480C68AE-21EE-5FB6-DAD2-AE943490E570}"/>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F7254967-865A-8887-3F24-609BF84A981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28AF41E5-A629-9975-D89E-9A031545E1D2}"/>
              </a:ext>
            </a:extLst>
          </p:cNvPr>
          <p:cNvGraphicFramePr>
            <a:graphicFrameLocks noGrp="1"/>
          </p:cNvGraphicFramePr>
          <p:nvPr/>
        </p:nvGraphicFramePr>
        <p:xfrm>
          <a:off x="626668" y="2760024"/>
          <a:ext cx="10938664" cy="3071116"/>
        </p:xfrm>
        <a:graphic>
          <a:graphicData uri="http://schemas.openxmlformats.org/drawingml/2006/table">
            <a:tbl>
              <a:tblPr/>
              <a:tblGrid>
                <a:gridCol w="784368">
                  <a:extLst>
                    <a:ext uri="{9D8B030D-6E8A-4147-A177-3AD203B41FA5}">
                      <a16:colId xmlns:a16="http://schemas.microsoft.com/office/drawing/2014/main" val="1023745519"/>
                    </a:ext>
                  </a:extLst>
                </a:gridCol>
                <a:gridCol w="784368">
                  <a:extLst>
                    <a:ext uri="{9D8B030D-6E8A-4147-A177-3AD203B41FA5}">
                      <a16:colId xmlns:a16="http://schemas.microsoft.com/office/drawing/2014/main" val="899502180"/>
                    </a:ext>
                  </a:extLst>
                </a:gridCol>
                <a:gridCol w="274529">
                  <a:extLst>
                    <a:ext uri="{9D8B030D-6E8A-4147-A177-3AD203B41FA5}">
                      <a16:colId xmlns:a16="http://schemas.microsoft.com/office/drawing/2014/main" val="3282627259"/>
                    </a:ext>
                  </a:extLst>
                </a:gridCol>
                <a:gridCol w="784368">
                  <a:extLst>
                    <a:ext uri="{9D8B030D-6E8A-4147-A177-3AD203B41FA5}">
                      <a16:colId xmlns:a16="http://schemas.microsoft.com/office/drawing/2014/main" val="703290658"/>
                    </a:ext>
                  </a:extLst>
                </a:gridCol>
                <a:gridCol w="784368">
                  <a:extLst>
                    <a:ext uri="{9D8B030D-6E8A-4147-A177-3AD203B41FA5}">
                      <a16:colId xmlns:a16="http://schemas.microsoft.com/office/drawing/2014/main" val="3311093619"/>
                    </a:ext>
                  </a:extLst>
                </a:gridCol>
                <a:gridCol w="303942">
                  <a:extLst>
                    <a:ext uri="{9D8B030D-6E8A-4147-A177-3AD203B41FA5}">
                      <a16:colId xmlns:a16="http://schemas.microsoft.com/office/drawing/2014/main" val="201802745"/>
                    </a:ext>
                  </a:extLst>
                </a:gridCol>
                <a:gridCol w="784368">
                  <a:extLst>
                    <a:ext uri="{9D8B030D-6E8A-4147-A177-3AD203B41FA5}">
                      <a16:colId xmlns:a16="http://schemas.microsoft.com/office/drawing/2014/main" val="3474897299"/>
                    </a:ext>
                  </a:extLst>
                </a:gridCol>
                <a:gridCol w="784368">
                  <a:extLst>
                    <a:ext uri="{9D8B030D-6E8A-4147-A177-3AD203B41FA5}">
                      <a16:colId xmlns:a16="http://schemas.microsoft.com/office/drawing/2014/main" val="2442409528"/>
                    </a:ext>
                  </a:extLst>
                </a:gridCol>
                <a:gridCol w="303942">
                  <a:extLst>
                    <a:ext uri="{9D8B030D-6E8A-4147-A177-3AD203B41FA5}">
                      <a16:colId xmlns:a16="http://schemas.microsoft.com/office/drawing/2014/main" val="2427429364"/>
                    </a:ext>
                  </a:extLst>
                </a:gridCol>
                <a:gridCol w="784368">
                  <a:extLst>
                    <a:ext uri="{9D8B030D-6E8A-4147-A177-3AD203B41FA5}">
                      <a16:colId xmlns:a16="http://schemas.microsoft.com/office/drawing/2014/main" val="16349099"/>
                    </a:ext>
                  </a:extLst>
                </a:gridCol>
                <a:gridCol w="784368">
                  <a:extLst>
                    <a:ext uri="{9D8B030D-6E8A-4147-A177-3AD203B41FA5}">
                      <a16:colId xmlns:a16="http://schemas.microsoft.com/office/drawing/2014/main" val="3708863661"/>
                    </a:ext>
                  </a:extLst>
                </a:gridCol>
                <a:gridCol w="343161">
                  <a:extLst>
                    <a:ext uri="{9D8B030D-6E8A-4147-A177-3AD203B41FA5}">
                      <a16:colId xmlns:a16="http://schemas.microsoft.com/office/drawing/2014/main" val="748673797"/>
                    </a:ext>
                  </a:extLst>
                </a:gridCol>
                <a:gridCol w="784368">
                  <a:extLst>
                    <a:ext uri="{9D8B030D-6E8A-4147-A177-3AD203B41FA5}">
                      <a16:colId xmlns:a16="http://schemas.microsoft.com/office/drawing/2014/main" val="79036763"/>
                    </a:ext>
                  </a:extLst>
                </a:gridCol>
                <a:gridCol w="784368">
                  <a:extLst>
                    <a:ext uri="{9D8B030D-6E8A-4147-A177-3AD203B41FA5}">
                      <a16:colId xmlns:a16="http://schemas.microsoft.com/office/drawing/2014/main" val="657872768"/>
                    </a:ext>
                  </a:extLst>
                </a:gridCol>
                <a:gridCol w="300674">
                  <a:extLst>
                    <a:ext uri="{9D8B030D-6E8A-4147-A177-3AD203B41FA5}">
                      <a16:colId xmlns:a16="http://schemas.microsoft.com/office/drawing/2014/main" val="2398078427"/>
                    </a:ext>
                  </a:extLst>
                </a:gridCol>
                <a:gridCol w="784368">
                  <a:extLst>
                    <a:ext uri="{9D8B030D-6E8A-4147-A177-3AD203B41FA5}">
                      <a16:colId xmlns:a16="http://schemas.microsoft.com/office/drawing/2014/main" val="180612060"/>
                    </a:ext>
                  </a:extLst>
                </a:gridCol>
                <a:gridCol w="784368">
                  <a:extLst>
                    <a:ext uri="{9D8B030D-6E8A-4147-A177-3AD203B41FA5}">
                      <a16:colId xmlns:a16="http://schemas.microsoft.com/office/drawing/2014/main" val="1169331388"/>
                    </a:ext>
                  </a:extLst>
                </a:gridCol>
              </a:tblGrid>
              <a:tr h="316000">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22577606"/>
                  </a:ext>
                </a:extLst>
              </a:tr>
              <a:tr h="306124">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156152507"/>
                  </a:ext>
                </a:extLst>
              </a:tr>
              <a:tr h="306124">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1.043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51476730"/>
                  </a:ext>
                </a:extLst>
              </a:tr>
              <a:tr h="306124">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460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426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573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1.954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355256796"/>
                  </a:ext>
                </a:extLst>
              </a:tr>
              <a:tr h="306124">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569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564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2.106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41752108"/>
                  </a:ext>
                </a:extLst>
              </a:tr>
              <a:tr h="306124">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552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1.902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652795764"/>
                  </a:ext>
                </a:extLst>
              </a:tr>
              <a:tr h="306124">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1.658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038645596"/>
                  </a:ext>
                </a:extLst>
              </a:tr>
              <a:tr h="306124">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1.474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402983251"/>
                  </a:ext>
                </a:extLst>
              </a:tr>
              <a:tr h="306124">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402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194459642"/>
                  </a:ext>
                </a:extLst>
              </a:tr>
              <a:tr h="306124">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2.243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2.628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3.085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3.177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13.008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329714894"/>
                  </a:ext>
                </a:extLst>
              </a:tr>
            </a:tbl>
          </a:graphicData>
        </a:graphic>
      </p:graphicFrame>
    </p:spTree>
    <p:extLst>
      <p:ext uri="{BB962C8B-B14F-4D97-AF65-F5344CB8AC3E}">
        <p14:creationId xmlns:p14="http://schemas.microsoft.com/office/powerpoint/2010/main" val="3308640146"/>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5">
            <a:extLst>
              <a:ext uri="{FF2B5EF4-FFF2-40B4-BE49-F238E27FC236}">
                <a16:creationId xmlns:a16="http://schemas.microsoft.com/office/drawing/2014/main" id="{0D3F5635-B8FD-4FBB-AF8F-3D14C659E76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2241" y="1660965"/>
            <a:ext cx="1281113" cy="1004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Imagen 6">
            <a:extLst>
              <a:ext uri="{FF2B5EF4-FFF2-40B4-BE49-F238E27FC236}">
                <a16:creationId xmlns:a16="http://schemas.microsoft.com/office/drawing/2014/main" id="{CBF50630-E678-4945-B065-F6E8FD2419A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2246566" y="1778900"/>
            <a:ext cx="178276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Imagen 8">
            <a:extLst>
              <a:ext uri="{FF2B5EF4-FFF2-40B4-BE49-F238E27FC236}">
                <a16:creationId xmlns:a16="http://schemas.microsoft.com/office/drawing/2014/main" id="{FC218D50-B89E-4BAA-822F-E617D636996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103631" y="2279423"/>
            <a:ext cx="15938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9">
            <a:extLst>
              <a:ext uri="{FF2B5EF4-FFF2-40B4-BE49-F238E27FC236}">
                <a16:creationId xmlns:a16="http://schemas.microsoft.com/office/drawing/2014/main" id="{EF03F627-757B-454D-8659-6F9F722FBF2E}"/>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059894" y="1997515"/>
            <a:ext cx="1547813" cy="59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BCBEDA6F-5019-4F67-B694-31357310E33A}"/>
              </a:ext>
            </a:extLst>
          </p:cNvPr>
          <p:cNvSpPr txBox="1"/>
          <p:nvPr/>
        </p:nvSpPr>
        <p:spPr>
          <a:xfrm>
            <a:off x="9873737" y="2143565"/>
            <a:ext cx="1714500" cy="522287"/>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pic>
        <p:nvPicPr>
          <p:cNvPr id="9" name="Imagen 1">
            <a:extLst>
              <a:ext uri="{FF2B5EF4-FFF2-40B4-BE49-F238E27FC236}">
                <a16:creationId xmlns:a16="http://schemas.microsoft.com/office/drawing/2014/main" id="{0BE43705-5DAA-4E79-9271-AA5D0AD60291}"/>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603250" y="201613"/>
            <a:ext cx="966788"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837E52C8-6490-4B81-A213-517BA6C305BE}"/>
              </a:ext>
            </a:extLst>
          </p:cNvPr>
          <p:cNvSpPr txBox="1"/>
          <p:nvPr/>
        </p:nvSpPr>
        <p:spPr>
          <a:xfrm>
            <a:off x="1570038" y="337565"/>
            <a:ext cx="9882187"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ES" sz="1600" b="0" dirty="0">
                <a:solidFill>
                  <a:schemeClr val="accent1">
                    <a:lumMod val="50000"/>
                  </a:schemeClr>
                </a:solidFill>
              </a:rPr>
              <a:t>PQR-Cestas Publicas </a:t>
            </a:r>
            <a:r>
              <a:rPr lang="es-CO" sz="1600" b="0" dirty="0">
                <a:solidFill>
                  <a:schemeClr val="accent1">
                    <a:lumMod val="50000"/>
                  </a:schemeClr>
                </a:solidFill>
              </a:rPr>
              <a:t>Febrero 2018 a Abril 2025</a:t>
            </a:r>
            <a:endParaRPr lang="es-ES" sz="1600" b="0" dirty="0">
              <a:solidFill>
                <a:schemeClr val="accent1">
                  <a:lumMod val="50000"/>
                </a:schemeClr>
              </a:solidFill>
            </a:endParaRPr>
          </a:p>
        </p:txBody>
      </p:sp>
      <p:cxnSp>
        <p:nvCxnSpPr>
          <p:cNvPr id="11" name="Conector recto 10">
            <a:extLst>
              <a:ext uri="{FF2B5EF4-FFF2-40B4-BE49-F238E27FC236}">
                <a16:creationId xmlns:a16="http://schemas.microsoft.com/office/drawing/2014/main" id="{6BD7B0DF-6270-4FA0-B9AE-81739D4581DF}"/>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4">
            <a:extLst>
              <a:ext uri="{FF2B5EF4-FFF2-40B4-BE49-F238E27FC236}">
                <a16:creationId xmlns:a16="http://schemas.microsoft.com/office/drawing/2014/main" id="{6C027C26-576F-4014-9EAD-D7A6CF548194}"/>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6" name="CuadroTexto 15">
            <a:extLst>
              <a:ext uri="{FF2B5EF4-FFF2-40B4-BE49-F238E27FC236}">
                <a16:creationId xmlns:a16="http://schemas.microsoft.com/office/drawing/2014/main" id="{2C2E8436-9EFB-4FBD-AD20-EDDC55014BC4}"/>
              </a:ext>
            </a:extLst>
          </p:cNvPr>
          <p:cNvSpPr txBox="1"/>
          <p:nvPr/>
        </p:nvSpPr>
        <p:spPr>
          <a:xfrm>
            <a:off x="8349953" y="6035885"/>
            <a:ext cx="3568700" cy="430887"/>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p:txBody>
      </p:sp>
      <p:grpSp>
        <p:nvGrpSpPr>
          <p:cNvPr id="15" name="Grupo 14">
            <a:extLst>
              <a:ext uri="{FF2B5EF4-FFF2-40B4-BE49-F238E27FC236}">
                <a16:creationId xmlns:a16="http://schemas.microsoft.com/office/drawing/2014/main" id="{7DB62401-3FDE-6232-57FB-4AAF6E0C84F3}"/>
              </a:ext>
            </a:extLst>
          </p:cNvPr>
          <p:cNvGrpSpPr/>
          <p:nvPr/>
        </p:nvGrpSpPr>
        <p:grpSpPr>
          <a:xfrm>
            <a:off x="4484938" y="1725012"/>
            <a:ext cx="1077459" cy="989053"/>
            <a:chOff x="10562619" y="1423954"/>
            <a:chExt cx="1280250" cy="1299632"/>
          </a:xfrm>
        </p:grpSpPr>
        <p:pic>
          <p:nvPicPr>
            <p:cNvPr id="17" name="Picture 2">
              <a:extLst>
                <a:ext uri="{FF2B5EF4-FFF2-40B4-BE49-F238E27FC236}">
                  <a16:creationId xmlns:a16="http://schemas.microsoft.com/office/drawing/2014/main" id="{03D2A992-A497-6175-53FF-309D828C044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ED22F85F-D07B-64BF-3CDE-47A0D14E4956}"/>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4" name="Tabla 3">
            <a:extLst>
              <a:ext uri="{FF2B5EF4-FFF2-40B4-BE49-F238E27FC236}">
                <a16:creationId xmlns:a16="http://schemas.microsoft.com/office/drawing/2014/main" id="{E35E764D-0184-F433-34CA-930D1F1F7CA6}"/>
              </a:ext>
            </a:extLst>
          </p:cNvPr>
          <p:cNvGraphicFramePr>
            <a:graphicFrameLocks noGrp="1"/>
          </p:cNvGraphicFramePr>
          <p:nvPr/>
        </p:nvGraphicFramePr>
        <p:xfrm>
          <a:off x="476060" y="2847393"/>
          <a:ext cx="11275343" cy="3188483"/>
        </p:xfrm>
        <a:graphic>
          <a:graphicData uri="http://schemas.openxmlformats.org/drawingml/2006/table">
            <a:tbl>
              <a:tblPr/>
              <a:tblGrid>
                <a:gridCol w="808510">
                  <a:extLst>
                    <a:ext uri="{9D8B030D-6E8A-4147-A177-3AD203B41FA5}">
                      <a16:colId xmlns:a16="http://schemas.microsoft.com/office/drawing/2014/main" val="2792431284"/>
                    </a:ext>
                  </a:extLst>
                </a:gridCol>
                <a:gridCol w="808510">
                  <a:extLst>
                    <a:ext uri="{9D8B030D-6E8A-4147-A177-3AD203B41FA5}">
                      <a16:colId xmlns:a16="http://schemas.microsoft.com/office/drawing/2014/main" val="2952569892"/>
                    </a:ext>
                  </a:extLst>
                </a:gridCol>
                <a:gridCol w="282978">
                  <a:extLst>
                    <a:ext uri="{9D8B030D-6E8A-4147-A177-3AD203B41FA5}">
                      <a16:colId xmlns:a16="http://schemas.microsoft.com/office/drawing/2014/main" val="742237916"/>
                    </a:ext>
                  </a:extLst>
                </a:gridCol>
                <a:gridCol w="808510">
                  <a:extLst>
                    <a:ext uri="{9D8B030D-6E8A-4147-A177-3AD203B41FA5}">
                      <a16:colId xmlns:a16="http://schemas.microsoft.com/office/drawing/2014/main" val="1261780282"/>
                    </a:ext>
                  </a:extLst>
                </a:gridCol>
                <a:gridCol w="808510">
                  <a:extLst>
                    <a:ext uri="{9D8B030D-6E8A-4147-A177-3AD203B41FA5}">
                      <a16:colId xmlns:a16="http://schemas.microsoft.com/office/drawing/2014/main" val="2542737928"/>
                    </a:ext>
                  </a:extLst>
                </a:gridCol>
                <a:gridCol w="313297">
                  <a:extLst>
                    <a:ext uri="{9D8B030D-6E8A-4147-A177-3AD203B41FA5}">
                      <a16:colId xmlns:a16="http://schemas.microsoft.com/office/drawing/2014/main" val="543983103"/>
                    </a:ext>
                  </a:extLst>
                </a:gridCol>
                <a:gridCol w="808510">
                  <a:extLst>
                    <a:ext uri="{9D8B030D-6E8A-4147-A177-3AD203B41FA5}">
                      <a16:colId xmlns:a16="http://schemas.microsoft.com/office/drawing/2014/main" val="2437341090"/>
                    </a:ext>
                  </a:extLst>
                </a:gridCol>
                <a:gridCol w="808510">
                  <a:extLst>
                    <a:ext uri="{9D8B030D-6E8A-4147-A177-3AD203B41FA5}">
                      <a16:colId xmlns:a16="http://schemas.microsoft.com/office/drawing/2014/main" val="3307602746"/>
                    </a:ext>
                  </a:extLst>
                </a:gridCol>
                <a:gridCol w="313297">
                  <a:extLst>
                    <a:ext uri="{9D8B030D-6E8A-4147-A177-3AD203B41FA5}">
                      <a16:colId xmlns:a16="http://schemas.microsoft.com/office/drawing/2014/main" val="3485193210"/>
                    </a:ext>
                  </a:extLst>
                </a:gridCol>
                <a:gridCol w="808510">
                  <a:extLst>
                    <a:ext uri="{9D8B030D-6E8A-4147-A177-3AD203B41FA5}">
                      <a16:colId xmlns:a16="http://schemas.microsoft.com/office/drawing/2014/main" val="3335023180"/>
                    </a:ext>
                  </a:extLst>
                </a:gridCol>
                <a:gridCol w="808510">
                  <a:extLst>
                    <a:ext uri="{9D8B030D-6E8A-4147-A177-3AD203B41FA5}">
                      <a16:colId xmlns:a16="http://schemas.microsoft.com/office/drawing/2014/main" val="14386765"/>
                    </a:ext>
                  </a:extLst>
                </a:gridCol>
                <a:gridCol w="353723">
                  <a:extLst>
                    <a:ext uri="{9D8B030D-6E8A-4147-A177-3AD203B41FA5}">
                      <a16:colId xmlns:a16="http://schemas.microsoft.com/office/drawing/2014/main" val="2637637260"/>
                    </a:ext>
                  </a:extLst>
                </a:gridCol>
                <a:gridCol w="808510">
                  <a:extLst>
                    <a:ext uri="{9D8B030D-6E8A-4147-A177-3AD203B41FA5}">
                      <a16:colId xmlns:a16="http://schemas.microsoft.com/office/drawing/2014/main" val="2525484851"/>
                    </a:ext>
                  </a:extLst>
                </a:gridCol>
                <a:gridCol w="808510">
                  <a:extLst>
                    <a:ext uri="{9D8B030D-6E8A-4147-A177-3AD203B41FA5}">
                      <a16:colId xmlns:a16="http://schemas.microsoft.com/office/drawing/2014/main" val="1470181791"/>
                    </a:ext>
                  </a:extLst>
                </a:gridCol>
                <a:gridCol w="309928">
                  <a:extLst>
                    <a:ext uri="{9D8B030D-6E8A-4147-A177-3AD203B41FA5}">
                      <a16:colId xmlns:a16="http://schemas.microsoft.com/office/drawing/2014/main" val="145370897"/>
                    </a:ext>
                  </a:extLst>
                </a:gridCol>
                <a:gridCol w="808510">
                  <a:extLst>
                    <a:ext uri="{9D8B030D-6E8A-4147-A177-3AD203B41FA5}">
                      <a16:colId xmlns:a16="http://schemas.microsoft.com/office/drawing/2014/main" val="200151463"/>
                    </a:ext>
                  </a:extLst>
                </a:gridCol>
                <a:gridCol w="808510">
                  <a:extLst>
                    <a:ext uri="{9D8B030D-6E8A-4147-A177-3AD203B41FA5}">
                      <a16:colId xmlns:a16="http://schemas.microsoft.com/office/drawing/2014/main" val="4088718122"/>
                    </a:ext>
                  </a:extLst>
                </a:gridCol>
              </a:tblGrid>
              <a:tr h="328076">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746686015"/>
                  </a:ext>
                </a:extLst>
              </a:tr>
              <a:tr h="317823">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411577755"/>
                  </a:ext>
                </a:extLst>
              </a:tr>
              <a:tr h="317823">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302950777"/>
                  </a:ext>
                </a:extLst>
              </a:tr>
              <a:tr h="317823">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121429470"/>
                  </a:ext>
                </a:extLst>
              </a:tr>
              <a:tr h="317823">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843516137"/>
                  </a:ext>
                </a:extLst>
              </a:tr>
              <a:tr h="317823">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656831308"/>
                  </a:ext>
                </a:extLst>
              </a:tr>
              <a:tr h="317823">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71</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771561015"/>
                  </a:ext>
                </a:extLst>
              </a:tr>
              <a:tr h="317823">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137114254"/>
                  </a:ext>
                </a:extLst>
              </a:tr>
              <a:tr h="317823">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543804323"/>
                  </a:ext>
                </a:extLst>
              </a:tr>
              <a:tr h="317823">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429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695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271152700"/>
                  </a:ext>
                </a:extLst>
              </a:tr>
            </a:tbl>
          </a:graphicData>
        </a:graphic>
      </p:graphicFrame>
    </p:spTree>
    <p:extLst>
      <p:ext uri="{BB962C8B-B14F-4D97-AF65-F5344CB8AC3E}">
        <p14:creationId xmlns:p14="http://schemas.microsoft.com/office/powerpoint/2010/main" val="551143218"/>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AB079D5D-E7AF-4144-8A7B-7C88CFEAE8D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468312" y="255999"/>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 name="Conector recto 2">
            <a:extLst>
              <a:ext uri="{FF2B5EF4-FFF2-40B4-BE49-F238E27FC236}">
                <a16:creationId xmlns:a16="http://schemas.microsoft.com/office/drawing/2014/main" id="{15262C72-BF8E-4402-B182-41D991EC6EE6}"/>
              </a:ext>
            </a:extLst>
          </p:cNvPr>
          <p:cNvCxnSpPr>
            <a:cxnSpLocks/>
          </p:cNvCxnSpPr>
          <p:nvPr/>
        </p:nvCxnSpPr>
        <p:spPr>
          <a:xfrm>
            <a:off x="25399" y="129660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 name="CuadroTexto 3">
            <a:extLst>
              <a:ext uri="{FF2B5EF4-FFF2-40B4-BE49-F238E27FC236}">
                <a16:creationId xmlns:a16="http://schemas.microsoft.com/office/drawing/2014/main" id="{8A565B7F-699A-47A9-9EC3-97C4E1992756}"/>
              </a:ext>
            </a:extLst>
          </p:cNvPr>
          <p:cNvSpPr txBox="1"/>
          <p:nvPr/>
        </p:nvSpPr>
        <p:spPr>
          <a:xfrm>
            <a:off x="1519491" y="318680"/>
            <a:ext cx="9882187"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ES" sz="1600" b="0" dirty="0">
                <a:solidFill>
                  <a:schemeClr val="accent1">
                    <a:lumMod val="50000"/>
                  </a:schemeClr>
                </a:solidFill>
              </a:rPr>
              <a:t>PQR-Facturación </a:t>
            </a:r>
            <a:r>
              <a:rPr lang="es-CO" sz="1600" b="0" dirty="0">
                <a:solidFill>
                  <a:schemeClr val="accent1">
                    <a:lumMod val="50000"/>
                  </a:schemeClr>
                </a:solidFill>
              </a:rPr>
              <a:t>Febrero 2018 a Abril 2025</a:t>
            </a:r>
            <a:endParaRPr lang="es-ES" sz="1600" b="0" dirty="0">
              <a:solidFill>
                <a:schemeClr val="accent1">
                  <a:lumMod val="50000"/>
                </a:schemeClr>
              </a:solidFill>
            </a:endParaRPr>
          </a:p>
        </p:txBody>
      </p:sp>
      <p:pic>
        <p:nvPicPr>
          <p:cNvPr id="5" name="Imagen 6">
            <a:extLst>
              <a:ext uri="{FF2B5EF4-FFF2-40B4-BE49-F238E27FC236}">
                <a16:creationId xmlns:a16="http://schemas.microsoft.com/office/drawing/2014/main" id="{3F095189-DE65-4A66-BEEC-C631AFE7E01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83812" y="1729001"/>
            <a:ext cx="12811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7">
            <a:extLst>
              <a:ext uri="{FF2B5EF4-FFF2-40B4-BE49-F238E27FC236}">
                <a16:creationId xmlns:a16="http://schemas.microsoft.com/office/drawing/2014/main" id="{5634CF28-A8B0-48FC-BBA0-317271DE9BB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2289126" y="1776375"/>
            <a:ext cx="1782762"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9">
            <a:extLst>
              <a:ext uri="{FF2B5EF4-FFF2-40B4-BE49-F238E27FC236}">
                <a16:creationId xmlns:a16="http://schemas.microsoft.com/office/drawing/2014/main" id="{2B0C9D45-95B7-4873-8177-A5C9EEE6CD8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168309" y="2275681"/>
            <a:ext cx="1616075"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10">
            <a:extLst>
              <a:ext uri="{FF2B5EF4-FFF2-40B4-BE49-F238E27FC236}">
                <a16:creationId xmlns:a16="http://schemas.microsoft.com/office/drawing/2014/main" id="{189CB87F-A0DD-443F-A901-5715530A877D}"/>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108028" y="2085986"/>
            <a:ext cx="1547812"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B8E1E57E-4AD5-4FD4-A1D4-AF77FF5E7F78}"/>
              </a:ext>
            </a:extLst>
          </p:cNvPr>
          <p:cNvSpPr txBox="1"/>
          <p:nvPr/>
        </p:nvSpPr>
        <p:spPr>
          <a:xfrm>
            <a:off x="9920492" y="2195179"/>
            <a:ext cx="1716087"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sp>
        <p:nvSpPr>
          <p:cNvPr id="14" name="CuadroTexto 4">
            <a:extLst>
              <a:ext uri="{FF2B5EF4-FFF2-40B4-BE49-F238E27FC236}">
                <a16:creationId xmlns:a16="http://schemas.microsoft.com/office/drawing/2014/main" id="{2F4B58E2-91F4-423B-8AFE-84EC529429AE}"/>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5" name="CuadroTexto 14">
            <a:extLst>
              <a:ext uri="{FF2B5EF4-FFF2-40B4-BE49-F238E27FC236}">
                <a16:creationId xmlns:a16="http://schemas.microsoft.com/office/drawing/2014/main" id="{036AF40E-E583-4F7D-ADFC-3BFD9F508DE0}"/>
              </a:ext>
            </a:extLst>
          </p:cNvPr>
          <p:cNvSpPr txBox="1"/>
          <p:nvPr/>
        </p:nvSpPr>
        <p:spPr>
          <a:xfrm>
            <a:off x="8312643" y="6239788"/>
            <a:ext cx="3568700" cy="430887"/>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p:txBody>
      </p:sp>
      <p:grpSp>
        <p:nvGrpSpPr>
          <p:cNvPr id="17" name="Grupo 16">
            <a:extLst>
              <a:ext uri="{FF2B5EF4-FFF2-40B4-BE49-F238E27FC236}">
                <a16:creationId xmlns:a16="http://schemas.microsoft.com/office/drawing/2014/main" id="{B3784650-F59B-C549-6D7F-C62388861306}"/>
              </a:ext>
            </a:extLst>
          </p:cNvPr>
          <p:cNvGrpSpPr/>
          <p:nvPr/>
        </p:nvGrpSpPr>
        <p:grpSpPr>
          <a:xfrm>
            <a:off x="4526561" y="1746423"/>
            <a:ext cx="1077459" cy="989053"/>
            <a:chOff x="10562619" y="1423954"/>
            <a:chExt cx="1280250" cy="1299632"/>
          </a:xfrm>
        </p:grpSpPr>
        <p:pic>
          <p:nvPicPr>
            <p:cNvPr id="18" name="Picture 2">
              <a:extLst>
                <a:ext uri="{FF2B5EF4-FFF2-40B4-BE49-F238E27FC236}">
                  <a16:creationId xmlns:a16="http://schemas.microsoft.com/office/drawing/2014/main" id="{4411D1D2-480C-21A5-EB9C-D75EB1CA3AD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426812C4-F8B2-6AA3-FBE4-B1DF553D587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11" name="Tabla 10">
            <a:extLst>
              <a:ext uri="{FF2B5EF4-FFF2-40B4-BE49-F238E27FC236}">
                <a16:creationId xmlns:a16="http://schemas.microsoft.com/office/drawing/2014/main" id="{4D08D6F3-D524-8932-92C9-3CB10B2427B4}"/>
              </a:ext>
            </a:extLst>
          </p:cNvPr>
          <p:cNvGraphicFramePr>
            <a:graphicFrameLocks noGrp="1"/>
          </p:cNvGraphicFramePr>
          <p:nvPr/>
        </p:nvGraphicFramePr>
        <p:xfrm>
          <a:off x="783812" y="2797585"/>
          <a:ext cx="10798382" cy="3477733"/>
        </p:xfrm>
        <a:graphic>
          <a:graphicData uri="http://schemas.openxmlformats.org/drawingml/2006/table">
            <a:tbl>
              <a:tblPr/>
              <a:tblGrid>
                <a:gridCol w="774309">
                  <a:extLst>
                    <a:ext uri="{9D8B030D-6E8A-4147-A177-3AD203B41FA5}">
                      <a16:colId xmlns:a16="http://schemas.microsoft.com/office/drawing/2014/main" val="25558803"/>
                    </a:ext>
                  </a:extLst>
                </a:gridCol>
                <a:gridCol w="774309">
                  <a:extLst>
                    <a:ext uri="{9D8B030D-6E8A-4147-A177-3AD203B41FA5}">
                      <a16:colId xmlns:a16="http://schemas.microsoft.com/office/drawing/2014/main" val="152396026"/>
                    </a:ext>
                  </a:extLst>
                </a:gridCol>
                <a:gridCol w="271008">
                  <a:extLst>
                    <a:ext uri="{9D8B030D-6E8A-4147-A177-3AD203B41FA5}">
                      <a16:colId xmlns:a16="http://schemas.microsoft.com/office/drawing/2014/main" val="1588376093"/>
                    </a:ext>
                  </a:extLst>
                </a:gridCol>
                <a:gridCol w="774309">
                  <a:extLst>
                    <a:ext uri="{9D8B030D-6E8A-4147-A177-3AD203B41FA5}">
                      <a16:colId xmlns:a16="http://schemas.microsoft.com/office/drawing/2014/main" val="1988151662"/>
                    </a:ext>
                  </a:extLst>
                </a:gridCol>
                <a:gridCol w="774309">
                  <a:extLst>
                    <a:ext uri="{9D8B030D-6E8A-4147-A177-3AD203B41FA5}">
                      <a16:colId xmlns:a16="http://schemas.microsoft.com/office/drawing/2014/main" val="3681856556"/>
                    </a:ext>
                  </a:extLst>
                </a:gridCol>
                <a:gridCol w="300044">
                  <a:extLst>
                    <a:ext uri="{9D8B030D-6E8A-4147-A177-3AD203B41FA5}">
                      <a16:colId xmlns:a16="http://schemas.microsoft.com/office/drawing/2014/main" val="3249520883"/>
                    </a:ext>
                  </a:extLst>
                </a:gridCol>
                <a:gridCol w="774309">
                  <a:extLst>
                    <a:ext uri="{9D8B030D-6E8A-4147-A177-3AD203B41FA5}">
                      <a16:colId xmlns:a16="http://schemas.microsoft.com/office/drawing/2014/main" val="676918865"/>
                    </a:ext>
                  </a:extLst>
                </a:gridCol>
                <a:gridCol w="774309">
                  <a:extLst>
                    <a:ext uri="{9D8B030D-6E8A-4147-A177-3AD203B41FA5}">
                      <a16:colId xmlns:a16="http://schemas.microsoft.com/office/drawing/2014/main" val="1634580487"/>
                    </a:ext>
                  </a:extLst>
                </a:gridCol>
                <a:gridCol w="300044">
                  <a:extLst>
                    <a:ext uri="{9D8B030D-6E8A-4147-A177-3AD203B41FA5}">
                      <a16:colId xmlns:a16="http://schemas.microsoft.com/office/drawing/2014/main" val="785513005"/>
                    </a:ext>
                  </a:extLst>
                </a:gridCol>
                <a:gridCol w="774309">
                  <a:extLst>
                    <a:ext uri="{9D8B030D-6E8A-4147-A177-3AD203B41FA5}">
                      <a16:colId xmlns:a16="http://schemas.microsoft.com/office/drawing/2014/main" val="107324503"/>
                    </a:ext>
                  </a:extLst>
                </a:gridCol>
                <a:gridCol w="774309">
                  <a:extLst>
                    <a:ext uri="{9D8B030D-6E8A-4147-A177-3AD203B41FA5}">
                      <a16:colId xmlns:a16="http://schemas.microsoft.com/office/drawing/2014/main" val="2405976607"/>
                    </a:ext>
                  </a:extLst>
                </a:gridCol>
                <a:gridCol w="338760">
                  <a:extLst>
                    <a:ext uri="{9D8B030D-6E8A-4147-A177-3AD203B41FA5}">
                      <a16:colId xmlns:a16="http://schemas.microsoft.com/office/drawing/2014/main" val="3610153383"/>
                    </a:ext>
                  </a:extLst>
                </a:gridCol>
                <a:gridCol w="774309">
                  <a:extLst>
                    <a:ext uri="{9D8B030D-6E8A-4147-A177-3AD203B41FA5}">
                      <a16:colId xmlns:a16="http://schemas.microsoft.com/office/drawing/2014/main" val="2449114039"/>
                    </a:ext>
                  </a:extLst>
                </a:gridCol>
                <a:gridCol w="774309">
                  <a:extLst>
                    <a:ext uri="{9D8B030D-6E8A-4147-A177-3AD203B41FA5}">
                      <a16:colId xmlns:a16="http://schemas.microsoft.com/office/drawing/2014/main" val="1406916648"/>
                    </a:ext>
                  </a:extLst>
                </a:gridCol>
                <a:gridCol w="296818">
                  <a:extLst>
                    <a:ext uri="{9D8B030D-6E8A-4147-A177-3AD203B41FA5}">
                      <a16:colId xmlns:a16="http://schemas.microsoft.com/office/drawing/2014/main" val="870154390"/>
                    </a:ext>
                  </a:extLst>
                </a:gridCol>
                <a:gridCol w="774309">
                  <a:extLst>
                    <a:ext uri="{9D8B030D-6E8A-4147-A177-3AD203B41FA5}">
                      <a16:colId xmlns:a16="http://schemas.microsoft.com/office/drawing/2014/main" val="4274254251"/>
                    </a:ext>
                  </a:extLst>
                </a:gridCol>
                <a:gridCol w="774309">
                  <a:extLst>
                    <a:ext uri="{9D8B030D-6E8A-4147-A177-3AD203B41FA5}">
                      <a16:colId xmlns:a16="http://schemas.microsoft.com/office/drawing/2014/main" val="228447834"/>
                    </a:ext>
                  </a:extLst>
                </a:gridCol>
              </a:tblGrid>
              <a:tr h="357838">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392987395"/>
                  </a:ext>
                </a:extLst>
              </a:tr>
              <a:tr h="346655">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18.655</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20.502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19.121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13.180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6.019</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77.477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437262674"/>
                  </a:ext>
                </a:extLst>
              </a:tr>
              <a:tr h="346655">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62.066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66.535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27.397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39.551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27.658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223.207</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773560424"/>
                  </a:ext>
                </a:extLst>
              </a:tr>
              <a:tr h="346655">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41.399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35.770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24.809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26.857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17.419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146.254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35711412"/>
                  </a:ext>
                </a:extLst>
              </a:tr>
              <a:tr h="346655">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36.352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38.582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31.549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29.784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18.579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154.846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167391511"/>
                  </a:ext>
                </a:extLst>
              </a:tr>
              <a:tr h="346655">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23.150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33.884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22.608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25.507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14.924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120.073</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106907347"/>
                  </a:ext>
                </a:extLst>
              </a:tr>
              <a:tr h="346655">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23.296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41.679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21.104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15.323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25.322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126.724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623646964"/>
                  </a:ext>
                </a:extLst>
              </a:tr>
              <a:tr h="346655">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28.100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62.590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20.518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27.399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14.569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153.176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578586095"/>
                  </a:ext>
                </a:extLst>
              </a:tr>
              <a:tr h="346655">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9.599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16.405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6.201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9.962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4.360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46.527</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316005229"/>
                  </a:ext>
                </a:extLst>
              </a:tr>
              <a:tr h="346655">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242.617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315.947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173.307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187.563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128.850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1.048.284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890595823"/>
                  </a:ext>
                </a:extLst>
              </a:tr>
            </a:tbl>
          </a:graphicData>
        </a:graphic>
      </p:graphicFrame>
    </p:spTree>
    <p:extLst>
      <p:ext uri="{BB962C8B-B14F-4D97-AF65-F5344CB8AC3E}">
        <p14:creationId xmlns:p14="http://schemas.microsoft.com/office/powerpoint/2010/main" val="1380479951"/>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2" name="Imagen 13">
            <a:extLst>
              <a:ext uri="{FF2B5EF4-FFF2-40B4-BE49-F238E27FC236}">
                <a16:creationId xmlns:a16="http://schemas.microsoft.com/office/drawing/2014/main" id="{15E6D117-D39A-4706-8C14-54BAB087B59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3D851E2B-A92C-45FD-80F1-F7C829028179}"/>
              </a:ext>
            </a:extLst>
          </p:cNvPr>
          <p:cNvSpPr txBox="1"/>
          <p:nvPr/>
        </p:nvSpPr>
        <p:spPr>
          <a:xfrm>
            <a:off x="1497013"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Abril 2025</a:t>
            </a:r>
          </a:p>
        </p:txBody>
      </p:sp>
      <p:cxnSp>
        <p:nvCxnSpPr>
          <p:cNvPr id="27" name="Conector recto 26">
            <a:extLst>
              <a:ext uri="{FF2B5EF4-FFF2-40B4-BE49-F238E27FC236}">
                <a16:creationId xmlns:a16="http://schemas.microsoft.com/office/drawing/2014/main" id="{E701F59C-EA03-4B84-9BC0-5E17C1403FE6}"/>
              </a:ext>
            </a:extLst>
          </p:cNvPr>
          <p:cNvCxnSpPr>
            <a:cxnSpLocks/>
          </p:cNvCxnSpPr>
          <p:nvPr/>
        </p:nvCxnSpPr>
        <p:spPr>
          <a:xfrm>
            <a:off x="88900" y="11811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7525" name="Imagen 27">
            <a:extLst>
              <a:ext uri="{FF2B5EF4-FFF2-40B4-BE49-F238E27FC236}">
                <a16:creationId xmlns:a16="http://schemas.microsoft.com/office/drawing/2014/main" id="{8A0CC52B-0FD0-4C8E-A6F2-980CD616860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2012DD46-4B49-4097-A987-FC5E1A2616BB}"/>
              </a:ext>
            </a:extLst>
          </p:cNvPr>
          <p:cNvSpPr txBox="1"/>
          <p:nvPr/>
        </p:nvSpPr>
        <p:spPr>
          <a:xfrm>
            <a:off x="8352726" y="1398320"/>
            <a:ext cx="1781175" cy="261938"/>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9592D15C-D492-461D-97AE-D56D028968A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Gráfico 2">
            <a:extLst>
              <a:ext uri="{FF2B5EF4-FFF2-40B4-BE49-F238E27FC236}">
                <a16:creationId xmlns:a16="http://schemas.microsoft.com/office/drawing/2014/main" id="{2CD3EBBF-38FA-3DF1-73BA-2AA1A325F2D7}"/>
              </a:ext>
            </a:extLst>
          </p:cNvPr>
          <p:cNvGraphicFramePr>
            <a:graphicFrameLocks/>
          </p:cNvGraphicFramePr>
          <p:nvPr/>
        </p:nvGraphicFramePr>
        <p:xfrm>
          <a:off x="1777544" y="2127045"/>
          <a:ext cx="8099787" cy="3667173"/>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966235125"/>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2" name="Imagen 13">
            <a:extLst>
              <a:ext uri="{FF2B5EF4-FFF2-40B4-BE49-F238E27FC236}">
                <a16:creationId xmlns:a16="http://schemas.microsoft.com/office/drawing/2014/main" id="{134BBBBD-E544-4DDA-8859-C64D58951A8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41C7290-9824-47F2-9613-E38DB5BF9E3B}"/>
              </a:ext>
            </a:extLst>
          </p:cNvPr>
          <p:cNvSpPr txBox="1"/>
          <p:nvPr/>
        </p:nvSpPr>
        <p:spPr>
          <a:xfrm>
            <a:off x="1646238" y="14763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a Abril 2025</a:t>
            </a:r>
          </a:p>
        </p:txBody>
      </p:sp>
      <p:cxnSp>
        <p:nvCxnSpPr>
          <p:cNvPr id="27" name="Conector recto 26">
            <a:extLst>
              <a:ext uri="{FF2B5EF4-FFF2-40B4-BE49-F238E27FC236}">
                <a16:creationId xmlns:a16="http://schemas.microsoft.com/office/drawing/2014/main" id="{452DD378-2A38-4FFC-812D-963E28CD01E9}"/>
              </a:ext>
            </a:extLst>
          </p:cNvPr>
          <p:cNvCxnSpPr>
            <a:cxnSpLocks/>
          </p:cNvCxnSpPr>
          <p:nvPr/>
        </p:nvCxnSpPr>
        <p:spPr>
          <a:xfrm>
            <a:off x="88900" y="11017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7285" name="Imagen 27">
            <a:extLst>
              <a:ext uri="{FF2B5EF4-FFF2-40B4-BE49-F238E27FC236}">
                <a16:creationId xmlns:a16="http://schemas.microsoft.com/office/drawing/2014/main" id="{22EE8A9F-EA2A-46EE-836F-63589C045FB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ángulo 1">
            <a:extLst>
              <a:ext uri="{FF2B5EF4-FFF2-40B4-BE49-F238E27FC236}">
                <a16:creationId xmlns:a16="http://schemas.microsoft.com/office/drawing/2014/main" id="{C78BB735-04DB-4FC2-A81D-8129C71F2DF4}"/>
              </a:ext>
            </a:extLst>
          </p:cNvPr>
          <p:cNvSpPr/>
          <p:nvPr/>
        </p:nvSpPr>
        <p:spPr>
          <a:xfrm>
            <a:off x="1412639" y="4512806"/>
            <a:ext cx="9077326" cy="2031325"/>
          </a:xfrm>
          <a:prstGeom prst="rect">
            <a:avLst/>
          </a:prstGeom>
        </p:spPr>
        <p:txBody>
          <a:bodyPr wrap="square">
            <a:spAutoFit/>
          </a:bodyPr>
          <a:lstStyle/>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Las toneladas de los comités son las reportadas en SUI de abril 2025.</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Las toneladas a </a:t>
            </a:r>
            <a:r>
              <a:rPr lang="es-ES" sz="1400" dirty="0">
                <a:solidFill>
                  <a:schemeClr val="accent1">
                    <a:lumMod val="50000"/>
                  </a:schemeClr>
                </a:solidFill>
              </a:rPr>
              <a:t>Marzo 2025 </a:t>
            </a:r>
            <a:r>
              <a:rPr lang="es-ES" sz="1400" dirty="0">
                <a:solidFill>
                  <a:schemeClr val="accent1">
                    <a:lumMod val="50000"/>
                  </a:schemeClr>
                </a:solidFill>
                <a:latin typeface="+mn-lt"/>
              </a:rPr>
              <a:t>corresponden a la sumatoria de las toneladas SUI </a:t>
            </a:r>
            <a:r>
              <a:rPr lang="es-ES" sz="1400" u="sng" dirty="0">
                <a:solidFill>
                  <a:schemeClr val="accent1">
                    <a:lumMod val="50000"/>
                  </a:schemeClr>
                </a:solidFill>
                <a:latin typeface="+mn-lt"/>
              </a:rPr>
              <a:t>desde marzo 2018 hasta marzo </a:t>
            </a:r>
            <a:r>
              <a:rPr lang="es-ES" sz="1400" u="sng" dirty="0">
                <a:solidFill>
                  <a:schemeClr val="accent1">
                    <a:lumMod val="50000"/>
                  </a:schemeClr>
                </a:solidFill>
              </a:rPr>
              <a:t>2025.</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El </a:t>
            </a:r>
            <a:r>
              <a:rPr lang="es-ES" sz="1400" dirty="0">
                <a:solidFill>
                  <a:schemeClr val="accent1">
                    <a:lumMod val="50000"/>
                  </a:schemeClr>
                </a:solidFill>
              </a:rPr>
              <a:t>máximo número de</a:t>
            </a:r>
            <a:r>
              <a:rPr lang="es-ES" sz="1400" dirty="0">
                <a:solidFill>
                  <a:schemeClr val="accent1">
                    <a:lumMod val="50000"/>
                  </a:schemeClr>
                </a:solidFill>
                <a:latin typeface="+mn-lt"/>
              </a:rPr>
              <a:t> asociaciones reconocidas por comité corresponde al máximo número de organizaciones reconocidas </a:t>
            </a:r>
            <a:r>
              <a:rPr lang="es-ES" sz="1400" u="sng" dirty="0">
                <a:solidFill>
                  <a:schemeClr val="accent1">
                    <a:lumMod val="50000"/>
                  </a:schemeClr>
                </a:solidFill>
                <a:latin typeface="+mn-lt"/>
              </a:rPr>
              <a:t>desde marzo 2018 hasta abril 2025</a:t>
            </a:r>
            <a:r>
              <a:rPr lang="es-ES" sz="1400" dirty="0">
                <a:solidFill>
                  <a:schemeClr val="accent1">
                    <a:lumMod val="50000"/>
                  </a:schemeClr>
                </a:solidFill>
                <a:latin typeface="+mn-lt"/>
              </a:rPr>
              <a:t>.</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Fuente: </a:t>
            </a:r>
            <a:r>
              <a:rPr lang="es-CO" sz="1400" dirty="0">
                <a:solidFill>
                  <a:schemeClr val="accent1">
                    <a:lumMod val="50000"/>
                  </a:schemeClr>
                </a:solidFill>
                <a:latin typeface="+mn-lt"/>
                <a:hlinkClick r:id="rId5"/>
              </a:rPr>
              <a:t>http://www.sui.gov.co/web/noticias/</a:t>
            </a:r>
            <a:endParaRPr lang="es-CO"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endParaRPr lang="es-CO" sz="1400" dirty="0">
              <a:solidFill>
                <a:schemeClr val="accent1">
                  <a:lumMod val="50000"/>
                </a:schemeClr>
              </a:solidFill>
              <a:latin typeface="+mn-lt"/>
            </a:endParaRPr>
          </a:p>
        </p:txBody>
      </p:sp>
      <p:sp>
        <p:nvSpPr>
          <p:cNvPr id="9" name="CuadroTexto 8">
            <a:extLst>
              <a:ext uri="{FF2B5EF4-FFF2-40B4-BE49-F238E27FC236}">
                <a16:creationId xmlns:a16="http://schemas.microsoft.com/office/drawing/2014/main" id="{8997E6E1-08F7-458F-BDA1-A2455689C1D8}"/>
              </a:ext>
            </a:extLst>
          </p:cNvPr>
          <p:cNvSpPr txBox="1"/>
          <p:nvPr/>
        </p:nvSpPr>
        <p:spPr>
          <a:xfrm>
            <a:off x="8708790" y="1402000"/>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3" name="Tabla 2">
            <a:extLst>
              <a:ext uri="{FF2B5EF4-FFF2-40B4-BE49-F238E27FC236}">
                <a16:creationId xmlns:a16="http://schemas.microsoft.com/office/drawing/2014/main" id="{4842EFC0-D86E-A8AB-3576-0442648B79BD}"/>
              </a:ext>
            </a:extLst>
          </p:cNvPr>
          <p:cNvGraphicFramePr>
            <a:graphicFrameLocks noGrp="1"/>
          </p:cNvGraphicFramePr>
          <p:nvPr/>
        </p:nvGraphicFramePr>
        <p:xfrm>
          <a:off x="888766" y="1934894"/>
          <a:ext cx="9601199" cy="2306955"/>
        </p:xfrm>
        <a:graphic>
          <a:graphicData uri="http://schemas.openxmlformats.org/drawingml/2006/table">
            <a:tbl>
              <a:tblPr/>
              <a:tblGrid>
                <a:gridCol w="1762386">
                  <a:extLst>
                    <a:ext uri="{9D8B030D-6E8A-4147-A177-3AD203B41FA5}">
                      <a16:colId xmlns:a16="http://schemas.microsoft.com/office/drawing/2014/main" val="3835283560"/>
                    </a:ext>
                  </a:extLst>
                </a:gridCol>
                <a:gridCol w="1207678">
                  <a:extLst>
                    <a:ext uri="{9D8B030D-6E8A-4147-A177-3AD203B41FA5}">
                      <a16:colId xmlns:a16="http://schemas.microsoft.com/office/drawing/2014/main" val="2973475714"/>
                    </a:ext>
                  </a:extLst>
                </a:gridCol>
                <a:gridCol w="1435901">
                  <a:extLst>
                    <a:ext uri="{9D8B030D-6E8A-4147-A177-3AD203B41FA5}">
                      <a16:colId xmlns:a16="http://schemas.microsoft.com/office/drawing/2014/main" val="1065502355"/>
                    </a:ext>
                  </a:extLst>
                </a:gridCol>
                <a:gridCol w="1207678">
                  <a:extLst>
                    <a:ext uri="{9D8B030D-6E8A-4147-A177-3AD203B41FA5}">
                      <a16:colId xmlns:a16="http://schemas.microsoft.com/office/drawing/2014/main" val="1647563861"/>
                    </a:ext>
                  </a:extLst>
                </a:gridCol>
                <a:gridCol w="1207678">
                  <a:extLst>
                    <a:ext uri="{9D8B030D-6E8A-4147-A177-3AD203B41FA5}">
                      <a16:colId xmlns:a16="http://schemas.microsoft.com/office/drawing/2014/main" val="1886843317"/>
                    </a:ext>
                  </a:extLst>
                </a:gridCol>
                <a:gridCol w="1572200">
                  <a:extLst>
                    <a:ext uri="{9D8B030D-6E8A-4147-A177-3AD203B41FA5}">
                      <a16:colId xmlns:a16="http://schemas.microsoft.com/office/drawing/2014/main" val="389337098"/>
                    </a:ext>
                  </a:extLst>
                </a:gridCol>
                <a:gridCol w="1207678">
                  <a:extLst>
                    <a:ext uri="{9D8B030D-6E8A-4147-A177-3AD203B41FA5}">
                      <a16:colId xmlns:a16="http://schemas.microsoft.com/office/drawing/2014/main" val="291206063"/>
                    </a:ext>
                  </a:extLst>
                </a:gridCol>
              </a:tblGrid>
              <a:tr h="342900">
                <a:tc>
                  <a:txBody>
                    <a:bodyPr/>
                    <a:lstStyle/>
                    <a:p>
                      <a:pPr algn="l" rtl="0" fontAlgn="ctr"/>
                      <a:r>
                        <a:rPr lang="es-CO" sz="1200" b="1" i="0" u="none" strike="noStrike">
                          <a:solidFill>
                            <a:srgbClr val="203864"/>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gridSpan="3">
                  <a:txBody>
                    <a:bodyPr/>
                    <a:lstStyle/>
                    <a:p>
                      <a:pPr algn="ctr" rtl="0" fontAlgn="ctr"/>
                      <a:r>
                        <a:rPr lang="es-CO" sz="1200" b="1" i="0" u="none" strike="noStrike">
                          <a:solidFill>
                            <a:srgbClr val="203864"/>
                          </a:solidFill>
                          <a:effectLst/>
                          <a:latin typeface="Calibri" panose="020F0502020204030204" pitchFamily="34" charset="0"/>
                        </a:rPr>
                        <a:t>Información Comité a corte del Informe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gridSpan="3">
                  <a:txBody>
                    <a:bodyPr/>
                    <a:lstStyle/>
                    <a:p>
                      <a:pPr algn="ctr" rtl="0" fontAlgn="ctr"/>
                      <a:r>
                        <a:rPr lang="es-MX" sz="1200" b="1" i="0" u="none" strike="noStrike" dirty="0">
                          <a:solidFill>
                            <a:srgbClr val="203864"/>
                          </a:solidFill>
                          <a:effectLst/>
                          <a:latin typeface="Calibri" panose="020F0502020204030204" pitchFamily="34" charset="0"/>
                        </a:rPr>
                        <a:t>Información acumulada desde el primer comité a corte del informe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80799895"/>
                  </a:ext>
                </a:extLst>
              </a:tr>
              <a:tr h="0">
                <a:tc>
                  <a:txBody>
                    <a:bodyPr/>
                    <a:lstStyle/>
                    <a:p>
                      <a:pPr algn="l" rtl="0" fontAlgn="ctr"/>
                      <a:r>
                        <a:rPr lang="es-CO" sz="1200" b="1" i="0" u="none" strike="noStrike">
                          <a:solidFill>
                            <a:srgbClr val="203864"/>
                          </a:solidFill>
                          <a:effectLst/>
                          <a:latin typeface="Calibri" panose="020F0502020204030204" pitchFamily="34" charset="0"/>
                        </a:rPr>
                        <a:t>Concesionario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Cantidad de Toneladas en abril 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Numero de asociaciones que se reconocieron en abril 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Valor reconocido a asociaciones en abril 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dirty="0">
                          <a:solidFill>
                            <a:srgbClr val="203864"/>
                          </a:solidFill>
                          <a:effectLst/>
                          <a:latin typeface="Calibri" panose="020F0502020204030204" pitchFamily="34" charset="0"/>
                        </a:rPr>
                        <a:t>Cantidad de Toneladas a abril 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Numero máximo de Asociaciones reconocidas por comité a abril 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Valor total reconocido a las asociaciones a abril 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965350360"/>
                  </a:ext>
                </a:extLst>
              </a:tr>
              <a:tr h="200025">
                <a:tc>
                  <a:txBody>
                    <a:bodyPr/>
                    <a:lstStyle/>
                    <a:p>
                      <a:pPr algn="l" rtl="0" fontAlgn="ctr"/>
                      <a:r>
                        <a:rPr lang="es-CO" sz="1200" b="1" i="0" u="none" strike="noStrike">
                          <a:solidFill>
                            <a:srgbClr val="203864"/>
                          </a:solidFill>
                          <a:effectLst/>
                          <a:latin typeface="Calibri" panose="020F0502020204030204" pitchFamily="34" charset="0"/>
                        </a:rPr>
                        <a:t>PROMOAMBIENTAL </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217.109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386</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8.238</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19.717.944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497</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300.004</a:t>
                      </a:r>
                    </a:p>
                  </a:txBody>
                  <a:tcPr marL="0" marR="0" marT="0" marB="0" anchor="ctr">
                    <a:lnL>
                      <a:noFill/>
                    </a:lnL>
                    <a:lnR>
                      <a:noFill/>
                    </a:lnR>
                    <a:lnT>
                      <a:noFill/>
                    </a:lnT>
                    <a:lnB>
                      <a:noFill/>
                    </a:lnB>
                    <a:noFill/>
                  </a:tcPr>
                </a:tc>
                <a:extLst>
                  <a:ext uri="{0D108BD9-81ED-4DB2-BD59-A6C34878D82A}">
                    <a16:rowId xmlns:a16="http://schemas.microsoft.com/office/drawing/2014/main" val="3540585642"/>
                  </a:ext>
                </a:extLst>
              </a:tr>
              <a:tr h="200025">
                <a:tc>
                  <a:txBody>
                    <a:bodyPr/>
                    <a:lstStyle/>
                    <a:p>
                      <a:pPr algn="l" rtl="0" fontAlgn="ctr"/>
                      <a:r>
                        <a:rPr lang="es-CO" sz="1200" b="1" i="0" u="none" strike="noStrike">
                          <a:solidFill>
                            <a:srgbClr val="203864"/>
                          </a:solidFill>
                          <a:effectLst/>
                          <a:latin typeface="Calibri" panose="020F0502020204030204" pitchFamily="34" charset="0"/>
                        </a:rPr>
                        <a:t>LIME</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217.109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439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7.393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dirty="0">
                          <a:solidFill>
                            <a:srgbClr val="203864"/>
                          </a:solidFill>
                          <a:effectLst/>
                          <a:latin typeface="Calibri" panose="020F0502020204030204" pitchFamily="34" charset="0"/>
                        </a:rPr>
                        <a:t>19.717.944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479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360.313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795197791"/>
                  </a:ext>
                </a:extLst>
              </a:tr>
              <a:tr h="200025">
                <a:tc>
                  <a:txBody>
                    <a:bodyPr/>
                    <a:lstStyle/>
                    <a:p>
                      <a:pPr algn="l" rtl="0" fontAlgn="ctr"/>
                      <a:r>
                        <a:rPr lang="es-CO" sz="1200" b="1" i="0" u="none" strike="noStrike">
                          <a:solidFill>
                            <a:srgbClr val="203864"/>
                          </a:solidFill>
                          <a:effectLst/>
                          <a:latin typeface="Calibri" panose="020F0502020204030204" pitchFamily="34" charset="0"/>
                        </a:rPr>
                        <a:t>CIUDAD LIMPIA </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217.109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434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5.076</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19.717.944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434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224.297</a:t>
                      </a:r>
                    </a:p>
                  </a:txBody>
                  <a:tcPr marL="0" marR="0" marT="0" marB="0" anchor="ctr">
                    <a:lnL>
                      <a:noFill/>
                    </a:lnL>
                    <a:lnR>
                      <a:noFill/>
                    </a:lnR>
                    <a:lnT>
                      <a:noFill/>
                    </a:lnT>
                    <a:lnB>
                      <a:noFill/>
                    </a:lnB>
                    <a:noFill/>
                  </a:tcPr>
                </a:tc>
                <a:extLst>
                  <a:ext uri="{0D108BD9-81ED-4DB2-BD59-A6C34878D82A}">
                    <a16:rowId xmlns:a16="http://schemas.microsoft.com/office/drawing/2014/main" val="1442561631"/>
                  </a:ext>
                </a:extLst>
              </a:tr>
              <a:tr h="200025">
                <a:tc>
                  <a:txBody>
                    <a:bodyPr/>
                    <a:lstStyle/>
                    <a:p>
                      <a:pPr algn="l" rtl="0" fontAlgn="ctr"/>
                      <a:r>
                        <a:rPr lang="es-CO" sz="1200" b="1" i="0" u="none" strike="noStrike">
                          <a:solidFill>
                            <a:srgbClr val="203864"/>
                          </a:solidFill>
                          <a:effectLst/>
                          <a:latin typeface="Calibri" panose="020F0502020204030204" pitchFamily="34" charset="0"/>
                        </a:rPr>
                        <a:t>BOGOTÁ LIMPIA </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217.109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440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4.632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dirty="0">
                          <a:solidFill>
                            <a:srgbClr val="203864"/>
                          </a:solidFill>
                          <a:effectLst/>
                          <a:latin typeface="Calibri" panose="020F0502020204030204" pitchFamily="34" charset="0"/>
                        </a:rPr>
                        <a:t>19.717.944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440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155.978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645929895"/>
                  </a:ext>
                </a:extLst>
              </a:tr>
              <a:tr h="200025">
                <a:tc>
                  <a:txBody>
                    <a:bodyPr/>
                    <a:lstStyle/>
                    <a:p>
                      <a:pPr algn="l" rtl="0" fontAlgn="ctr"/>
                      <a:r>
                        <a:rPr lang="es-CO" sz="1200" b="1" i="0" u="none" strike="noStrike">
                          <a:solidFill>
                            <a:srgbClr val="203864"/>
                          </a:solidFill>
                          <a:effectLst/>
                          <a:latin typeface="Calibri" panose="020F0502020204030204" pitchFamily="34" charset="0"/>
                        </a:rPr>
                        <a:t>ÁREA LIMPIA</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217.109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460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2.568</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19.717.944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501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181.620</a:t>
                      </a:r>
                    </a:p>
                  </a:txBody>
                  <a:tcPr marL="0" marR="0" marT="0" marB="0" anchor="ctr">
                    <a:lnL>
                      <a:noFill/>
                    </a:lnL>
                    <a:lnR>
                      <a:noFill/>
                    </a:lnR>
                    <a:lnT>
                      <a:noFill/>
                    </a:lnT>
                    <a:lnB>
                      <a:noFill/>
                    </a:lnB>
                    <a:noFill/>
                  </a:tcPr>
                </a:tc>
                <a:extLst>
                  <a:ext uri="{0D108BD9-81ED-4DB2-BD59-A6C34878D82A}">
                    <a16:rowId xmlns:a16="http://schemas.microsoft.com/office/drawing/2014/main" val="4273085181"/>
                  </a:ext>
                </a:extLst>
              </a:tr>
              <a:tr h="209550">
                <a:tc>
                  <a:txBody>
                    <a:bodyPr/>
                    <a:lstStyle/>
                    <a:p>
                      <a:pPr algn="l"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217.109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460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27.906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19.717.944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latin typeface="Calibri" panose="020F0502020204030204" pitchFamily="34" charset="0"/>
                        </a:rPr>
                        <a:t>501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latin typeface="Calibri" panose="020F0502020204030204" pitchFamily="34" charset="0"/>
                        </a:rPr>
                        <a:t>1.222.212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939356611"/>
                  </a:ext>
                </a:extLst>
              </a:tr>
            </a:tbl>
          </a:graphicData>
        </a:graphic>
      </p:graphicFrame>
    </p:spTree>
    <p:extLst>
      <p:ext uri="{BB962C8B-B14F-4D97-AF65-F5344CB8AC3E}">
        <p14:creationId xmlns:p14="http://schemas.microsoft.com/office/powerpoint/2010/main" val="2350468144"/>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8" name="Imagen 13">
            <a:extLst>
              <a:ext uri="{FF2B5EF4-FFF2-40B4-BE49-F238E27FC236}">
                <a16:creationId xmlns:a16="http://schemas.microsoft.com/office/drawing/2014/main" id="{DC33EF38-5F81-412F-A55D-45EEBDEE315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FA3E552B-A62A-42FA-BC1E-0D56458CB170}"/>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Abril 2025</a:t>
            </a:r>
          </a:p>
        </p:txBody>
      </p:sp>
      <p:cxnSp>
        <p:nvCxnSpPr>
          <p:cNvPr id="27" name="Conector recto 26">
            <a:extLst>
              <a:ext uri="{FF2B5EF4-FFF2-40B4-BE49-F238E27FC236}">
                <a16:creationId xmlns:a16="http://schemas.microsoft.com/office/drawing/2014/main" id="{2ADE8D57-70A4-4725-9808-7A89224C9CEF}"/>
              </a:ext>
            </a:extLst>
          </p:cNvPr>
          <p:cNvCxnSpPr>
            <a:cxnSpLocks/>
          </p:cNvCxnSpPr>
          <p:nvPr/>
        </p:nvCxnSpPr>
        <p:spPr>
          <a:xfrm>
            <a:off x="118268" y="10906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1621" name="Imagen 27">
            <a:extLst>
              <a:ext uri="{FF2B5EF4-FFF2-40B4-BE49-F238E27FC236}">
                <a16:creationId xmlns:a16="http://schemas.microsoft.com/office/drawing/2014/main" id="{EC13ECE5-0DE2-41B5-B1BD-59EAA2C9B3C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22" name="Rectangle 2">
            <a:extLst>
              <a:ext uri="{FF2B5EF4-FFF2-40B4-BE49-F238E27FC236}">
                <a16:creationId xmlns:a16="http://schemas.microsoft.com/office/drawing/2014/main" id="{219E8FEC-8E06-4B8C-A678-55A1A507F205}"/>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pic>
        <p:nvPicPr>
          <p:cNvPr id="9" name="Imagen 10">
            <a:extLst>
              <a:ext uri="{FF2B5EF4-FFF2-40B4-BE49-F238E27FC236}">
                <a16:creationId xmlns:a16="http://schemas.microsoft.com/office/drawing/2014/main" id="{FFCFABF5-1EFF-4FB2-BD79-AA8FA7C86E7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201275" y="295596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DA4A5F17-9552-4253-8C3D-5E6CFAC51105}"/>
              </a:ext>
            </a:extLst>
          </p:cNvPr>
          <p:cNvSpPr txBox="1">
            <a:spLocks noChangeArrowheads="1"/>
          </p:cNvSpPr>
          <p:nvPr/>
        </p:nvSpPr>
        <p:spPr bwMode="auto">
          <a:xfrm>
            <a:off x="1" y="6463423"/>
            <a:ext cx="243248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8647E6AD-D6E4-DAF2-D5A7-FA6824718BC0}"/>
              </a:ext>
            </a:extLst>
          </p:cNvPr>
          <p:cNvGraphicFramePr>
            <a:graphicFrameLocks noGrp="1"/>
          </p:cNvGraphicFramePr>
          <p:nvPr/>
        </p:nvGraphicFramePr>
        <p:xfrm>
          <a:off x="2782973" y="1372414"/>
          <a:ext cx="5779913" cy="5281552"/>
        </p:xfrm>
        <a:graphic>
          <a:graphicData uri="http://schemas.openxmlformats.org/drawingml/2006/table">
            <a:tbl>
              <a:tblPr/>
              <a:tblGrid>
                <a:gridCol w="1332781">
                  <a:extLst>
                    <a:ext uri="{9D8B030D-6E8A-4147-A177-3AD203B41FA5}">
                      <a16:colId xmlns:a16="http://schemas.microsoft.com/office/drawing/2014/main" val="3700394444"/>
                    </a:ext>
                  </a:extLst>
                </a:gridCol>
                <a:gridCol w="815987">
                  <a:extLst>
                    <a:ext uri="{9D8B030D-6E8A-4147-A177-3AD203B41FA5}">
                      <a16:colId xmlns:a16="http://schemas.microsoft.com/office/drawing/2014/main" val="3277639023"/>
                    </a:ext>
                  </a:extLst>
                </a:gridCol>
                <a:gridCol w="992785">
                  <a:extLst>
                    <a:ext uri="{9D8B030D-6E8A-4147-A177-3AD203B41FA5}">
                      <a16:colId xmlns:a16="http://schemas.microsoft.com/office/drawing/2014/main" val="3290283366"/>
                    </a:ext>
                  </a:extLst>
                </a:gridCol>
                <a:gridCol w="1319180">
                  <a:extLst>
                    <a:ext uri="{9D8B030D-6E8A-4147-A177-3AD203B41FA5}">
                      <a16:colId xmlns:a16="http://schemas.microsoft.com/office/drawing/2014/main" val="2306168453"/>
                    </a:ext>
                  </a:extLst>
                </a:gridCol>
                <a:gridCol w="1319180">
                  <a:extLst>
                    <a:ext uri="{9D8B030D-6E8A-4147-A177-3AD203B41FA5}">
                      <a16:colId xmlns:a16="http://schemas.microsoft.com/office/drawing/2014/main" val="2999289925"/>
                    </a:ext>
                  </a:extLst>
                </a:gridCol>
              </a:tblGrid>
              <a:tr h="152400">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07277010"/>
                  </a:ext>
                </a:extLst>
              </a:tr>
              <a:tr h="152400">
                <a:tc gridSpan="5">
                  <a:txBody>
                    <a:bodyPr/>
                    <a:lstStyle/>
                    <a:p>
                      <a:pPr algn="ctr" rtl="0" fontAlgn="ctr"/>
                      <a:r>
                        <a:rPr lang="es-MX" sz="1000" b="1" i="0" u="none" strike="noStrike" dirty="0">
                          <a:solidFill>
                            <a:srgbClr val="203864"/>
                          </a:solidFill>
                          <a:effectLst/>
                          <a:latin typeface="Calibri" panose="020F0502020204030204" pitchFamily="34" charset="0"/>
                        </a:rPr>
                        <a:t>AL 30 DE ABRIL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36593072"/>
                  </a:ext>
                </a:extLst>
              </a:tr>
              <a:tr h="152400">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831765032"/>
                  </a:ext>
                </a:extLst>
              </a:tr>
              <a:tr h="196424">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96261061"/>
                  </a:ext>
                </a:extLst>
              </a:tr>
              <a:tr h="208328">
                <a:tc rowSpan="29">
                  <a:txBody>
                    <a:bodyPr/>
                    <a:lstStyle/>
                    <a:p>
                      <a:pPr algn="ctr" rtl="0" fontAlgn="ctr"/>
                      <a:r>
                        <a:rPr lang="pt-BR" sz="1000" b="1" i="0" u="none" strike="noStrike" dirty="0">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17-ago-18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$ 2.437.389.625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611307493"/>
                  </a:ext>
                </a:extLst>
              </a:tr>
              <a:tr h="12337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jul-2018 y ago-2018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$ 3.417.853.269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70000112"/>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$ 1.526.038.665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832855035"/>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6-dic-18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$ 1.768.469.976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22860890"/>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20-dic-18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$ 1.999.546.587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12159155"/>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$ 2.061.343.409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253503888"/>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22-feb-19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$ 1.673.986.922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893281511"/>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$ 1.944.628.182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5803286"/>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$ 1.459.239.862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174155992"/>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$ 2.014.378.856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85870512"/>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25-jun-19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$ 1.873.358.757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087516871"/>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$ 1.887.187.205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00586474"/>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$ 1.821.867.086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614874418"/>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3-oct-19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$ 2.323.843.630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5239634"/>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$ 4.534.134.986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457321490"/>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$ 1.127.551.405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84119349"/>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9-dic-19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$ 2.674.789.526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395031284"/>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$ 2.661.346.064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61180749"/>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17-feb-20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$ 2.978.671.636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976942255"/>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$ 2.678.736.714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09059251"/>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13-abr-20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$ 2.697.809.657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32490571"/>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$ 2.369.781.079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28987968"/>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$ 2.712.905.841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454207155"/>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$ 2.763.954.666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22771546"/>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$ 2.888.063.526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409376166"/>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$ 2.752.930.436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6233595"/>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$ 3.157.626.990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047142178"/>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$ 3.217.150.760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30723818"/>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$ 3.089.488.655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064054589"/>
                  </a:ext>
                </a:extLst>
              </a:tr>
              <a:tr h="152400">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844871239"/>
                  </a:ext>
                </a:extLst>
              </a:tr>
            </a:tbl>
          </a:graphicData>
        </a:graphic>
      </p:graphicFrame>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352380" y="6252806"/>
            <a:ext cx="11955464"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Informe del Concesionario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Periodo comprendido entre el 1 de enero y el 31 de marzo de 2025.</a:t>
            </a:r>
            <a:endPar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*Cifras actualizadas con el último informe del concesionario</a:t>
            </a: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gestión técnica operativa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Histórico – barrido y limpieza consolidado (km) 2025</a:t>
            </a:r>
            <a:endParaRPr kumimoji="0" lang="es-CO" sz="1600" b="0"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192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984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191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357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97412"/>
            <a:ext cx="171481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9" name="Picture 2">
            <a:extLst>
              <a:ext uri="{FF2B5EF4-FFF2-40B4-BE49-F238E27FC236}">
                <a16:creationId xmlns:a16="http://schemas.microsoft.com/office/drawing/2014/main" id="{C6E23003-9D96-42D3-B316-9F69364A14E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57697" y="17322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a:extLst>
              <a:ext uri="{FF2B5EF4-FFF2-40B4-BE49-F238E27FC236}">
                <a16:creationId xmlns:a16="http://schemas.microsoft.com/office/drawing/2014/main" id="{E6826A87-18EC-4031-9F15-3C06088F6B3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57697" y="10518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72DC784B-2105-9238-C854-D3152CF69FE7}"/>
              </a:ext>
            </a:extLst>
          </p:cNvPr>
          <p:cNvGraphicFramePr>
            <a:graphicFrameLocks noGrp="1"/>
          </p:cNvGraphicFramePr>
          <p:nvPr>
            <p:extLst>
              <p:ext uri="{D42A27DB-BD31-4B8C-83A1-F6EECF244321}">
                <p14:modId xmlns:p14="http://schemas.microsoft.com/office/powerpoint/2010/main" val="2328956930"/>
              </p:ext>
            </p:extLst>
          </p:nvPr>
        </p:nvGraphicFramePr>
        <p:xfrm>
          <a:off x="352380" y="2476386"/>
          <a:ext cx="11376324" cy="1960639"/>
        </p:xfrm>
        <a:graphic>
          <a:graphicData uri="http://schemas.openxmlformats.org/drawingml/2006/table">
            <a:tbl>
              <a:tblPr/>
              <a:tblGrid>
                <a:gridCol w="742565">
                  <a:extLst>
                    <a:ext uri="{9D8B030D-6E8A-4147-A177-3AD203B41FA5}">
                      <a16:colId xmlns:a16="http://schemas.microsoft.com/office/drawing/2014/main" val="1774783329"/>
                    </a:ext>
                  </a:extLst>
                </a:gridCol>
                <a:gridCol w="928207">
                  <a:extLst>
                    <a:ext uri="{9D8B030D-6E8A-4147-A177-3AD203B41FA5}">
                      <a16:colId xmlns:a16="http://schemas.microsoft.com/office/drawing/2014/main" val="773506469"/>
                    </a:ext>
                  </a:extLst>
                </a:gridCol>
                <a:gridCol w="266859">
                  <a:extLst>
                    <a:ext uri="{9D8B030D-6E8A-4147-A177-3AD203B41FA5}">
                      <a16:colId xmlns:a16="http://schemas.microsoft.com/office/drawing/2014/main" val="2256315250"/>
                    </a:ext>
                  </a:extLst>
                </a:gridCol>
                <a:gridCol w="826683">
                  <a:extLst>
                    <a:ext uri="{9D8B030D-6E8A-4147-A177-3AD203B41FA5}">
                      <a16:colId xmlns:a16="http://schemas.microsoft.com/office/drawing/2014/main" val="3752164672"/>
                    </a:ext>
                  </a:extLst>
                </a:gridCol>
                <a:gridCol w="846988">
                  <a:extLst>
                    <a:ext uri="{9D8B030D-6E8A-4147-A177-3AD203B41FA5}">
                      <a16:colId xmlns:a16="http://schemas.microsoft.com/office/drawing/2014/main" val="2301233577"/>
                    </a:ext>
                  </a:extLst>
                </a:gridCol>
                <a:gridCol w="266859">
                  <a:extLst>
                    <a:ext uri="{9D8B030D-6E8A-4147-A177-3AD203B41FA5}">
                      <a16:colId xmlns:a16="http://schemas.microsoft.com/office/drawing/2014/main" val="3911658997"/>
                    </a:ext>
                  </a:extLst>
                </a:gridCol>
                <a:gridCol w="812180">
                  <a:extLst>
                    <a:ext uri="{9D8B030D-6E8A-4147-A177-3AD203B41FA5}">
                      <a16:colId xmlns:a16="http://schemas.microsoft.com/office/drawing/2014/main" val="2250550612"/>
                    </a:ext>
                  </a:extLst>
                </a:gridCol>
                <a:gridCol w="812180">
                  <a:extLst>
                    <a:ext uri="{9D8B030D-6E8A-4147-A177-3AD203B41FA5}">
                      <a16:colId xmlns:a16="http://schemas.microsoft.com/office/drawing/2014/main" val="2301839295"/>
                    </a:ext>
                  </a:extLst>
                </a:gridCol>
                <a:gridCol w="266859">
                  <a:extLst>
                    <a:ext uri="{9D8B030D-6E8A-4147-A177-3AD203B41FA5}">
                      <a16:colId xmlns:a16="http://schemas.microsoft.com/office/drawing/2014/main" val="2742511459"/>
                    </a:ext>
                  </a:extLst>
                </a:gridCol>
                <a:gridCol w="835386">
                  <a:extLst>
                    <a:ext uri="{9D8B030D-6E8A-4147-A177-3AD203B41FA5}">
                      <a16:colId xmlns:a16="http://schemas.microsoft.com/office/drawing/2014/main" val="1299326142"/>
                    </a:ext>
                  </a:extLst>
                </a:gridCol>
                <a:gridCol w="765770">
                  <a:extLst>
                    <a:ext uri="{9D8B030D-6E8A-4147-A177-3AD203B41FA5}">
                      <a16:colId xmlns:a16="http://schemas.microsoft.com/office/drawing/2014/main" val="3516420051"/>
                    </a:ext>
                  </a:extLst>
                </a:gridCol>
                <a:gridCol w="266859">
                  <a:extLst>
                    <a:ext uri="{9D8B030D-6E8A-4147-A177-3AD203B41FA5}">
                      <a16:colId xmlns:a16="http://schemas.microsoft.com/office/drawing/2014/main" val="4102223436"/>
                    </a:ext>
                  </a:extLst>
                </a:gridCol>
                <a:gridCol w="1000722">
                  <a:extLst>
                    <a:ext uri="{9D8B030D-6E8A-4147-A177-3AD203B41FA5}">
                      <a16:colId xmlns:a16="http://schemas.microsoft.com/office/drawing/2014/main" val="5692874"/>
                    </a:ext>
                  </a:extLst>
                </a:gridCol>
                <a:gridCol w="858590">
                  <a:extLst>
                    <a:ext uri="{9D8B030D-6E8A-4147-A177-3AD203B41FA5}">
                      <a16:colId xmlns:a16="http://schemas.microsoft.com/office/drawing/2014/main" val="1714440668"/>
                    </a:ext>
                  </a:extLst>
                </a:gridCol>
                <a:gridCol w="266859">
                  <a:extLst>
                    <a:ext uri="{9D8B030D-6E8A-4147-A177-3AD203B41FA5}">
                      <a16:colId xmlns:a16="http://schemas.microsoft.com/office/drawing/2014/main" val="1340030221"/>
                    </a:ext>
                  </a:extLst>
                </a:gridCol>
                <a:gridCol w="777372">
                  <a:extLst>
                    <a:ext uri="{9D8B030D-6E8A-4147-A177-3AD203B41FA5}">
                      <a16:colId xmlns:a16="http://schemas.microsoft.com/office/drawing/2014/main" val="1054895748"/>
                    </a:ext>
                  </a:extLst>
                </a:gridCol>
                <a:gridCol w="835386">
                  <a:extLst>
                    <a:ext uri="{9D8B030D-6E8A-4147-A177-3AD203B41FA5}">
                      <a16:colId xmlns:a16="http://schemas.microsoft.com/office/drawing/2014/main" val="3805074177"/>
                    </a:ext>
                  </a:extLst>
                </a:gridCol>
              </a:tblGrid>
              <a:tr h="735239">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756687752"/>
                  </a:ext>
                </a:extLst>
              </a:tr>
              <a:tr h="245080">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210.166,22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206.860,62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105.518,17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84.523,64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87.555,78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694.624,43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470461411"/>
                  </a:ext>
                </a:extLst>
              </a:tr>
              <a:tr h="245080">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190.559,00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184.994,89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94.804,93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75.411,76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77.952,70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623.723,28</a:t>
                      </a:r>
                    </a:p>
                  </a:txBody>
                  <a:tcPr marL="0" marR="0" marT="0" marB="0" anchor="ctr">
                    <a:lnL>
                      <a:noFill/>
                    </a:lnL>
                    <a:lnR>
                      <a:noFill/>
                    </a:lnR>
                    <a:lnT>
                      <a:noFill/>
                    </a:lnT>
                    <a:lnB>
                      <a:noFill/>
                    </a:lnB>
                    <a:noFill/>
                  </a:tcPr>
                </a:tc>
                <a:extLst>
                  <a:ext uri="{0D108BD9-81ED-4DB2-BD59-A6C34878D82A}">
                    <a16:rowId xmlns:a16="http://schemas.microsoft.com/office/drawing/2014/main" val="2708575912"/>
                  </a:ext>
                </a:extLst>
              </a:tr>
              <a:tr h="245080">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210.296,88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201.935,88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103.573,38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82.183,03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84.837,11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682.826,28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165419307"/>
                  </a:ext>
                </a:extLst>
              </a:tr>
              <a:tr h="490160">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203.674,03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197.930,46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101.298,83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80.706,14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83.448,53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667.058,00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065716527"/>
                  </a:ext>
                </a:extLst>
              </a:tr>
            </a:tbl>
          </a:graphicData>
        </a:graphic>
      </p:graphicFrame>
    </p:spTree>
    <p:extLst>
      <p:ext uri="{BB962C8B-B14F-4D97-AF65-F5344CB8AC3E}">
        <p14:creationId xmlns:p14="http://schemas.microsoft.com/office/powerpoint/2010/main" val="156139288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Imagen 13">
            <a:extLst>
              <a:ext uri="{FF2B5EF4-FFF2-40B4-BE49-F238E27FC236}">
                <a16:creationId xmlns:a16="http://schemas.microsoft.com/office/drawing/2014/main" id="{C522F9B1-96FC-43CD-8556-75C80DFEB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BBB8F27-C7ED-4E6A-97AA-183CA478E41D}"/>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Abril 2025</a:t>
            </a:r>
          </a:p>
        </p:txBody>
      </p:sp>
      <p:cxnSp>
        <p:nvCxnSpPr>
          <p:cNvPr id="27" name="Conector recto 26">
            <a:extLst>
              <a:ext uri="{FF2B5EF4-FFF2-40B4-BE49-F238E27FC236}">
                <a16:creationId xmlns:a16="http://schemas.microsoft.com/office/drawing/2014/main" id="{26556ECD-9CB3-4A40-B7D4-0616AE418A07}"/>
              </a:ext>
            </a:extLst>
          </p:cNvPr>
          <p:cNvCxnSpPr>
            <a:cxnSpLocks/>
          </p:cNvCxnSpPr>
          <p:nvPr/>
        </p:nvCxnSpPr>
        <p:spPr>
          <a:xfrm>
            <a:off x="118268"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669" name="Imagen 27">
            <a:extLst>
              <a:ext uri="{FF2B5EF4-FFF2-40B4-BE49-F238E27FC236}">
                <a16:creationId xmlns:a16="http://schemas.microsoft.com/office/drawing/2014/main" id="{36B7238F-EFDA-4FEA-B688-56CD28BAB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25" name="Imagen 10">
            <a:extLst>
              <a:ext uri="{FF2B5EF4-FFF2-40B4-BE49-F238E27FC236}">
                <a16:creationId xmlns:a16="http://schemas.microsoft.com/office/drawing/2014/main" id="{472AD734-3C93-48DA-B1C4-0E65E4231AD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195963" y="266562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4759657D-9BFC-45C5-9011-E9917C2950E9}"/>
              </a:ext>
            </a:extLst>
          </p:cNvPr>
          <p:cNvSpPr txBox="1">
            <a:spLocks noChangeArrowheads="1"/>
          </p:cNvSpPr>
          <p:nvPr/>
        </p:nvSpPr>
        <p:spPr bwMode="auto">
          <a:xfrm>
            <a:off x="1" y="6435142"/>
            <a:ext cx="243248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CD2E7EB1-CF92-48AA-6B2D-056E1DCD8B4A}"/>
              </a:ext>
            </a:extLst>
          </p:cNvPr>
          <p:cNvGraphicFramePr>
            <a:graphicFrameLocks noGrp="1"/>
          </p:cNvGraphicFramePr>
          <p:nvPr/>
        </p:nvGraphicFramePr>
        <p:xfrm>
          <a:off x="2977790" y="1180670"/>
          <a:ext cx="5495650" cy="5437346"/>
        </p:xfrm>
        <a:graphic>
          <a:graphicData uri="http://schemas.openxmlformats.org/drawingml/2006/table">
            <a:tbl>
              <a:tblPr/>
              <a:tblGrid>
                <a:gridCol w="1267233">
                  <a:extLst>
                    <a:ext uri="{9D8B030D-6E8A-4147-A177-3AD203B41FA5}">
                      <a16:colId xmlns:a16="http://schemas.microsoft.com/office/drawing/2014/main" val="3440897509"/>
                    </a:ext>
                  </a:extLst>
                </a:gridCol>
                <a:gridCol w="775856">
                  <a:extLst>
                    <a:ext uri="{9D8B030D-6E8A-4147-A177-3AD203B41FA5}">
                      <a16:colId xmlns:a16="http://schemas.microsoft.com/office/drawing/2014/main" val="1755095551"/>
                    </a:ext>
                  </a:extLst>
                </a:gridCol>
                <a:gridCol w="943959">
                  <a:extLst>
                    <a:ext uri="{9D8B030D-6E8A-4147-A177-3AD203B41FA5}">
                      <a16:colId xmlns:a16="http://schemas.microsoft.com/office/drawing/2014/main" val="3928712554"/>
                    </a:ext>
                  </a:extLst>
                </a:gridCol>
                <a:gridCol w="1254301">
                  <a:extLst>
                    <a:ext uri="{9D8B030D-6E8A-4147-A177-3AD203B41FA5}">
                      <a16:colId xmlns:a16="http://schemas.microsoft.com/office/drawing/2014/main" val="1020212638"/>
                    </a:ext>
                  </a:extLst>
                </a:gridCol>
                <a:gridCol w="1254301">
                  <a:extLst>
                    <a:ext uri="{9D8B030D-6E8A-4147-A177-3AD203B41FA5}">
                      <a16:colId xmlns:a16="http://schemas.microsoft.com/office/drawing/2014/main" val="1933697919"/>
                    </a:ext>
                  </a:extLst>
                </a:gridCol>
              </a:tblGrid>
              <a:tr h="126241">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27232379"/>
                  </a:ext>
                </a:extLst>
              </a:tr>
              <a:tr h="126241">
                <a:tc gridSpan="5">
                  <a:txBody>
                    <a:bodyPr/>
                    <a:lstStyle/>
                    <a:p>
                      <a:pPr algn="ctr" rtl="0" fontAlgn="ctr"/>
                      <a:r>
                        <a:rPr lang="es-MX" sz="1000" b="1" i="0" u="none" strike="noStrike" dirty="0">
                          <a:solidFill>
                            <a:srgbClr val="203864"/>
                          </a:solidFill>
                          <a:effectLst/>
                          <a:latin typeface="Calibri" panose="020F0502020204030204" pitchFamily="34" charset="0"/>
                        </a:rPr>
                        <a:t>AL 30 DE ABRIL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70388610"/>
                  </a:ext>
                </a:extLst>
              </a:tr>
              <a:tr h="126241">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50112741"/>
                  </a:ext>
                </a:extLst>
              </a:tr>
              <a:tr h="252481">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420302815"/>
                  </a:ext>
                </a:extLst>
              </a:tr>
              <a:tr h="177566">
                <a:tc rowSpan="29">
                  <a:txBody>
                    <a:bodyPr/>
                    <a:lstStyle/>
                    <a:p>
                      <a:pPr algn="ctr" rtl="0" fontAlgn="ctr"/>
                      <a:r>
                        <a:rPr lang="pt-BR" sz="1000" b="1" i="0" u="none" strike="noStrike" dirty="0">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$ 3.417.690.177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251266886"/>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$ 3.333.154.615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827877286"/>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$ 3.828.580.209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42053542"/>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$ 4.276.237.385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06610099"/>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14-may-21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$ 4.218.283.369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7289114"/>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$ 4.278.237.228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32869078"/>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$ 4.246.799.676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861453999"/>
                  </a:ext>
                </a:extLst>
              </a:tr>
              <a:tr h="12624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17-ago-21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$ 4.381.069.682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69364244"/>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15-sep-21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$ 4.038.014.045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848058063"/>
                  </a:ext>
                </a:extLst>
              </a:tr>
              <a:tr h="12624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$ 3.235.183.333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8058467"/>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$ 3.512.181.962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327131202"/>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$ 3.724.295.551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43087604"/>
                  </a:ext>
                </a:extLst>
              </a:tr>
              <a:tr h="12624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$ 3.980.649.116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48642434"/>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$ 4.179.869.107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70651535"/>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$ 3.828.984.214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05865921"/>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$ 5.292.501.838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04864590"/>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$ 2.896.725.908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27624141"/>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$ 3.360.329.883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82845442"/>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$ 3.103.102.744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85549503"/>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$ 4.403.968.004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92972443"/>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$ 3.941.093.554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00354649"/>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$ 2.600.023.408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67318744"/>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$ 2.564.742.320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47928865"/>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a:solidFill>
                            <a:srgbClr val="203864"/>
                          </a:solidFill>
                          <a:effectLst/>
                          <a:latin typeface="Calibri" panose="020F0502020204030204" pitchFamily="34" charset="0"/>
                        </a:rPr>
                        <a:t>$ 3.398.514.135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94848153"/>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$ 6.889.824.056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008559726"/>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dirty="0">
                          <a:solidFill>
                            <a:srgbClr val="203864"/>
                          </a:solidFill>
                          <a:effectLst/>
                          <a:latin typeface="Calibri" panose="020F0502020204030204" pitchFamily="34" charset="0"/>
                        </a:rPr>
                        <a:t>$ 3.284.145.144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56511045"/>
                  </a:ext>
                </a:extLst>
              </a:tr>
              <a:tr h="1784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30-mar-23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$ 3.161.766.706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281009148"/>
                  </a:ext>
                </a:extLst>
              </a:tr>
              <a:tr h="1784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dirty="0">
                          <a:solidFill>
                            <a:srgbClr val="203864"/>
                          </a:solidFill>
                          <a:effectLst/>
                          <a:latin typeface="Calibri" panose="020F0502020204030204" pitchFamily="34" charset="0"/>
                        </a:rPr>
                        <a:t>$ 3.711.152.934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68107804"/>
                  </a:ext>
                </a:extLst>
              </a:tr>
              <a:tr h="1784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$ 3.432.659.232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458091708"/>
                  </a:ext>
                </a:extLst>
              </a:tr>
              <a:tr h="126241">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36538740"/>
                  </a:ext>
                </a:extLst>
              </a:tr>
            </a:tbl>
          </a:graphicData>
        </a:graphic>
      </p:graphicFrame>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Imagen 13">
            <a:extLst>
              <a:ext uri="{FF2B5EF4-FFF2-40B4-BE49-F238E27FC236}">
                <a16:creationId xmlns:a16="http://schemas.microsoft.com/office/drawing/2014/main" id="{C522F9B1-96FC-43CD-8556-75C80DFEB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BBB8F27-C7ED-4E6A-97AA-183CA478E41D}"/>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Abril 2025</a:t>
            </a:r>
          </a:p>
        </p:txBody>
      </p:sp>
      <p:cxnSp>
        <p:nvCxnSpPr>
          <p:cNvPr id="27" name="Conector recto 26">
            <a:extLst>
              <a:ext uri="{FF2B5EF4-FFF2-40B4-BE49-F238E27FC236}">
                <a16:creationId xmlns:a16="http://schemas.microsoft.com/office/drawing/2014/main" id="{26556ECD-9CB3-4A40-B7D4-0616AE418A07}"/>
              </a:ext>
            </a:extLst>
          </p:cNvPr>
          <p:cNvCxnSpPr>
            <a:cxnSpLocks/>
          </p:cNvCxnSpPr>
          <p:nvPr/>
        </p:nvCxnSpPr>
        <p:spPr>
          <a:xfrm>
            <a:off x="118268"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669" name="Imagen 27">
            <a:extLst>
              <a:ext uri="{FF2B5EF4-FFF2-40B4-BE49-F238E27FC236}">
                <a16:creationId xmlns:a16="http://schemas.microsoft.com/office/drawing/2014/main" id="{36B7238F-EFDA-4FEA-B688-56CD28BAB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25" name="Imagen 10">
            <a:extLst>
              <a:ext uri="{FF2B5EF4-FFF2-40B4-BE49-F238E27FC236}">
                <a16:creationId xmlns:a16="http://schemas.microsoft.com/office/drawing/2014/main" id="{472AD734-3C93-48DA-B1C4-0E65E4231AD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195963" y="266562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4759657D-9BFC-45C5-9011-E9917C2950E9}"/>
              </a:ext>
            </a:extLst>
          </p:cNvPr>
          <p:cNvSpPr txBox="1">
            <a:spLocks noChangeArrowheads="1"/>
          </p:cNvSpPr>
          <p:nvPr/>
        </p:nvSpPr>
        <p:spPr bwMode="auto">
          <a:xfrm>
            <a:off x="70521" y="6482576"/>
            <a:ext cx="6513851"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8A34AE5D-7771-3FF5-74FC-CE2370C7C4C5}"/>
              </a:ext>
            </a:extLst>
          </p:cNvPr>
          <p:cNvGraphicFramePr>
            <a:graphicFrameLocks noGrp="1"/>
          </p:cNvGraphicFramePr>
          <p:nvPr/>
        </p:nvGraphicFramePr>
        <p:xfrm>
          <a:off x="2254313" y="1316038"/>
          <a:ext cx="6409854" cy="5047473"/>
        </p:xfrm>
        <a:graphic>
          <a:graphicData uri="http://schemas.openxmlformats.org/drawingml/2006/table">
            <a:tbl>
              <a:tblPr/>
              <a:tblGrid>
                <a:gridCol w="1478038">
                  <a:extLst>
                    <a:ext uri="{9D8B030D-6E8A-4147-A177-3AD203B41FA5}">
                      <a16:colId xmlns:a16="http://schemas.microsoft.com/office/drawing/2014/main" val="691379259"/>
                    </a:ext>
                  </a:extLst>
                </a:gridCol>
                <a:gridCol w="904919">
                  <a:extLst>
                    <a:ext uri="{9D8B030D-6E8A-4147-A177-3AD203B41FA5}">
                      <a16:colId xmlns:a16="http://schemas.microsoft.com/office/drawing/2014/main" val="2152413286"/>
                    </a:ext>
                  </a:extLst>
                </a:gridCol>
                <a:gridCol w="1100987">
                  <a:extLst>
                    <a:ext uri="{9D8B030D-6E8A-4147-A177-3AD203B41FA5}">
                      <a16:colId xmlns:a16="http://schemas.microsoft.com/office/drawing/2014/main" val="1668297256"/>
                    </a:ext>
                  </a:extLst>
                </a:gridCol>
                <a:gridCol w="1462955">
                  <a:extLst>
                    <a:ext uri="{9D8B030D-6E8A-4147-A177-3AD203B41FA5}">
                      <a16:colId xmlns:a16="http://schemas.microsoft.com/office/drawing/2014/main" val="2226554590"/>
                    </a:ext>
                  </a:extLst>
                </a:gridCol>
                <a:gridCol w="1462955">
                  <a:extLst>
                    <a:ext uri="{9D8B030D-6E8A-4147-A177-3AD203B41FA5}">
                      <a16:colId xmlns:a16="http://schemas.microsoft.com/office/drawing/2014/main" val="40142764"/>
                    </a:ext>
                  </a:extLst>
                </a:gridCol>
              </a:tblGrid>
              <a:tr h="109077">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65161409"/>
                  </a:ext>
                </a:extLst>
              </a:tr>
              <a:tr h="109077">
                <a:tc gridSpan="5">
                  <a:txBody>
                    <a:bodyPr/>
                    <a:lstStyle/>
                    <a:p>
                      <a:pPr algn="ctr" rtl="0" fontAlgn="ctr"/>
                      <a:r>
                        <a:rPr lang="es-MX" sz="1000" b="1" i="0" u="none" strike="noStrike" dirty="0">
                          <a:solidFill>
                            <a:srgbClr val="203864"/>
                          </a:solidFill>
                          <a:effectLst/>
                          <a:latin typeface="Calibri" panose="020F0502020204030204" pitchFamily="34" charset="0"/>
                        </a:rPr>
                        <a:t>AL 30 DE ABRIL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974682314"/>
                  </a:ext>
                </a:extLst>
              </a:tr>
              <a:tr h="125903">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856637926"/>
                  </a:ext>
                </a:extLst>
              </a:tr>
              <a:tr h="193467">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40906886"/>
                  </a:ext>
                </a:extLst>
              </a:tr>
              <a:tr h="193467">
                <a:tc rowSpan="23">
                  <a:txBody>
                    <a:bodyPr/>
                    <a:lstStyle/>
                    <a:p>
                      <a:pPr algn="ctr" rtl="0" fontAlgn="ctr"/>
                      <a:r>
                        <a:rPr lang="es-CO" sz="1000" b="1" i="0" u="none" strike="noStrike" dirty="0">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Comité N° 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$ 7.066.316.382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55468473"/>
                  </a:ext>
                </a:extLst>
              </a:tr>
              <a:tr h="1934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$ 4.427.531.902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84631029"/>
                  </a:ext>
                </a:extLst>
              </a:tr>
              <a:tr h="1934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$ 4.397.660.520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87570469"/>
                  </a:ext>
                </a:extLst>
              </a:tr>
              <a:tr h="1934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22-sep-23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$ 5.144.263.488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01120523"/>
                  </a:ext>
                </a:extLst>
              </a:tr>
              <a:tr h="1934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$ 3.630.419.071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062236025"/>
                  </a:ext>
                </a:extLst>
              </a:tr>
              <a:tr h="1934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$ 4.958.480.885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688736843"/>
                  </a:ext>
                </a:extLst>
              </a:tr>
              <a:tr h="1934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$ 4.137.564.238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40995325"/>
                  </a:ext>
                </a:extLst>
              </a:tr>
              <a:tr h="1934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$ 4.093.841.253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301850921"/>
                  </a:ext>
                </a:extLst>
              </a:tr>
              <a:tr h="1934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$ 4.197.649.522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90023038"/>
                  </a:ext>
                </a:extLst>
              </a:tr>
              <a:tr h="1934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$ 4.410.042.510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59363815"/>
                  </a:ext>
                </a:extLst>
              </a:tr>
              <a:tr h="1934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$ 4.308.127.880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56314933"/>
                  </a:ext>
                </a:extLst>
              </a:tr>
              <a:tr h="1246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Apr-24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$ 4.410.201.436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37459312"/>
                  </a:ext>
                </a:extLst>
              </a:tr>
              <a:tr h="1934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$ 5.493.345.276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44094384"/>
                  </a:ext>
                </a:extLst>
              </a:tr>
              <a:tr h="1246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25-jul-24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$ 4.426.924.558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118598379"/>
                  </a:ext>
                </a:extLst>
              </a:tr>
              <a:tr h="1246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$ 5.269.603.103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60463528"/>
                  </a:ext>
                </a:extLst>
              </a:tr>
              <a:tr h="1934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$ 5.463.604.264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42747988"/>
                  </a:ext>
                </a:extLst>
              </a:tr>
              <a:tr h="1246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$ 5.863.808.903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277327944"/>
                  </a:ext>
                </a:extLst>
              </a:tr>
              <a:tr h="1934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$ 5.402.650.845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596175525"/>
                  </a:ext>
                </a:extLst>
              </a:tr>
              <a:tr h="1246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$ 5.086.970.663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37018350"/>
                  </a:ext>
                </a:extLst>
              </a:tr>
              <a:tr h="1934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23-ene-25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$ 5.451.099.435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789458517"/>
                  </a:ext>
                </a:extLst>
              </a:tr>
              <a:tr h="1934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24-feb-25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$ 6.910.060.785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67063732"/>
                  </a:ext>
                </a:extLst>
              </a:tr>
              <a:tr h="1934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25-mar-25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$ 6.264.701.860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505370727"/>
                  </a:ext>
                </a:extLst>
              </a:tr>
              <a:tr h="1934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81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23-abr-25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$ 8.237.761.934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64083201"/>
                  </a:ext>
                </a:extLst>
              </a:tr>
              <a:tr h="124660">
                <a:tc>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1" i="0" u="none" strike="noStrike" dirty="0">
                          <a:solidFill>
                            <a:srgbClr val="203864"/>
                          </a:solidFill>
                          <a:effectLst/>
                          <a:latin typeface="Calibri" panose="020F0502020204030204" pitchFamily="34" charset="0"/>
                        </a:rPr>
                        <a:t>$ 300.003.867.571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63383449"/>
                  </a:ext>
                </a:extLst>
              </a:tr>
            </a:tbl>
          </a:graphicData>
        </a:graphic>
      </p:graphicFrame>
    </p:spTree>
    <p:extLst>
      <p:ext uri="{BB962C8B-B14F-4D97-AF65-F5344CB8AC3E}">
        <p14:creationId xmlns:p14="http://schemas.microsoft.com/office/powerpoint/2010/main" val="404182516"/>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4" name="Imagen 13">
            <a:extLst>
              <a:ext uri="{FF2B5EF4-FFF2-40B4-BE49-F238E27FC236}">
                <a16:creationId xmlns:a16="http://schemas.microsoft.com/office/drawing/2014/main" id="{E37E20A5-6B50-4033-93AF-AF57282EA55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17422B3F-241E-4786-BDB2-B3662FB75E94}"/>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5716" name="Imagen 27">
            <a:extLst>
              <a:ext uri="{FF2B5EF4-FFF2-40B4-BE49-F238E27FC236}">
                <a16:creationId xmlns:a16="http://schemas.microsoft.com/office/drawing/2014/main" id="{0188EE55-9A88-441E-95A7-1605CF3F7C7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7" name="Rectangle 2">
            <a:extLst>
              <a:ext uri="{FF2B5EF4-FFF2-40B4-BE49-F238E27FC236}">
                <a16:creationId xmlns:a16="http://schemas.microsoft.com/office/drawing/2014/main" id="{C3823710-617D-44A4-BDCC-EF26201B2DA8}"/>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sp>
        <p:nvSpPr>
          <p:cNvPr id="2" name="CuadroTexto 1">
            <a:extLst>
              <a:ext uri="{FF2B5EF4-FFF2-40B4-BE49-F238E27FC236}">
                <a16:creationId xmlns:a16="http://schemas.microsoft.com/office/drawing/2014/main" id="{28F1F8AA-3912-4901-8863-2625DA925A02}"/>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Abril 2025</a:t>
            </a:r>
          </a:p>
        </p:txBody>
      </p:sp>
      <p:sp>
        <p:nvSpPr>
          <p:cNvPr id="9" name="CuadroTexto 4">
            <a:extLst>
              <a:ext uri="{FF2B5EF4-FFF2-40B4-BE49-F238E27FC236}">
                <a16:creationId xmlns:a16="http://schemas.microsoft.com/office/drawing/2014/main" id="{D2F328D8-4059-4E42-8E37-27151692E6DC}"/>
              </a:ext>
            </a:extLst>
          </p:cNvPr>
          <p:cNvSpPr txBox="1">
            <a:spLocks noChangeArrowheads="1"/>
          </p:cNvSpPr>
          <p:nvPr/>
        </p:nvSpPr>
        <p:spPr bwMode="auto">
          <a:xfrm>
            <a:off x="-696438"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078BEACA-D1BD-6C52-0A1F-C81F4FD9CE1E}"/>
              </a:ext>
            </a:extLst>
          </p:cNvPr>
          <p:cNvGraphicFramePr>
            <a:graphicFrameLocks noGrp="1"/>
          </p:cNvGraphicFramePr>
          <p:nvPr/>
        </p:nvGraphicFramePr>
        <p:xfrm>
          <a:off x="2289664" y="1239838"/>
          <a:ext cx="6203705" cy="5495098"/>
        </p:xfrm>
        <a:graphic>
          <a:graphicData uri="http://schemas.openxmlformats.org/drawingml/2006/table">
            <a:tbl>
              <a:tblPr/>
              <a:tblGrid>
                <a:gridCol w="1820540">
                  <a:extLst>
                    <a:ext uri="{9D8B030D-6E8A-4147-A177-3AD203B41FA5}">
                      <a16:colId xmlns:a16="http://schemas.microsoft.com/office/drawing/2014/main" val="3792316643"/>
                    </a:ext>
                  </a:extLst>
                </a:gridCol>
                <a:gridCol w="1095791">
                  <a:extLst>
                    <a:ext uri="{9D8B030D-6E8A-4147-A177-3AD203B41FA5}">
                      <a16:colId xmlns:a16="http://schemas.microsoft.com/office/drawing/2014/main" val="2233318059"/>
                    </a:ext>
                  </a:extLst>
                </a:gridCol>
                <a:gridCol w="984826">
                  <a:extLst>
                    <a:ext uri="{9D8B030D-6E8A-4147-A177-3AD203B41FA5}">
                      <a16:colId xmlns:a16="http://schemas.microsoft.com/office/drawing/2014/main" val="1731940578"/>
                    </a:ext>
                  </a:extLst>
                </a:gridCol>
                <a:gridCol w="1151274">
                  <a:extLst>
                    <a:ext uri="{9D8B030D-6E8A-4147-A177-3AD203B41FA5}">
                      <a16:colId xmlns:a16="http://schemas.microsoft.com/office/drawing/2014/main" val="4279601740"/>
                    </a:ext>
                  </a:extLst>
                </a:gridCol>
                <a:gridCol w="1151274">
                  <a:extLst>
                    <a:ext uri="{9D8B030D-6E8A-4147-A177-3AD203B41FA5}">
                      <a16:colId xmlns:a16="http://schemas.microsoft.com/office/drawing/2014/main" val="179654904"/>
                    </a:ext>
                  </a:extLst>
                </a:gridCol>
              </a:tblGrid>
              <a:tr h="195770">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704286265"/>
                  </a:ext>
                </a:extLst>
              </a:tr>
              <a:tr h="102614">
                <a:tc gridSpan="5">
                  <a:txBody>
                    <a:bodyPr/>
                    <a:lstStyle/>
                    <a:p>
                      <a:pPr algn="ctr" rtl="0" fontAlgn="ctr"/>
                      <a:r>
                        <a:rPr lang="es-MX" sz="1000" b="1" i="0" u="none" strike="noStrike" dirty="0">
                          <a:solidFill>
                            <a:srgbClr val="203864"/>
                          </a:solidFill>
                          <a:effectLst/>
                          <a:latin typeface="Calibri" panose="020F0502020204030204" pitchFamily="34" charset="0"/>
                        </a:rPr>
                        <a:t>AL 30 DE ABRIL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7752937"/>
                  </a:ext>
                </a:extLst>
              </a:tr>
              <a:tr h="110260">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53878727"/>
                  </a:ext>
                </a:extLst>
              </a:tr>
              <a:tr h="199192">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73542059"/>
                  </a:ext>
                </a:extLst>
              </a:tr>
              <a:tr h="211264">
                <a:tc rowSpan="29">
                  <a:txBody>
                    <a:bodyPr/>
                    <a:lstStyle/>
                    <a:p>
                      <a:pPr algn="ctr" rtl="0" fontAlgn="ctr"/>
                      <a:r>
                        <a:rPr lang="es-CO" sz="1000" b="1" i="0" u="none" strike="noStrike" dirty="0">
                          <a:solidFill>
                            <a:srgbClr val="203864"/>
                          </a:solidFill>
                          <a:effectLst/>
                          <a:latin typeface="Calibri" panose="020F0502020204030204" pitchFamily="34" charset="0"/>
                        </a:rPr>
                        <a:t>LIMPIEZA METROPOLITANA S.A.E.S.P.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Abr-2018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$ 2.487.392.833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954142726"/>
                  </a:ext>
                </a:extLst>
              </a:tr>
              <a:tr h="211264">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43221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$ 1.892.328.755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61757307"/>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30-oct-18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$ 2.211.910.307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336842368"/>
                  </a:ext>
                </a:extLst>
              </a:tr>
              <a:tr h="1267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29-nov-18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$ 2.276.230.225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669463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$ 1.969.677.696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79677265"/>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$ 2.109.030.080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20072050"/>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18-feb-19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$ 4.101.693.823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996721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$ 2.075.164.515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2206311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$ 2.052.107.147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93571420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17-may-17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$ 2.167.979.496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20756176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14-jun-19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$ 2.293.828.876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639855"/>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$ 2.281.862.971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09274358"/>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12-ago-19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$ 2.431.956.242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0171900"/>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$ 2.358.557.757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6045125"/>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11-oct-19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$ 2.300.964.903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957795436"/>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$ 3.398.467.744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52253501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13-dic-19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$ 3.244.805.324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06916141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$ 3.321.675.520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42633897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 </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$ 3.235.817.923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18819413"/>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11-mar-20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$ 3.348.301.361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72224176"/>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$ 3.290.331.921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88673327"/>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12-may-20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$ 3.098.279.229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8460255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$ 3.310.678.526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85481111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$ 3.521.211.228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7775252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$ 3.572.230.005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21284439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$ 3.320.059.895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35665464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$ 3.590.700.508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58675276"/>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$ 3.776.128.821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1025560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$ 3.942.409.141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149577894"/>
                  </a:ext>
                </a:extLst>
              </a:tr>
              <a:tr h="114686">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849520124"/>
                  </a:ext>
                </a:extLst>
              </a:tr>
            </a:tbl>
          </a:graphicData>
        </a:graphic>
      </p:graphicFrame>
      <p:pic>
        <p:nvPicPr>
          <p:cNvPr id="10" name="Imagen 10">
            <a:extLst>
              <a:ext uri="{FF2B5EF4-FFF2-40B4-BE49-F238E27FC236}">
                <a16:creationId xmlns:a16="http://schemas.microsoft.com/office/drawing/2014/main" id="{09CA8D99-127C-444A-9B4B-395D3277B75F}"/>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Imagen 13">
            <a:extLst>
              <a:ext uri="{FF2B5EF4-FFF2-40B4-BE49-F238E27FC236}">
                <a16:creationId xmlns:a16="http://schemas.microsoft.com/office/drawing/2014/main" id="{ABF67E91-987B-4471-A6FD-5483EBC3EDA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4EF7C86B-E7BC-4EC3-8993-E9BB949403E9}"/>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7764" name="Imagen 27">
            <a:extLst>
              <a:ext uri="{FF2B5EF4-FFF2-40B4-BE49-F238E27FC236}">
                <a16:creationId xmlns:a16="http://schemas.microsoft.com/office/drawing/2014/main" id="{168CF505-BD86-4019-A526-13B1A60135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18D3A624-A813-4336-8C4D-E4064E5DBC19}"/>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Abril 2025</a:t>
            </a:r>
          </a:p>
        </p:txBody>
      </p:sp>
      <p:sp>
        <p:nvSpPr>
          <p:cNvPr id="8" name="CuadroTexto 4">
            <a:extLst>
              <a:ext uri="{FF2B5EF4-FFF2-40B4-BE49-F238E27FC236}">
                <a16:creationId xmlns:a16="http://schemas.microsoft.com/office/drawing/2014/main" id="{95031D19-8B6B-4A96-8BC5-1651BD1CD161}"/>
              </a:ext>
            </a:extLst>
          </p:cNvPr>
          <p:cNvSpPr txBox="1">
            <a:spLocks noChangeArrowheads="1"/>
          </p:cNvSpPr>
          <p:nvPr/>
        </p:nvSpPr>
        <p:spPr bwMode="auto">
          <a:xfrm>
            <a:off x="-498475"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BC3E4273-0740-3D87-6AEC-3AECCA16DB0E}"/>
              </a:ext>
            </a:extLst>
          </p:cNvPr>
          <p:cNvGraphicFramePr>
            <a:graphicFrameLocks noGrp="1"/>
          </p:cNvGraphicFramePr>
          <p:nvPr/>
        </p:nvGraphicFramePr>
        <p:xfrm>
          <a:off x="2724483" y="1225551"/>
          <a:ext cx="6240054" cy="5513289"/>
        </p:xfrm>
        <a:graphic>
          <a:graphicData uri="http://schemas.openxmlformats.org/drawingml/2006/table">
            <a:tbl>
              <a:tblPr/>
              <a:tblGrid>
                <a:gridCol w="1831206">
                  <a:extLst>
                    <a:ext uri="{9D8B030D-6E8A-4147-A177-3AD203B41FA5}">
                      <a16:colId xmlns:a16="http://schemas.microsoft.com/office/drawing/2014/main" val="1858377827"/>
                    </a:ext>
                  </a:extLst>
                </a:gridCol>
                <a:gridCol w="1102212">
                  <a:extLst>
                    <a:ext uri="{9D8B030D-6E8A-4147-A177-3AD203B41FA5}">
                      <a16:colId xmlns:a16="http://schemas.microsoft.com/office/drawing/2014/main" val="1460289737"/>
                    </a:ext>
                  </a:extLst>
                </a:gridCol>
                <a:gridCol w="990596">
                  <a:extLst>
                    <a:ext uri="{9D8B030D-6E8A-4147-A177-3AD203B41FA5}">
                      <a16:colId xmlns:a16="http://schemas.microsoft.com/office/drawing/2014/main" val="3297794690"/>
                    </a:ext>
                  </a:extLst>
                </a:gridCol>
                <a:gridCol w="1158020">
                  <a:extLst>
                    <a:ext uri="{9D8B030D-6E8A-4147-A177-3AD203B41FA5}">
                      <a16:colId xmlns:a16="http://schemas.microsoft.com/office/drawing/2014/main" val="3488348627"/>
                    </a:ext>
                  </a:extLst>
                </a:gridCol>
                <a:gridCol w="1158020">
                  <a:extLst>
                    <a:ext uri="{9D8B030D-6E8A-4147-A177-3AD203B41FA5}">
                      <a16:colId xmlns:a16="http://schemas.microsoft.com/office/drawing/2014/main" val="1012847510"/>
                    </a:ext>
                  </a:extLst>
                </a:gridCol>
              </a:tblGrid>
              <a:tr h="136433">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987245667"/>
                  </a:ext>
                </a:extLst>
              </a:tr>
              <a:tr h="136433">
                <a:tc gridSpan="5">
                  <a:txBody>
                    <a:bodyPr/>
                    <a:lstStyle/>
                    <a:p>
                      <a:pPr algn="ctr" rtl="0" fontAlgn="ctr"/>
                      <a:r>
                        <a:rPr lang="es-MX" sz="1000" b="1" i="0" u="none" strike="noStrike" dirty="0">
                          <a:solidFill>
                            <a:srgbClr val="203864"/>
                          </a:solidFill>
                          <a:effectLst/>
                          <a:latin typeface="Calibri" panose="020F0502020204030204" pitchFamily="34" charset="0"/>
                        </a:rPr>
                        <a:t>AL 30 DE ABRIL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30517371"/>
                  </a:ext>
                </a:extLst>
              </a:tr>
              <a:tr h="146599">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10752198"/>
                  </a:ext>
                </a:extLst>
              </a:tr>
              <a:tr h="283031">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52758426"/>
                  </a:ext>
                </a:extLst>
              </a:tr>
              <a:tr h="146599">
                <a:tc rowSpan="29">
                  <a:txBody>
                    <a:bodyPr/>
                    <a:lstStyle/>
                    <a:p>
                      <a:pPr algn="ctr" rtl="0" fontAlgn="ctr"/>
                      <a:r>
                        <a:rPr lang="es-CO" sz="1000" b="1" i="0" u="none" strike="noStrike" dirty="0">
                          <a:solidFill>
                            <a:srgbClr val="203864"/>
                          </a:solidFill>
                          <a:effectLst/>
                          <a:latin typeface="Calibri" panose="020F0502020204030204" pitchFamily="34" charset="0"/>
                        </a:rPr>
                        <a:t>LIMPIEZA METROPOLITANA S.A.E.S.P.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$ 4.159.976.218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69221213"/>
                  </a:ext>
                </a:extLst>
              </a:tr>
              <a:tr h="1465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12-feb-21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$ 4.264.221.459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80450651"/>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12-mar-21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$ 4.379.778.253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34252909"/>
                  </a:ext>
                </a:extLst>
              </a:tr>
              <a:tr h="1465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13-abr-21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$ 4.799.444.665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14561953"/>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12-may-21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$ 5.222.036.763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5042980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11-jun-21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$ 5.510.406.342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30155595"/>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13-jul-21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$ 5.327.878.181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95957533"/>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13-ago-21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$ 5.627.666.506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8335985"/>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13-sep-21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$ 5.659.138.298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69443389"/>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13-oct-21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$ 5.922.938.245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72689406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12-nov-21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 y ago -21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$ 8.353.500.666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09175181"/>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15-dic-21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$ 3.943.180.572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71727977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19-ene-22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$ 5.704.251.437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41300549"/>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$ 4.542.618.071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332234785"/>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18-mar-22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$ 5.322.077.738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37726444"/>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22-abr-22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$ 3.670.288.940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994452244"/>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20-may-22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$ 3.076.658.792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15528686"/>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22-jun-22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$ 3.475.026.697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00616983"/>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18-jul-22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$ 4.265.286.119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9906148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16-ago-22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$ 5.370.187.006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55887897"/>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16-sep-22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$ 6.152.303.597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59417921"/>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14-oct-22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$ 3.621.466.983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85579355"/>
                  </a:ext>
                </a:extLst>
              </a:tr>
              <a:tr h="13643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18-nov-22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$ 5.127.494.875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08223741"/>
                  </a:ext>
                </a:extLst>
              </a:tr>
              <a:tr h="16051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9-dic-22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$ 5.674.395.176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39662554"/>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13-ene-23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$ 7.980.269.559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710913327"/>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10-feb-23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$ 5.952.107.006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915861"/>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9-mar-23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$ 5.556.989.685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18626054"/>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10-abr-23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$ 5.084.213.020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70452964"/>
                  </a:ext>
                </a:extLst>
              </a:tr>
              <a:tr h="24290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8-may-23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$ 6.335.339.842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1201961"/>
                  </a:ext>
                </a:extLst>
              </a:tr>
              <a:tr h="168535">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07238120"/>
                  </a:ext>
                </a:extLst>
              </a:tr>
            </a:tbl>
          </a:graphicData>
        </a:graphic>
      </p:graphicFrame>
      <p:pic>
        <p:nvPicPr>
          <p:cNvPr id="9" name="Imagen 10">
            <a:extLst>
              <a:ext uri="{FF2B5EF4-FFF2-40B4-BE49-F238E27FC236}">
                <a16:creationId xmlns:a16="http://schemas.microsoft.com/office/drawing/2014/main" id="{1F2357EB-ACEA-4D1F-B930-33D373260569}"/>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Imagen 13">
            <a:extLst>
              <a:ext uri="{FF2B5EF4-FFF2-40B4-BE49-F238E27FC236}">
                <a16:creationId xmlns:a16="http://schemas.microsoft.com/office/drawing/2014/main" id="{ABF67E91-987B-4471-A6FD-5483EBC3EDA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4EF7C86B-E7BC-4EC3-8993-E9BB949403E9}"/>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7764" name="Imagen 27">
            <a:extLst>
              <a:ext uri="{FF2B5EF4-FFF2-40B4-BE49-F238E27FC236}">
                <a16:creationId xmlns:a16="http://schemas.microsoft.com/office/drawing/2014/main" id="{168CF505-BD86-4019-A526-13B1A60135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18D3A624-A813-4336-8C4D-E4064E5DBC19}"/>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Abril 2025</a:t>
            </a:r>
          </a:p>
        </p:txBody>
      </p:sp>
      <p:pic>
        <p:nvPicPr>
          <p:cNvPr id="117821" name="Imagen 10">
            <a:extLst>
              <a:ext uri="{FF2B5EF4-FFF2-40B4-BE49-F238E27FC236}">
                <a16:creationId xmlns:a16="http://schemas.microsoft.com/office/drawing/2014/main" id="{A3D80B13-785B-4D05-A067-A256384CAC1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95031D19-8B6B-4A96-8BC5-1651BD1CD161}"/>
              </a:ext>
            </a:extLst>
          </p:cNvPr>
          <p:cNvSpPr txBox="1">
            <a:spLocks noChangeArrowheads="1"/>
          </p:cNvSpPr>
          <p:nvPr/>
        </p:nvSpPr>
        <p:spPr bwMode="auto">
          <a:xfrm>
            <a:off x="-353002"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449933BA-5DAA-934B-28AC-93E4472F6C4A}"/>
              </a:ext>
            </a:extLst>
          </p:cNvPr>
          <p:cNvGraphicFramePr>
            <a:graphicFrameLocks noGrp="1"/>
          </p:cNvGraphicFramePr>
          <p:nvPr/>
        </p:nvGraphicFramePr>
        <p:xfrm>
          <a:off x="2023225" y="1542024"/>
          <a:ext cx="7367663" cy="4830616"/>
        </p:xfrm>
        <a:graphic>
          <a:graphicData uri="http://schemas.openxmlformats.org/drawingml/2006/table">
            <a:tbl>
              <a:tblPr/>
              <a:tblGrid>
                <a:gridCol w="2162115">
                  <a:extLst>
                    <a:ext uri="{9D8B030D-6E8A-4147-A177-3AD203B41FA5}">
                      <a16:colId xmlns:a16="http://schemas.microsoft.com/office/drawing/2014/main" val="1485807019"/>
                    </a:ext>
                  </a:extLst>
                </a:gridCol>
                <a:gridCol w="1301388">
                  <a:extLst>
                    <a:ext uri="{9D8B030D-6E8A-4147-A177-3AD203B41FA5}">
                      <a16:colId xmlns:a16="http://schemas.microsoft.com/office/drawing/2014/main" val="3612499821"/>
                    </a:ext>
                  </a:extLst>
                </a:gridCol>
                <a:gridCol w="1169602">
                  <a:extLst>
                    <a:ext uri="{9D8B030D-6E8A-4147-A177-3AD203B41FA5}">
                      <a16:colId xmlns:a16="http://schemas.microsoft.com/office/drawing/2014/main" val="4017071674"/>
                    </a:ext>
                  </a:extLst>
                </a:gridCol>
                <a:gridCol w="1367279">
                  <a:extLst>
                    <a:ext uri="{9D8B030D-6E8A-4147-A177-3AD203B41FA5}">
                      <a16:colId xmlns:a16="http://schemas.microsoft.com/office/drawing/2014/main" val="208704643"/>
                    </a:ext>
                  </a:extLst>
                </a:gridCol>
                <a:gridCol w="1367279">
                  <a:extLst>
                    <a:ext uri="{9D8B030D-6E8A-4147-A177-3AD203B41FA5}">
                      <a16:colId xmlns:a16="http://schemas.microsoft.com/office/drawing/2014/main" val="996478774"/>
                    </a:ext>
                  </a:extLst>
                </a:gridCol>
              </a:tblGrid>
              <a:tr h="244553">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40121669"/>
                  </a:ext>
                </a:extLst>
              </a:tr>
              <a:tr h="225103">
                <a:tc gridSpan="5">
                  <a:txBody>
                    <a:bodyPr/>
                    <a:lstStyle/>
                    <a:p>
                      <a:pPr algn="ctr" rtl="0" fontAlgn="ctr"/>
                      <a:r>
                        <a:rPr lang="es-MX" sz="1000" b="1" i="0" u="none" strike="noStrike" dirty="0">
                          <a:solidFill>
                            <a:srgbClr val="203864"/>
                          </a:solidFill>
                          <a:effectLst/>
                          <a:latin typeface="Calibri" panose="020F0502020204030204" pitchFamily="34" charset="0"/>
                        </a:rPr>
                        <a:t>AL 30 DE ABRIL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40440402"/>
                  </a:ext>
                </a:extLst>
              </a:tr>
              <a:tr h="160488">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903024282"/>
                  </a:ext>
                </a:extLst>
              </a:tr>
              <a:tr h="258668">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E2EFDA"/>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65799137"/>
                  </a:ext>
                </a:extLst>
              </a:tr>
              <a:tr h="160488">
                <a:tc rowSpan="23">
                  <a:txBody>
                    <a:bodyPr/>
                    <a:lstStyle/>
                    <a:p>
                      <a:pPr algn="ctr" rtl="0" fontAlgn="ctr"/>
                      <a:r>
                        <a:rPr lang="es-CO" sz="1000" b="1" i="0" u="none" strike="noStrike" dirty="0">
                          <a:solidFill>
                            <a:srgbClr val="203864"/>
                          </a:solidFill>
                          <a:effectLst/>
                          <a:latin typeface="Calibri" panose="020F0502020204030204" pitchFamily="34" charset="0"/>
                        </a:rPr>
                        <a:t>LIMPIEZA METROPOLITANA S.A.E.S.P.</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$ 7.268.428.736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04527604"/>
                  </a:ext>
                </a:extLst>
              </a:tr>
              <a:tr h="16048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11-jul-23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$ 5.855.495.969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303505131"/>
                  </a:ext>
                </a:extLst>
              </a:tr>
              <a:tr h="16048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8-ago-23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$ 5.112.354.570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065049603"/>
                  </a:ext>
                </a:extLst>
              </a:tr>
              <a:tr h="16048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62</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8-sep-23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$ 6.102.016.437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24272234"/>
                  </a:ext>
                </a:extLst>
              </a:tr>
              <a:tr h="16048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$ 5.699.527.743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63824827"/>
                  </a:ext>
                </a:extLst>
              </a:tr>
              <a:tr h="16048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10-nov-23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$ 6.348.535.489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589347835"/>
                  </a:ext>
                </a:extLst>
              </a:tr>
              <a:tr h="16048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7-dic-23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$ 5.386.535.869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65863329"/>
                  </a:ext>
                </a:extLst>
              </a:tr>
              <a:tr h="16048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$ 6.507.442.171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621118247"/>
                  </a:ext>
                </a:extLst>
              </a:tr>
              <a:tr h="16048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$ 5.799.942.672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86596256"/>
                  </a:ext>
                </a:extLst>
              </a:tr>
              <a:tr h="16048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68</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11-mar-24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$ 6.497.425.753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439599890"/>
                  </a:ext>
                </a:extLst>
              </a:tr>
              <a:tr h="16048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69</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8-abr-24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$ 5.400.121.015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06670970"/>
                  </a:ext>
                </a:extLst>
              </a:tr>
              <a:tr h="16048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70</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10-may-24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$ 6.270.218.510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614630966"/>
                  </a:ext>
                </a:extLst>
              </a:tr>
              <a:tr h="16048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71</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11-jun-24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$ 6.019.611.679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86584389"/>
                  </a:ext>
                </a:extLst>
              </a:tr>
              <a:tr h="16048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72</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9-jul-24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$ 6.300.829.012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5245004"/>
                  </a:ext>
                </a:extLst>
              </a:tr>
              <a:tr h="16048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73</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$ 7.126.223.985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47414547"/>
                  </a:ext>
                </a:extLst>
              </a:tr>
              <a:tr h="16048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74</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9-sep-24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$ 6.453.417.751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469876952"/>
                  </a:ext>
                </a:extLst>
              </a:tr>
              <a:tr h="16048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75</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8-oct-24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$ 7.411.679.049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15499711"/>
                  </a:ext>
                </a:extLst>
              </a:tr>
              <a:tr h="16048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76</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8-nov-24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$ 8.836.922.291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080810095"/>
                  </a:ext>
                </a:extLst>
              </a:tr>
              <a:tr h="16048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77</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6-dic-24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$ 4.782.028.189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648902884"/>
                  </a:ext>
                </a:extLst>
              </a:tr>
              <a:tr h="16048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78</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13-ene-25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$ 8.071.600.287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27623517"/>
                  </a:ext>
                </a:extLst>
              </a:tr>
              <a:tr h="16048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79</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14-feb-25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$ 5.630.671.939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268094772"/>
                  </a:ext>
                </a:extLst>
              </a:tr>
              <a:tr h="16048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80</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14-mar-25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$ 8.994.983.419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595919210"/>
                  </a:ext>
                </a:extLst>
              </a:tr>
              <a:tr h="13756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81</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11-abr-25</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mar-25</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$ 7.392.512.103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986651377"/>
                  </a:ext>
                </a:extLst>
              </a:tr>
              <a:tr h="258668">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$ 374.938.936.018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40725697"/>
                  </a:ext>
                </a:extLst>
              </a:tr>
            </a:tbl>
          </a:graphicData>
        </a:graphic>
      </p:graphicFrame>
    </p:spTree>
    <p:extLst>
      <p:ext uri="{BB962C8B-B14F-4D97-AF65-F5344CB8AC3E}">
        <p14:creationId xmlns:p14="http://schemas.microsoft.com/office/powerpoint/2010/main" val="4248585617"/>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10" name="Imagen 13">
            <a:extLst>
              <a:ext uri="{FF2B5EF4-FFF2-40B4-BE49-F238E27FC236}">
                <a16:creationId xmlns:a16="http://schemas.microsoft.com/office/drawing/2014/main" id="{2B8F3199-991B-4C57-95B9-11C3911BBF4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95FCA6C-9A2A-4559-99CE-9A94E8CEBC1B}"/>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Abril 2025</a:t>
            </a:r>
          </a:p>
        </p:txBody>
      </p:sp>
      <p:cxnSp>
        <p:nvCxnSpPr>
          <p:cNvPr id="27" name="Conector recto 26">
            <a:extLst>
              <a:ext uri="{FF2B5EF4-FFF2-40B4-BE49-F238E27FC236}">
                <a16:creationId xmlns:a16="http://schemas.microsoft.com/office/drawing/2014/main" id="{26C63D73-7F12-4442-8CBE-05FFAA0EC9A4}"/>
              </a:ext>
            </a:extLst>
          </p:cNvPr>
          <p:cNvCxnSpPr>
            <a:cxnSpLocks/>
          </p:cNvCxnSpPr>
          <p:nvPr/>
        </p:nvCxnSpPr>
        <p:spPr>
          <a:xfrm>
            <a:off x="118268" y="11985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9813" name="Imagen 27">
            <a:extLst>
              <a:ext uri="{FF2B5EF4-FFF2-40B4-BE49-F238E27FC236}">
                <a16:creationId xmlns:a16="http://schemas.microsoft.com/office/drawing/2014/main" id="{54AA7EF0-931D-4090-A342-92947A1C299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814" name="Rectangle 2">
            <a:extLst>
              <a:ext uri="{FF2B5EF4-FFF2-40B4-BE49-F238E27FC236}">
                <a16:creationId xmlns:a16="http://schemas.microsoft.com/office/drawing/2014/main" id="{FFF09D73-B9F0-488E-97E4-7DC447BEE395}"/>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grpSp>
        <p:nvGrpSpPr>
          <p:cNvPr id="9" name="Grupo 8">
            <a:extLst>
              <a:ext uri="{FF2B5EF4-FFF2-40B4-BE49-F238E27FC236}">
                <a16:creationId xmlns:a16="http://schemas.microsoft.com/office/drawing/2014/main" id="{76C197BD-7756-41DB-A827-48CC427AF36B}"/>
              </a:ext>
            </a:extLst>
          </p:cNvPr>
          <p:cNvGrpSpPr/>
          <p:nvPr/>
        </p:nvGrpSpPr>
        <p:grpSpPr>
          <a:xfrm>
            <a:off x="10028124" y="3272611"/>
            <a:ext cx="1077459" cy="989053"/>
            <a:chOff x="10562619" y="1423954"/>
            <a:chExt cx="1280250" cy="1299632"/>
          </a:xfrm>
        </p:grpSpPr>
        <p:pic>
          <p:nvPicPr>
            <p:cNvPr id="10" name="Picture 2">
              <a:extLst>
                <a:ext uri="{FF2B5EF4-FFF2-40B4-BE49-F238E27FC236}">
                  <a16:creationId xmlns:a16="http://schemas.microsoft.com/office/drawing/2014/main" id="{7B881CCC-23C1-4034-AE8E-E73CF2459DA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AC5B381D-F758-492C-A50A-C9990B9D8346}"/>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CuadroTexto 4">
            <a:extLst>
              <a:ext uri="{FF2B5EF4-FFF2-40B4-BE49-F238E27FC236}">
                <a16:creationId xmlns:a16="http://schemas.microsoft.com/office/drawing/2014/main" id="{396868DB-AF29-4DC3-9A7E-88C4775A6580}"/>
              </a:ext>
            </a:extLst>
          </p:cNvPr>
          <p:cNvSpPr txBox="1">
            <a:spLocks noChangeArrowheads="1"/>
          </p:cNvSpPr>
          <p:nvPr/>
        </p:nvSpPr>
        <p:spPr bwMode="auto">
          <a:xfrm>
            <a:off x="-498475" y="6526832"/>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28BB40A3-D1B1-A724-725C-385370296E16}"/>
              </a:ext>
            </a:extLst>
          </p:cNvPr>
          <p:cNvGraphicFramePr>
            <a:graphicFrameLocks noGrp="1"/>
          </p:cNvGraphicFramePr>
          <p:nvPr/>
        </p:nvGraphicFramePr>
        <p:xfrm>
          <a:off x="2383335" y="1323977"/>
          <a:ext cx="6840546" cy="5399996"/>
        </p:xfrm>
        <a:graphic>
          <a:graphicData uri="http://schemas.openxmlformats.org/drawingml/2006/table">
            <a:tbl>
              <a:tblPr/>
              <a:tblGrid>
                <a:gridCol w="2064217">
                  <a:extLst>
                    <a:ext uri="{9D8B030D-6E8A-4147-A177-3AD203B41FA5}">
                      <a16:colId xmlns:a16="http://schemas.microsoft.com/office/drawing/2014/main" val="2211900177"/>
                    </a:ext>
                  </a:extLst>
                </a:gridCol>
                <a:gridCol w="904037">
                  <a:extLst>
                    <a:ext uri="{9D8B030D-6E8A-4147-A177-3AD203B41FA5}">
                      <a16:colId xmlns:a16="http://schemas.microsoft.com/office/drawing/2014/main" val="1507985215"/>
                    </a:ext>
                  </a:extLst>
                </a:gridCol>
                <a:gridCol w="1069778">
                  <a:extLst>
                    <a:ext uri="{9D8B030D-6E8A-4147-A177-3AD203B41FA5}">
                      <a16:colId xmlns:a16="http://schemas.microsoft.com/office/drawing/2014/main" val="2369147598"/>
                    </a:ext>
                  </a:extLst>
                </a:gridCol>
                <a:gridCol w="1401257">
                  <a:extLst>
                    <a:ext uri="{9D8B030D-6E8A-4147-A177-3AD203B41FA5}">
                      <a16:colId xmlns:a16="http://schemas.microsoft.com/office/drawing/2014/main" val="2259842406"/>
                    </a:ext>
                  </a:extLst>
                </a:gridCol>
                <a:gridCol w="1401257">
                  <a:extLst>
                    <a:ext uri="{9D8B030D-6E8A-4147-A177-3AD203B41FA5}">
                      <a16:colId xmlns:a16="http://schemas.microsoft.com/office/drawing/2014/main" val="358362339"/>
                    </a:ext>
                  </a:extLst>
                </a:gridCol>
              </a:tblGrid>
              <a:tr h="156699">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05961586"/>
                  </a:ext>
                </a:extLst>
              </a:tr>
              <a:tr h="156699">
                <a:tc gridSpan="5">
                  <a:txBody>
                    <a:bodyPr/>
                    <a:lstStyle/>
                    <a:p>
                      <a:pPr algn="ctr" rtl="0" fontAlgn="ctr"/>
                      <a:r>
                        <a:rPr lang="es-MX" sz="1000" b="1" i="0" u="none" strike="noStrike" dirty="0">
                          <a:solidFill>
                            <a:srgbClr val="203864"/>
                          </a:solidFill>
                          <a:effectLst/>
                          <a:latin typeface="Calibri" panose="020F0502020204030204" pitchFamily="34" charset="0"/>
                        </a:rPr>
                        <a:t>AL 30 DE ABRIL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0555658"/>
                  </a:ext>
                </a:extLst>
              </a:tr>
              <a:tr h="156699">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18080734"/>
                  </a:ext>
                </a:extLst>
              </a:tr>
              <a:tr h="228929">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92039991"/>
                  </a:ext>
                </a:extLst>
              </a:tr>
              <a:tr h="156699">
                <a:tc rowSpan="29">
                  <a:txBody>
                    <a:bodyPr/>
                    <a:lstStyle/>
                    <a:p>
                      <a:pPr algn="ctr" rtl="0" fontAlgn="ctr"/>
                      <a:r>
                        <a:rPr lang="es-CO" sz="1000" b="1" i="0" u="none" strike="noStrike" dirty="0">
                          <a:solidFill>
                            <a:srgbClr val="203864"/>
                          </a:solidFill>
                          <a:effectLst/>
                          <a:latin typeface="Calibri" panose="020F0502020204030204" pitchFamily="34" charset="0"/>
                        </a:rPr>
                        <a:t>CIUDAD LIMPIA BOGOTÁ S.A.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19-jul-18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$ 2.316.259.427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348569550"/>
                  </a:ext>
                </a:extLst>
              </a:tr>
              <a:tr h="1566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30-ago-18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$ 879.130.964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18010532"/>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27-sep-18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$ 2.035.242.956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565875089"/>
                  </a:ext>
                </a:extLst>
              </a:tr>
              <a:tr h="1566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31-oct-18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$ 614.168.215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594085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30-nov-18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$ 1.886.578.566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1136890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20-dic-18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$ 1.130.518.340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7246265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31-ene-19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$ 1.627.460.278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83705622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$ 1.628.186.798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2755778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$ 1.208.153.496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34463470"/>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$ 1.448.272.882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7450786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$ 1.364.715.976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45984104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$ 1.719.641.547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2729788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24-jul-19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$ 1.150.670.570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44779296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$ 1.646.189.092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1688342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$ 1.437.550.831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0547928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$ 1.848.795.720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4520785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$ 1.754.320.615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8073616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$ 2.138.866.345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4644808"/>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$ 1.869.794.231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6169735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$ 2.349.150.773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4148532"/>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$ 1.611.962.834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13847881"/>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29-abr-20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$ 2.325.619.906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26944100"/>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$ 1.393.611.760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2781247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30-jun-20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$ 2.181.451.742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788178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29-jul-20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$ 1.787.417.433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2273580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$ 2.629.990.860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8710459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$ 1.406.079.661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09837310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$ 2.990.963.666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4566382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26-nov-20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$ 1.476.742.944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46760238"/>
                  </a:ext>
                </a:extLst>
              </a:tr>
              <a:tr h="156699">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38984434"/>
                  </a:ext>
                </a:extLst>
              </a:tr>
            </a:tbl>
          </a:graphicData>
        </a:graphic>
      </p:graphicFrame>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n 13">
            <a:extLst>
              <a:ext uri="{FF2B5EF4-FFF2-40B4-BE49-F238E27FC236}">
                <a16:creationId xmlns:a16="http://schemas.microsoft.com/office/drawing/2014/main" id="{D003695D-EF5D-4EBA-85A4-701B5369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82C6581C-B3B6-4D1B-BE5D-1C8FF86EB86C}"/>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Abril 2025</a:t>
            </a:r>
          </a:p>
        </p:txBody>
      </p:sp>
      <p:cxnSp>
        <p:nvCxnSpPr>
          <p:cNvPr id="27" name="Conector recto 26">
            <a:extLst>
              <a:ext uri="{FF2B5EF4-FFF2-40B4-BE49-F238E27FC236}">
                <a16:creationId xmlns:a16="http://schemas.microsoft.com/office/drawing/2014/main" id="{0CFC7851-DEE2-407C-9041-6E5DC7A889D9}"/>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1861" name="Imagen 27">
            <a:extLst>
              <a:ext uri="{FF2B5EF4-FFF2-40B4-BE49-F238E27FC236}">
                <a16:creationId xmlns:a16="http://schemas.microsoft.com/office/drawing/2014/main" id="{A4365FBD-5689-42A5-97A2-E9E5E53705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B6C5797A-CA15-4516-A357-6771A4EE700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pSp>
        <p:nvGrpSpPr>
          <p:cNvPr id="9" name="Grupo 8">
            <a:extLst>
              <a:ext uri="{FF2B5EF4-FFF2-40B4-BE49-F238E27FC236}">
                <a16:creationId xmlns:a16="http://schemas.microsoft.com/office/drawing/2014/main" id="{5D4B9F62-379F-4CF6-9D8A-EE4D61434185}"/>
              </a:ext>
            </a:extLst>
          </p:cNvPr>
          <p:cNvGrpSpPr/>
          <p:nvPr/>
        </p:nvGrpSpPr>
        <p:grpSpPr>
          <a:xfrm>
            <a:off x="10014850" y="2818963"/>
            <a:ext cx="1077459" cy="989053"/>
            <a:chOff x="10562619" y="1423954"/>
            <a:chExt cx="1280250" cy="1299632"/>
          </a:xfrm>
        </p:grpSpPr>
        <p:pic>
          <p:nvPicPr>
            <p:cNvPr id="10" name="Picture 2">
              <a:extLst>
                <a:ext uri="{FF2B5EF4-FFF2-40B4-BE49-F238E27FC236}">
                  <a16:creationId xmlns:a16="http://schemas.microsoft.com/office/drawing/2014/main" id="{6B979723-BCDC-4F15-B483-D7CA8567C57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43F10E81-2FDC-4CB3-B96A-23C8B84B13A4}"/>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253E1031-B590-9AB5-A62C-E8EEE7E11BC2}"/>
              </a:ext>
            </a:extLst>
          </p:cNvPr>
          <p:cNvGraphicFramePr>
            <a:graphicFrameLocks noGrp="1"/>
          </p:cNvGraphicFramePr>
          <p:nvPr/>
        </p:nvGraphicFramePr>
        <p:xfrm>
          <a:off x="2482850" y="1168845"/>
          <a:ext cx="6457950" cy="5345980"/>
        </p:xfrm>
        <a:graphic>
          <a:graphicData uri="http://schemas.openxmlformats.org/drawingml/2006/table">
            <a:tbl>
              <a:tblPr/>
              <a:tblGrid>
                <a:gridCol w="1770401">
                  <a:extLst>
                    <a:ext uri="{9D8B030D-6E8A-4147-A177-3AD203B41FA5}">
                      <a16:colId xmlns:a16="http://schemas.microsoft.com/office/drawing/2014/main" val="1610790081"/>
                    </a:ext>
                  </a:extLst>
                </a:gridCol>
                <a:gridCol w="775358">
                  <a:extLst>
                    <a:ext uri="{9D8B030D-6E8A-4147-A177-3AD203B41FA5}">
                      <a16:colId xmlns:a16="http://schemas.microsoft.com/office/drawing/2014/main" val="1319086077"/>
                    </a:ext>
                  </a:extLst>
                </a:gridCol>
                <a:gridCol w="917508">
                  <a:extLst>
                    <a:ext uri="{9D8B030D-6E8A-4147-A177-3AD203B41FA5}">
                      <a16:colId xmlns:a16="http://schemas.microsoft.com/office/drawing/2014/main" val="3990283306"/>
                    </a:ext>
                  </a:extLst>
                </a:gridCol>
                <a:gridCol w="1201806">
                  <a:extLst>
                    <a:ext uri="{9D8B030D-6E8A-4147-A177-3AD203B41FA5}">
                      <a16:colId xmlns:a16="http://schemas.microsoft.com/office/drawing/2014/main" val="3128030594"/>
                    </a:ext>
                  </a:extLst>
                </a:gridCol>
                <a:gridCol w="1792877">
                  <a:extLst>
                    <a:ext uri="{9D8B030D-6E8A-4147-A177-3AD203B41FA5}">
                      <a16:colId xmlns:a16="http://schemas.microsoft.com/office/drawing/2014/main" val="2651768773"/>
                    </a:ext>
                  </a:extLst>
                </a:gridCol>
              </a:tblGrid>
              <a:tr h="151825">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073951224"/>
                  </a:ext>
                </a:extLst>
              </a:tr>
              <a:tr h="151825">
                <a:tc gridSpan="5">
                  <a:txBody>
                    <a:bodyPr/>
                    <a:lstStyle/>
                    <a:p>
                      <a:pPr algn="ctr" rtl="0" fontAlgn="ctr"/>
                      <a:r>
                        <a:rPr lang="es-MX" sz="1000" b="1" i="0" u="none" strike="noStrike" dirty="0">
                          <a:solidFill>
                            <a:srgbClr val="203864"/>
                          </a:solidFill>
                          <a:effectLst/>
                          <a:latin typeface="Calibri" panose="020F0502020204030204" pitchFamily="34" charset="0"/>
                        </a:rPr>
                        <a:t>AL 30 DE ABRIL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208886"/>
                  </a:ext>
                </a:extLst>
              </a:tr>
              <a:tr h="151825">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08281681"/>
                  </a:ext>
                </a:extLst>
              </a:tr>
              <a:tr h="303649">
                <a:tc>
                  <a:txBody>
                    <a:bodyPr/>
                    <a:lstStyle/>
                    <a:p>
                      <a:pPr algn="ctr" rtl="0" fontAlgn="ctr"/>
                      <a:r>
                        <a:rPr lang="es-CO" sz="9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42384647"/>
                  </a:ext>
                </a:extLst>
              </a:tr>
              <a:tr h="151825">
                <a:tc rowSpan="29">
                  <a:txBody>
                    <a:bodyPr/>
                    <a:lstStyle/>
                    <a:p>
                      <a:pPr algn="ctr" rtl="0" fontAlgn="ctr"/>
                      <a:r>
                        <a:rPr lang="es-CO" sz="900" b="1" i="0" u="none" strike="noStrike" dirty="0">
                          <a:solidFill>
                            <a:srgbClr val="203864"/>
                          </a:solidFill>
                          <a:effectLst/>
                          <a:latin typeface="Calibri" panose="020F0502020204030204" pitchFamily="34" charset="0"/>
                        </a:rPr>
                        <a:t>CIUDAD LIMPIA BOGOTÁ S.A. E.S.P.</a:t>
                      </a:r>
                    </a:p>
                  </a:txBody>
                  <a:tcPr marL="0" marR="0" marT="0" marB="0" anchor="ctr">
                    <a:lnL w="6350" cap="flat" cmpd="sng" algn="ctr">
                      <a:solidFill>
                        <a:srgbClr val="92D050"/>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17-dic-20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$ 3.038.645.462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32754906"/>
                  </a:ext>
                </a:extLst>
              </a:tr>
              <a:tr h="15182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$ 1.814.676.872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15494312"/>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24-feb-21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$ 3.223.009.767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2627661"/>
                  </a:ext>
                </a:extLst>
              </a:tr>
              <a:tr h="15182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$ 1.730.235.329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524842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$ 4.768.020.039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2293967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$ 2.848.443.865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89337033"/>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25-jun-21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$ 3.591.918.753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556807"/>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23-jul-21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$ 3.411.483.258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1914667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$ 3.639.876.079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7877968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24-sep-21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$ 3.107.677.398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00136004"/>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25-oct-21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$ 2.470.319.799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62795619"/>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$ 2.529.173.517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80658422"/>
                  </a:ext>
                </a:extLst>
              </a:tr>
              <a:tr h="15182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$ 2.773.883.943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99493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$ 2.977.919.106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8871833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$ 3.141.917.251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981380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$ 2.613.066.977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72087811"/>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$ 2.182.085.044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046627929"/>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$ 2.382.296.996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661870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$ 2.357.271.159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7718209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$ 2.309.598.767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3522956"/>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$ 3.386.573.416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9734723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$ 2.826.049.874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2225072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$ 1.991.981.443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5417939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$ 1.932.366.467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97425780"/>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$ 1.992.527.525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60329992"/>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$ 3.106.148.619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77565116"/>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24-feb-203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$ 3.235.205.036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65082527"/>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$ 3.003.547.402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64321213"/>
                  </a:ext>
                </a:extLst>
              </a:tr>
              <a:tr h="3772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25-abr-23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$ 3.800.331.543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92725512"/>
                  </a:ext>
                </a:extLst>
              </a:tr>
              <a:tr h="154796">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31258765"/>
                  </a:ext>
                </a:extLst>
              </a:tr>
            </a:tbl>
          </a:graphicData>
        </a:graphic>
      </p:graphicFrame>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n 13">
            <a:extLst>
              <a:ext uri="{FF2B5EF4-FFF2-40B4-BE49-F238E27FC236}">
                <a16:creationId xmlns:a16="http://schemas.microsoft.com/office/drawing/2014/main" id="{D003695D-EF5D-4EBA-85A4-701B5369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82C6581C-B3B6-4D1B-BE5D-1C8FF86EB86C}"/>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Abril 2025</a:t>
            </a:r>
          </a:p>
        </p:txBody>
      </p:sp>
      <p:cxnSp>
        <p:nvCxnSpPr>
          <p:cNvPr id="27" name="Conector recto 26">
            <a:extLst>
              <a:ext uri="{FF2B5EF4-FFF2-40B4-BE49-F238E27FC236}">
                <a16:creationId xmlns:a16="http://schemas.microsoft.com/office/drawing/2014/main" id="{0CFC7851-DEE2-407C-9041-6E5DC7A889D9}"/>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1861" name="Imagen 27">
            <a:extLst>
              <a:ext uri="{FF2B5EF4-FFF2-40B4-BE49-F238E27FC236}">
                <a16:creationId xmlns:a16="http://schemas.microsoft.com/office/drawing/2014/main" id="{A4365FBD-5689-42A5-97A2-E9E5E53705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B6C5797A-CA15-4516-A357-6771A4EE700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pSp>
        <p:nvGrpSpPr>
          <p:cNvPr id="9" name="Grupo 8">
            <a:extLst>
              <a:ext uri="{FF2B5EF4-FFF2-40B4-BE49-F238E27FC236}">
                <a16:creationId xmlns:a16="http://schemas.microsoft.com/office/drawing/2014/main" id="{5D4B9F62-379F-4CF6-9D8A-EE4D61434185}"/>
              </a:ext>
            </a:extLst>
          </p:cNvPr>
          <p:cNvGrpSpPr/>
          <p:nvPr/>
        </p:nvGrpSpPr>
        <p:grpSpPr>
          <a:xfrm>
            <a:off x="10014850" y="2818963"/>
            <a:ext cx="1077459" cy="989053"/>
            <a:chOff x="10562619" y="1423954"/>
            <a:chExt cx="1280250" cy="1299632"/>
          </a:xfrm>
        </p:grpSpPr>
        <p:pic>
          <p:nvPicPr>
            <p:cNvPr id="10" name="Picture 2">
              <a:extLst>
                <a:ext uri="{FF2B5EF4-FFF2-40B4-BE49-F238E27FC236}">
                  <a16:creationId xmlns:a16="http://schemas.microsoft.com/office/drawing/2014/main" id="{6B979723-BCDC-4F15-B483-D7CA8567C57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43F10E81-2FDC-4CB3-B96A-23C8B84B13A4}"/>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62B3548C-42F2-556A-7268-2E84F1B9AED5}"/>
              </a:ext>
            </a:extLst>
          </p:cNvPr>
          <p:cNvGraphicFramePr>
            <a:graphicFrameLocks noGrp="1"/>
          </p:cNvGraphicFramePr>
          <p:nvPr/>
        </p:nvGraphicFramePr>
        <p:xfrm>
          <a:off x="2329590" y="1422399"/>
          <a:ext cx="6481472" cy="4687593"/>
        </p:xfrm>
        <a:graphic>
          <a:graphicData uri="http://schemas.openxmlformats.org/drawingml/2006/table">
            <a:tbl>
              <a:tblPr/>
              <a:tblGrid>
                <a:gridCol w="1913711">
                  <a:extLst>
                    <a:ext uri="{9D8B030D-6E8A-4147-A177-3AD203B41FA5}">
                      <a16:colId xmlns:a16="http://schemas.microsoft.com/office/drawing/2014/main" val="2294609516"/>
                    </a:ext>
                  </a:extLst>
                </a:gridCol>
                <a:gridCol w="977808">
                  <a:extLst>
                    <a:ext uri="{9D8B030D-6E8A-4147-A177-3AD203B41FA5}">
                      <a16:colId xmlns:a16="http://schemas.microsoft.com/office/drawing/2014/main" val="2046405343"/>
                    </a:ext>
                  </a:extLst>
                </a:gridCol>
                <a:gridCol w="991777">
                  <a:extLst>
                    <a:ext uri="{9D8B030D-6E8A-4147-A177-3AD203B41FA5}">
                      <a16:colId xmlns:a16="http://schemas.microsoft.com/office/drawing/2014/main" val="2069081728"/>
                    </a:ext>
                  </a:extLst>
                </a:gridCol>
                <a:gridCol w="1299088">
                  <a:extLst>
                    <a:ext uri="{9D8B030D-6E8A-4147-A177-3AD203B41FA5}">
                      <a16:colId xmlns:a16="http://schemas.microsoft.com/office/drawing/2014/main" val="4161761031"/>
                    </a:ext>
                  </a:extLst>
                </a:gridCol>
                <a:gridCol w="1299088">
                  <a:extLst>
                    <a:ext uri="{9D8B030D-6E8A-4147-A177-3AD203B41FA5}">
                      <a16:colId xmlns:a16="http://schemas.microsoft.com/office/drawing/2014/main" val="1709804329"/>
                    </a:ext>
                  </a:extLst>
                </a:gridCol>
              </a:tblGrid>
              <a:tr h="57485">
                <a:tc gridSpan="5">
                  <a:txBody>
                    <a:bodyPr/>
                    <a:lstStyle/>
                    <a:p>
                      <a:pPr algn="ctr" rtl="0" fontAlgn="ctr"/>
                      <a:r>
                        <a:rPr lang="es-MX" sz="1000" b="1" i="0" u="none" strike="noStrike" dirty="0">
                          <a:solidFill>
                            <a:schemeClr val="accent1">
                              <a:lumMod val="50000"/>
                            </a:schemeClr>
                          </a:solidFill>
                          <a:effectLst/>
                          <a:latin typeface="+mn-lt"/>
                          <a:cs typeface="Arial" panose="020B060402020202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17145907"/>
                  </a:ext>
                </a:extLst>
              </a:tr>
              <a:tr h="0">
                <a:tc gridSpan="5">
                  <a:txBody>
                    <a:bodyPr/>
                    <a:lstStyle/>
                    <a:p>
                      <a:pPr algn="ctr" rtl="0" fontAlgn="ctr"/>
                      <a:r>
                        <a:rPr lang="es-MX" sz="1000" b="1" i="0" u="none" strike="noStrike" dirty="0">
                          <a:solidFill>
                            <a:schemeClr val="accent1">
                              <a:lumMod val="50000"/>
                            </a:schemeClr>
                          </a:solidFill>
                          <a:effectLst/>
                          <a:latin typeface="+mn-lt"/>
                          <a:cs typeface="Arial" panose="020B0604020202020204" pitchFamily="34" charset="0"/>
                        </a:rPr>
                        <a:t>AL 30 DE ABRIL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16564934"/>
                  </a:ext>
                </a:extLst>
              </a:tr>
              <a:tr h="65506">
                <a:tc gridSpan="5">
                  <a:txBody>
                    <a:bodyPr/>
                    <a:lstStyle/>
                    <a:p>
                      <a:pPr algn="ctr" rtl="0" fontAlgn="ctr"/>
                      <a:r>
                        <a:rPr lang="es-MX" sz="1000" b="1" i="0" u="none" strike="noStrike" dirty="0">
                          <a:solidFill>
                            <a:schemeClr val="accent1">
                              <a:lumMod val="50000"/>
                            </a:schemeClr>
                          </a:solidFill>
                          <a:effectLst/>
                          <a:latin typeface="+mn-lt"/>
                          <a:cs typeface="Arial" panose="020B060402020202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53392151"/>
                  </a:ext>
                </a:extLst>
              </a:tr>
              <a:tr h="252561">
                <a:tc>
                  <a:txBody>
                    <a:bodyPr/>
                    <a:lstStyle/>
                    <a:p>
                      <a:pPr algn="ctr" rtl="0" fontAlgn="ctr"/>
                      <a:r>
                        <a:rPr lang="es-CO" sz="1000" b="1" i="0" u="none" strike="noStrike" dirty="0">
                          <a:solidFill>
                            <a:schemeClr val="accent1">
                              <a:lumMod val="50000"/>
                            </a:schemeClr>
                          </a:solidFill>
                          <a:effectLst/>
                          <a:latin typeface="+mn-lt"/>
                          <a:cs typeface="Arial" panose="020B060402020202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E2EFDA"/>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chemeClr val="accent1">
                              <a:lumMod val="50000"/>
                            </a:schemeClr>
                          </a:solidFill>
                          <a:effectLst/>
                          <a:latin typeface="+mn-lt"/>
                          <a:cs typeface="Arial" panose="020B060402020202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chemeClr val="accent1">
                              <a:lumMod val="50000"/>
                            </a:schemeClr>
                          </a:solidFill>
                          <a:effectLst/>
                          <a:latin typeface="+mn-lt"/>
                          <a:cs typeface="Arial" panose="020B060402020202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chemeClr val="accent1">
                              <a:lumMod val="50000"/>
                            </a:schemeClr>
                          </a:solidFill>
                          <a:effectLst/>
                          <a:latin typeface="+mn-lt"/>
                          <a:cs typeface="Arial" panose="020B060402020202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chemeClr val="accent1">
                              <a:lumMod val="50000"/>
                            </a:schemeClr>
                          </a:solidFill>
                          <a:effectLst/>
                          <a:latin typeface="+mn-lt"/>
                          <a:cs typeface="Arial" panose="020B060402020202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289748817"/>
                  </a:ext>
                </a:extLst>
              </a:tr>
              <a:tr h="165743">
                <a:tc rowSpan="23">
                  <a:txBody>
                    <a:bodyPr/>
                    <a:lstStyle/>
                    <a:p>
                      <a:pPr algn="ctr" rtl="0" fontAlgn="ctr"/>
                      <a:r>
                        <a:rPr lang="es-MX" sz="1000" b="1" i="0" u="none" strike="noStrike" dirty="0">
                          <a:solidFill>
                            <a:schemeClr val="accent1">
                              <a:lumMod val="50000"/>
                            </a:schemeClr>
                          </a:solidFill>
                          <a:effectLst/>
                          <a:latin typeface="+mn-lt"/>
                          <a:cs typeface="Arial" panose="020B0604020202020204" pitchFamily="34" charset="0"/>
                        </a:rPr>
                        <a:t>CIUDAD LIMPIA BOGOTÁ S.A. E.S.P.</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E2EFDA"/>
                      </a:solidFill>
                      <a:prstDash val="solid"/>
                      <a:round/>
                      <a:headEnd type="none" w="med" len="med"/>
                      <a:tailEnd type="none" w="med" len="med"/>
                    </a:lnR>
                    <a:lnT w="12700" cap="flat" cmpd="sng" algn="ctr">
                      <a:solidFill>
                        <a:srgbClr val="E2EFDA"/>
                      </a:solidFill>
                      <a:prstDash val="solid"/>
                      <a:round/>
                      <a:headEnd type="none" w="med" len="med"/>
                      <a:tailEnd type="none" w="med" len="med"/>
                    </a:lnT>
                    <a:lnB w="12700" cap="flat" cmpd="sng" algn="ctr">
                      <a:solidFill>
                        <a:srgbClr val="E2EFDA"/>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mn-lt"/>
                          <a:cs typeface="Arial" panose="020B0604020202020204" pitchFamily="34" charset="0"/>
                        </a:rPr>
                        <a:t>Comité N°59</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26-may-23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chemeClr val="accent1">
                              <a:lumMod val="50000"/>
                            </a:schemeClr>
                          </a:solidFill>
                          <a:effectLst/>
                          <a:latin typeface="+mn-lt"/>
                          <a:cs typeface="Arial" panose="020B0604020202020204" pitchFamily="34" charset="0"/>
                        </a:rPr>
                        <a:t>$ 3.286.059.039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56500925"/>
                  </a:ext>
                </a:extLst>
              </a:tr>
              <a:tr h="165743">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Comité N° 60</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chemeClr val="accent1">
                              <a:lumMod val="50000"/>
                            </a:schemeClr>
                          </a:solidFill>
                          <a:effectLst/>
                          <a:latin typeface="+mn-lt"/>
                          <a:cs typeface="Arial" panose="020B0604020202020204" pitchFamily="34" charset="0"/>
                        </a:rPr>
                        <a:t>$ 3.746.841.239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300644971"/>
                  </a:ext>
                </a:extLst>
              </a:tr>
              <a:tr h="165743">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Comité N° 61</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chemeClr val="accent1">
                              <a:lumMod val="50000"/>
                            </a:schemeClr>
                          </a:solidFill>
                          <a:effectLst/>
                          <a:latin typeface="+mn-lt"/>
                          <a:cs typeface="Arial" panose="020B0604020202020204" pitchFamily="34" charset="0"/>
                        </a:rPr>
                        <a:t>26-jul-23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chemeClr val="accent1">
                              <a:lumMod val="50000"/>
                            </a:schemeClr>
                          </a:solidFill>
                          <a:effectLst/>
                          <a:latin typeface="+mn-lt"/>
                          <a:cs typeface="Arial" panose="020B0604020202020204" pitchFamily="34" charset="0"/>
                        </a:rPr>
                        <a:t>$ 3.569.680.577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059979972"/>
                  </a:ext>
                </a:extLst>
              </a:tr>
              <a:tr h="165743">
                <a:tc vMerge="1">
                  <a:txBody>
                    <a:bodyPr/>
                    <a:lstStyle/>
                    <a:p>
                      <a:endParaRPr lang="es-CO"/>
                    </a:p>
                  </a:txBody>
                  <a:tcPr/>
                </a:tc>
                <a:tc>
                  <a:txBody>
                    <a:bodyPr/>
                    <a:lstStyle/>
                    <a:p>
                      <a:pPr algn="ctr" rtl="0" fontAlgn="ctr"/>
                      <a:r>
                        <a:rPr lang="es-CO" sz="1000" b="0" i="0" u="none" strike="noStrike" dirty="0">
                          <a:solidFill>
                            <a:schemeClr val="accent1">
                              <a:lumMod val="50000"/>
                            </a:schemeClr>
                          </a:solidFill>
                          <a:effectLst/>
                          <a:latin typeface="+mn-lt"/>
                          <a:cs typeface="Arial" panose="020B0604020202020204" pitchFamily="34" charset="0"/>
                        </a:rPr>
                        <a:t>Comité N° 62</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24-ago-23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chemeClr val="accent1">
                              <a:lumMod val="50000"/>
                            </a:schemeClr>
                          </a:solidFill>
                          <a:effectLst/>
                          <a:latin typeface="+mn-lt"/>
                          <a:cs typeface="Arial" panose="020B0604020202020204" pitchFamily="34" charset="0"/>
                        </a:rPr>
                        <a:t>$ 3.483.120.026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204245564"/>
                  </a:ext>
                </a:extLst>
              </a:tr>
              <a:tr h="165743">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Comité N° 63</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chemeClr val="accent1">
                              <a:lumMod val="50000"/>
                            </a:schemeClr>
                          </a:solidFill>
                          <a:effectLst/>
                          <a:latin typeface="+mn-lt"/>
                          <a:cs typeface="Arial" panose="020B0604020202020204" pitchFamily="34" charset="0"/>
                        </a:rPr>
                        <a:t>25-sep-23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chemeClr val="accent1">
                              <a:lumMod val="50000"/>
                            </a:schemeClr>
                          </a:solidFill>
                          <a:effectLst/>
                          <a:latin typeface="+mn-lt"/>
                          <a:cs typeface="Arial" panose="020B0604020202020204" pitchFamily="34" charset="0"/>
                        </a:rPr>
                        <a:t>$ 3.631.125.918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31214494"/>
                  </a:ext>
                </a:extLst>
              </a:tr>
              <a:tr h="165743">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Comité N° 64</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24-oct-23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chemeClr val="accent1">
                              <a:lumMod val="50000"/>
                            </a:schemeClr>
                          </a:solidFill>
                          <a:effectLst/>
                          <a:latin typeface="+mn-lt"/>
                          <a:cs typeface="Arial" panose="020B0604020202020204" pitchFamily="34" charset="0"/>
                        </a:rPr>
                        <a:t>$ 2.343.012.793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0371419"/>
                  </a:ext>
                </a:extLst>
              </a:tr>
              <a:tr h="165743">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Comité N° 65</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24-nov-23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chemeClr val="accent1">
                              <a:lumMod val="50000"/>
                            </a:schemeClr>
                          </a:solidFill>
                          <a:effectLst/>
                          <a:latin typeface="+mn-lt"/>
                          <a:cs typeface="Arial" panose="020B0604020202020204" pitchFamily="34" charset="0"/>
                        </a:rPr>
                        <a:t>$ 4.901.991.230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56273331"/>
                  </a:ext>
                </a:extLst>
              </a:tr>
              <a:tr h="165743">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Comité N° 66</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22-dic-23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chemeClr val="accent1">
                              <a:lumMod val="50000"/>
                            </a:schemeClr>
                          </a:solidFill>
                          <a:effectLst/>
                          <a:latin typeface="+mn-lt"/>
                          <a:cs typeface="Arial" panose="020B060402020202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chemeClr val="accent1">
                              <a:lumMod val="50000"/>
                            </a:schemeClr>
                          </a:solidFill>
                          <a:effectLst/>
                          <a:latin typeface="+mn-lt"/>
                          <a:cs typeface="Arial" panose="020B0604020202020204" pitchFamily="34" charset="0"/>
                        </a:rPr>
                        <a:t>$ 3.645.538.116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259150782"/>
                  </a:ext>
                </a:extLst>
              </a:tr>
              <a:tr h="165743">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Comité N° 67</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chemeClr val="accent1">
                              <a:lumMod val="50000"/>
                            </a:schemeClr>
                          </a:solidFill>
                          <a:effectLst/>
                          <a:latin typeface="+mn-lt"/>
                          <a:cs typeface="Arial" panose="020B0604020202020204" pitchFamily="34" charset="0"/>
                        </a:rPr>
                        <a:t>25-ene-24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chemeClr val="accent1">
                              <a:lumMod val="50000"/>
                            </a:schemeClr>
                          </a:solidFill>
                          <a:effectLst/>
                          <a:latin typeface="+mn-lt"/>
                          <a:cs typeface="Arial" panose="020B0604020202020204" pitchFamily="34" charset="0"/>
                        </a:rPr>
                        <a:t>$ 3.551.626.135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36857598"/>
                  </a:ext>
                </a:extLst>
              </a:tr>
              <a:tr h="165743">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Comité N° 68</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23-feb-24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chemeClr val="accent1">
                              <a:lumMod val="50000"/>
                            </a:schemeClr>
                          </a:solidFill>
                          <a:effectLst/>
                          <a:latin typeface="+mn-lt"/>
                          <a:cs typeface="Arial" panose="020B060402020202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chemeClr val="accent1">
                              <a:lumMod val="50000"/>
                            </a:schemeClr>
                          </a:solidFill>
                          <a:effectLst/>
                          <a:latin typeface="+mn-lt"/>
                          <a:cs typeface="Arial" panose="020B0604020202020204" pitchFamily="34" charset="0"/>
                        </a:rPr>
                        <a:t>$ 3.228.230.262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905507627"/>
                  </a:ext>
                </a:extLst>
              </a:tr>
              <a:tr h="165743">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Comité N° 69</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21-mar-24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chemeClr val="accent1">
                              <a:lumMod val="50000"/>
                            </a:schemeClr>
                          </a:solidFill>
                          <a:effectLst/>
                          <a:latin typeface="+mn-lt"/>
                          <a:cs typeface="Arial" panose="020B0604020202020204" pitchFamily="34" charset="0"/>
                        </a:rPr>
                        <a:t>$ 3.587.372.636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20231355"/>
                  </a:ext>
                </a:extLst>
              </a:tr>
              <a:tr h="165743">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Comité N° 70</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24-abr-24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chemeClr val="accent1">
                              <a:lumMod val="50000"/>
                            </a:schemeClr>
                          </a:solidFill>
                          <a:effectLst/>
                          <a:latin typeface="+mn-lt"/>
                          <a:cs typeface="Arial" panose="020B060402020202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chemeClr val="accent1">
                              <a:lumMod val="50000"/>
                            </a:schemeClr>
                          </a:solidFill>
                          <a:effectLst/>
                          <a:latin typeface="+mn-lt"/>
                          <a:cs typeface="Arial" panose="020B0604020202020204" pitchFamily="34" charset="0"/>
                        </a:rPr>
                        <a:t>$ 3.124.358.442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283038647"/>
                  </a:ext>
                </a:extLst>
              </a:tr>
              <a:tr h="165743">
                <a:tc vMerge="1">
                  <a:txBody>
                    <a:bodyPr/>
                    <a:lstStyle/>
                    <a:p>
                      <a:endParaRPr lang="es-CO"/>
                    </a:p>
                  </a:txBody>
                  <a:tcPr/>
                </a:tc>
                <a:tc>
                  <a:txBody>
                    <a:bodyPr/>
                    <a:lstStyle/>
                    <a:p>
                      <a:pPr algn="ctr" rtl="0" fontAlgn="ctr"/>
                      <a:r>
                        <a:rPr lang="es-CO" sz="1000" b="0" i="0" u="none" strike="noStrike" dirty="0">
                          <a:solidFill>
                            <a:schemeClr val="accent1">
                              <a:lumMod val="50000"/>
                            </a:schemeClr>
                          </a:solidFill>
                          <a:effectLst/>
                          <a:latin typeface="+mn-lt"/>
                          <a:cs typeface="Arial" panose="020B0604020202020204" pitchFamily="34" charset="0"/>
                        </a:rPr>
                        <a:t>Comité N° 71</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24-may-24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chemeClr val="accent1">
                              <a:lumMod val="50000"/>
                            </a:schemeClr>
                          </a:solidFill>
                          <a:effectLst/>
                          <a:latin typeface="+mn-lt"/>
                          <a:cs typeface="Arial" panose="020B060402020202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chemeClr val="accent1">
                              <a:lumMod val="50000"/>
                            </a:schemeClr>
                          </a:solidFill>
                          <a:effectLst/>
                          <a:latin typeface="+mn-lt"/>
                          <a:cs typeface="Arial" panose="020B0604020202020204" pitchFamily="34" charset="0"/>
                        </a:rPr>
                        <a:t>$ 3.565.273.945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415320489"/>
                  </a:ext>
                </a:extLst>
              </a:tr>
              <a:tr h="165743">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Comité N° 72</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24-jun-24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chemeClr val="accent1">
                              <a:lumMod val="50000"/>
                            </a:schemeClr>
                          </a:solidFill>
                          <a:effectLst/>
                          <a:latin typeface="+mn-lt"/>
                          <a:cs typeface="Arial" panose="020B060402020202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chemeClr val="accent1">
                              <a:lumMod val="50000"/>
                            </a:schemeClr>
                          </a:solidFill>
                          <a:effectLst/>
                          <a:latin typeface="+mn-lt"/>
                          <a:cs typeface="Arial" panose="020B0604020202020204" pitchFamily="34" charset="0"/>
                        </a:rPr>
                        <a:t>$ 3.550.814.272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54691717"/>
                  </a:ext>
                </a:extLst>
              </a:tr>
              <a:tr h="165743">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Comité N° 73</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25-jul-24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chemeClr val="accent1">
                              <a:lumMod val="50000"/>
                            </a:schemeClr>
                          </a:solidFill>
                          <a:effectLst/>
                          <a:latin typeface="+mn-lt"/>
                          <a:cs typeface="Arial" panose="020B0604020202020204" pitchFamily="34" charset="0"/>
                        </a:rPr>
                        <a:t>$ 3.256.896.125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39125487"/>
                  </a:ext>
                </a:extLst>
              </a:tr>
              <a:tr h="165743">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Comité N° 74</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chemeClr val="accent1">
                              <a:lumMod val="50000"/>
                            </a:schemeClr>
                          </a:solidFill>
                          <a:effectLst/>
                          <a:latin typeface="+mn-lt"/>
                          <a:cs typeface="Arial" panose="020B0604020202020204" pitchFamily="34" charset="0"/>
                        </a:rPr>
                        <a:t>23-ago-24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chemeClr val="accent1">
                              <a:lumMod val="50000"/>
                            </a:schemeClr>
                          </a:solidFill>
                          <a:effectLst/>
                          <a:latin typeface="+mn-lt"/>
                          <a:cs typeface="Arial" panose="020B060402020202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chemeClr val="accent1">
                              <a:lumMod val="50000"/>
                            </a:schemeClr>
                          </a:solidFill>
                          <a:effectLst/>
                          <a:latin typeface="+mn-lt"/>
                          <a:cs typeface="Arial" panose="020B0604020202020204" pitchFamily="34" charset="0"/>
                        </a:rPr>
                        <a:t>$ 4.476.808.248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117518867"/>
                  </a:ext>
                </a:extLst>
              </a:tr>
              <a:tr h="165743">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Comité N° 75</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23-sep-24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chemeClr val="accent1">
                              <a:lumMod val="50000"/>
                            </a:schemeClr>
                          </a:solidFill>
                          <a:effectLst/>
                          <a:latin typeface="+mn-lt"/>
                          <a:cs typeface="Arial" panose="020B060402020202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chemeClr val="accent1">
                              <a:lumMod val="50000"/>
                            </a:schemeClr>
                          </a:solidFill>
                          <a:effectLst/>
                          <a:latin typeface="+mn-lt"/>
                          <a:cs typeface="Arial" panose="020B0604020202020204" pitchFamily="34" charset="0"/>
                        </a:rPr>
                        <a:t>$ 4.038.385.881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00749514"/>
                  </a:ext>
                </a:extLst>
              </a:tr>
              <a:tr h="165743">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Comité N° 76</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chemeClr val="accent1">
                              <a:lumMod val="50000"/>
                            </a:schemeClr>
                          </a:solidFill>
                          <a:effectLst/>
                          <a:latin typeface="+mn-lt"/>
                          <a:cs typeface="Arial" panose="020B0604020202020204" pitchFamily="34" charset="0"/>
                        </a:rPr>
                        <a:t>23-oct-24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chemeClr val="accent1">
                              <a:lumMod val="50000"/>
                            </a:schemeClr>
                          </a:solidFill>
                          <a:effectLst/>
                          <a:latin typeface="+mn-lt"/>
                          <a:cs typeface="Arial" panose="020B060402020202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chemeClr val="accent1">
                              <a:lumMod val="50000"/>
                            </a:schemeClr>
                          </a:solidFill>
                          <a:effectLst/>
                          <a:latin typeface="+mn-lt"/>
                          <a:cs typeface="Arial" panose="020B0604020202020204" pitchFamily="34" charset="0"/>
                        </a:rPr>
                        <a:t>$ 4.494.063.039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2797686"/>
                  </a:ext>
                </a:extLst>
              </a:tr>
              <a:tr h="165743">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Comité N° 77</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chemeClr val="accent1">
                              <a:lumMod val="50000"/>
                            </a:schemeClr>
                          </a:solidFill>
                          <a:effectLst/>
                          <a:latin typeface="+mn-lt"/>
                          <a:cs typeface="Arial" panose="020B0604020202020204" pitchFamily="34" charset="0"/>
                        </a:rPr>
                        <a:t>22-nov-24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chemeClr val="accent1">
                              <a:lumMod val="50000"/>
                            </a:schemeClr>
                          </a:solidFill>
                          <a:effectLst/>
                          <a:latin typeface="+mn-lt"/>
                          <a:cs typeface="Arial" panose="020B0604020202020204" pitchFamily="34" charset="0"/>
                        </a:rPr>
                        <a:t>$ 4.318.034.136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98433928"/>
                  </a:ext>
                </a:extLst>
              </a:tr>
              <a:tr h="165743">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Comité N° 78</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chemeClr val="accent1">
                              <a:lumMod val="50000"/>
                            </a:schemeClr>
                          </a:solidFill>
                          <a:effectLst/>
                          <a:latin typeface="+mn-lt"/>
                          <a:cs typeface="Arial" panose="020B0604020202020204" pitchFamily="34" charset="0"/>
                        </a:rPr>
                        <a:t>16-dic-24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chemeClr val="accent1">
                              <a:lumMod val="50000"/>
                            </a:schemeClr>
                          </a:solidFill>
                          <a:effectLst/>
                          <a:latin typeface="+mn-lt"/>
                          <a:cs typeface="Arial" panose="020B0604020202020204" pitchFamily="34" charset="0"/>
                        </a:rPr>
                        <a:t>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chemeClr val="accent1">
                              <a:lumMod val="50000"/>
                            </a:schemeClr>
                          </a:solidFill>
                          <a:effectLst/>
                          <a:latin typeface="+mn-lt"/>
                          <a:cs typeface="Arial" panose="020B0604020202020204" pitchFamily="34" charset="0"/>
                        </a:rPr>
                        <a:t>$ 3.961.618.623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953548419"/>
                  </a:ext>
                </a:extLst>
              </a:tr>
              <a:tr h="165743">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Comité N° 79</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24-ene-25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chemeClr val="accent1">
                              <a:lumMod val="50000"/>
                            </a:schemeClr>
                          </a:solidFill>
                          <a:effectLst/>
                          <a:latin typeface="+mn-lt"/>
                          <a:cs typeface="Arial" panose="020B0604020202020204" pitchFamily="34" charset="0"/>
                        </a:rPr>
                        <a:t>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chemeClr val="accent1">
                              <a:lumMod val="50000"/>
                            </a:schemeClr>
                          </a:solidFill>
                          <a:effectLst/>
                          <a:latin typeface="+mn-lt"/>
                          <a:cs typeface="Arial" panose="020B0604020202020204" pitchFamily="34" charset="0"/>
                        </a:rPr>
                        <a:t>$ 4.276.570.854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259916566"/>
                  </a:ext>
                </a:extLst>
              </a:tr>
              <a:tr h="165743">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Comité N° 80</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24-feb-25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chemeClr val="accent1">
                              <a:lumMod val="50000"/>
                            </a:schemeClr>
                          </a:solidFill>
                          <a:effectLst/>
                          <a:latin typeface="+mn-lt"/>
                          <a:cs typeface="Arial" panose="020B0604020202020204" pitchFamily="34" charset="0"/>
                        </a:rPr>
                        <a:t>ene-25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chemeClr val="accent1">
                              <a:lumMod val="50000"/>
                            </a:schemeClr>
                          </a:solidFill>
                          <a:effectLst/>
                          <a:latin typeface="+mn-lt"/>
                          <a:cs typeface="Arial" panose="020B0604020202020204" pitchFamily="34" charset="0"/>
                        </a:rPr>
                        <a:t>$ 4.386.836.155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66986454"/>
                  </a:ext>
                </a:extLst>
              </a:tr>
              <a:tr h="165743">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Comité N° 81</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26-mar-25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mn-lt"/>
                          <a:cs typeface="Arial" panose="020B060402020202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chemeClr val="accent1">
                              <a:lumMod val="50000"/>
                            </a:schemeClr>
                          </a:solidFill>
                          <a:effectLst/>
                          <a:latin typeface="+mn-lt"/>
                          <a:cs typeface="Arial" panose="020B0604020202020204" pitchFamily="34" charset="0"/>
                        </a:rPr>
                        <a:t>$ 4.752.667.032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333567584"/>
                  </a:ext>
                </a:extLst>
              </a:tr>
              <a:tr h="165743">
                <a:tc>
                  <a:txBody>
                    <a:bodyPr/>
                    <a:lstStyle/>
                    <a:p>
                      <a:pPr algn="ctr" rtl="0" fontAlgn="ctr"/>
                      <a:r>
                        <a:rPr lang="es-CO" sz="1000" b="1" i="0" u="none" strike="noStrike">
                          <a:solidFill>
                            <a:schemeClr val="accent1">
                              <a:lumMod val="50000"/>
                            </a:schemeClr>
                          </a:solidFill>
                          <a:effectLst/>
                          <a:latin typeface="+mn-lt"/>
                          <a:cs typeface="Arial" panose="020B0604020202020204" pitchFamily="34" charset="0"/>
                        </a:rPr>
                        <a:t>TOTAL</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E2EFDA"/>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1" i="0" u="none" strike="noStrike">
                          <a:solidFill>
                            <a:schemeClr val="accent1">
                              <a:lumMod val="50000"/>
                            </a:schemeClr>
                          </a:solidFill>
                          <a:effectLst/>
                          <a:latin typeface="+mn-lt"/>
                          <a:cs typeface="Arial" panose="020B0604020202020204" pitchFamily="34" charset="0"/>
                        </a:rPr>
                        <a:t> </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1" i="0" u="none" strike="noStrike">
                          <a:solidFill>
                            <a:schemeClr val="accent1">
                              <a:lumMod val="50000"/>
                            </a:schemeClr>
                          </a:solidFill>
                          <a:effectLst/>
                          <a:latin typeface="+mn-lt"/>
                          <a:cs typeface="Arial" panose="020B0604020202020204" pitchFamily="34" charset="0"/>
                        </a:rPr>
                        <a:t> </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1" i="0" u="none" strike="noStrike" dirty="0">
                          <a:solidFill>
                            <a:schemeClr val="accent1">
                              <a:lumMod val="50000"/>
                            </a:schemeClr>
                          </a:solidFill>
                          <a:effectLst/>
                          <a:latin typeface="+mn-lt"/>
                          <a:cs typeface="Arial" panose="020B0604020202020204" pitchFamily="34" charset="0"/>
                        </a:rPr>
                        <a:t> </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1" i="0" u="none" strike="noStrike" dirty="0">
                          <a:solidFill>
                            <a:schemeClr val="accent1">
                              <a:lumMod val="50000"/>
                            </a:schemeClr>
                          </a:solidFill>
                          <a:effectLst/>
                          <a:latin typeface="+mn-lt"/>
                          <a:cs typeface="Arial" panose="020B0604020202020204" pitchFamily="34" charset="0"/>
                        </a:rPr>
                        <a:t>$ 219.220.683.855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966238422"/>
                  </a:ext>
                </a:extLst>
              </a:tr>
            </a:tbl>
          </a:graphicData>
        </a:graphic>
      </p:graphicFrame>
    </p:spTree>
    <p:extLst>
      <p:ext uri="{BB962C8B-B14F-4D97-AF65-F5344CB8AC3E}">
        <p14:creationId xmlns:p14="http://schemas.microsoft.com/office/powerpoint/2010/main" val="1567656363"/>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6" name="Imagen 13">
            <a:extLst>
              <a:ext uri="{FF2B5EF4-FFF2-40B4-BE49-F238E27FC236}">
                <a16:creationId xmlns:a16="http://schemas.microsoft.com/office/drawing/2014/main" id="{DEF96A42-4497-4555-AE65-AF0EDF26D2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278B448F-0C5A-4C9A-84B6-3110810A526F}"/>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Abril 2025</a:t>
            </a:r>
          </a:p>
        </p:txBody>
      </p:sp>
      <p:cxnSp>
        <p:nvCxnSpPr>
          <p:cNvPr id="27" name="Conector recto 26">
            <a:extLst>
              <a:ext uri="{FF2B5EF4-FFF2-40B4-BE49-F238E27FC236}">
                <a16:creationId xmlns:a16="http://schemas.microsoft.com/office/drawing/2014/main" id="{ABAC1596-43EA-495D-B9D4-0790E8BCB996}"/>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3909" name="Imagen 27">
            <a:extLst>
              <a:ext uri="{FF2B5EF4-FFF2-40B4-BE49-F238E27FC236}">
                <a16:creationId xmlns:a16="http://schemas.microsoft.com/office/drawing/2014/main" id="{FD691430-FA07-4550-9B75-6DB2F0407E0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10" name="Rectangle 2">
            <a:extLst>
              <a:ext uri="{FF2B5EF4-FFF2-40B4-BE49-F238E27FC236}">
                <a16:creationId xmlns:a16="http://schemas.microsoft.com/office/drawing/2014/main" id="{044AD72A-3471-4928-AEB9-2DE4AF098413}"/>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pic>
        <p:nvPicPr>
          <p:cNvPr id="124076" name="Imagen 2">
            <a:extLst>
              <a:ext uri="{FF2B5EF4-FFF2-40B4-BE49-F238E27FC236}">
                <a16:creationId xmlns:a16="http://schemas.microsoft.com/office/drawing/2014/main" id="{8E3DC8C2-FF40-473B-864A-22C0FB0238C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88538" y="3751263"/>
            <a:ext cx="174625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C1CD02A1-54E0-B454-06CF-74F7FD858D26}"/>
              </a:ext>
            </a:extLst>
          </p:cNvPr>
          <p:cNvGraphicFramePr>
            <a:graphicFrameLocks noGrp="1"/>
          </p:cNvGraphicFramePr>
          <p:nvPr/>
        </p:nvGraphicFramePr>
        <p:xfrm>
          <a:off x="1180772" y="1293704"/>
          <a:ext cx="7994759" cy="5399985"/>
        </p:xfrm>
        <a:graphic>
          <a:graphicData uri="http://schemas.openxmlformats.org/drawingml/2006/table">
            <a:tbl>
              <a:tblPr/>
              <a:tblGrid>
                <a:gridCol w="1842562">
                  <a:extLst>
                    <a:ext uri="{9D8B030D-6E8A-4147-A177-3AD203B41FA5}">
                      <a16:colId xmlns:a16="http://schemas.microsoft.com/office/drawing/2014/main" val="3272437818"/>
                    </a:ext>
                  </a:extLst>
                </a:gridCol>
                <a:gridCol w="1238698">
                  <a:extLst>
                    <a:ext uri="{9D8B030D-6E8A-4147-A177-3AD203B41FA5}">
                      <a16:colId xmlns:a16="http://schemas.microsoft.com/office/drawing/2014/main" val="3459185155"/>
                    </a:ext>
                  </a:extLst>
                </a:gridCol>
                <a:gridCol w="1403857">
                  <a:extLst>
                    <a:ext uri="{9D8B030D-6E8A-4147-A177-3AD203B41FA5}">
                      <a16:colId xmlns:a16="http://schemas.microsoft.com/office/drawing/2014/main" val="1659670043"/>
                    </a:ext>
                  </a:extLst>
                </a:gridCol>
                <a:gridCol w="1754821">
                  <a:extLst>
                    <a:ext uri="{9D8B030D-6E8A-4147-A177-3AD203B41FA5}">
                      <a16:colId xmlns:a16="http://schemas.microsoft.com/office/drawing/2014/main" val="3981225353"/>
                    </a:ext>
                  </a:extLst>
                </a:gridCol>
                <a:gridCol w="1754821">
                  <a:extLst>
                    <a:ext uri="{9D8B030D-6E8A-4147-A177-3AD203B41FA5}">
                      <a16:colId xmlns:a16="http://schemas.microsoft.com/office/drawing/2014/main" val="1531548238"/>
                    </a:ext>
                  </a:extLst>
                </a:gridCol>
              </a:tblGrid>
              <a:tr h="154542">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60492188"/>
                  </a:ext>
                </a:extLst>
              </a:tr>
              <a:tr h="164201">
                <a:tc gridSpan="5">
                  <a:txBody>
                    <a:bodyPr/>
                    <a:lstStyle/>
                    <a:p>
                      <a:pPr algn="ctr" rtl="0" fontAlgn="ctr"/>
                      <a:r>
                        <a:rPr lang="es-MX" sz="1000" b="1" i="0" u="none" strike="noStrike" dirty="0">
                          <a:solidFill>
                            <a:srgbClr val="203864"/>
                          </a:solidFill>
                          <a:effectLst/>
                          <a:latin typeface="Calibri" panose="020F0502020204030204" pitchFamily="34" charset="0"/>
                        </a:rPr>
                        <a:t>AL 30 DE ABRIL DE 2025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10888709"/>
                  </a:ext>
                </a:extLst>
              </a:tr>
              <a:tr h="154542">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551949084"/>
                  </a:ext>
                </a:extLst>
              </a:tr>
              <a:tr h="222491">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29013571"/>
                  </a:ext>
                </a:extLst>
              </a:tr>
              <a:tr h="154542">
                <a:tc rowSpan="29">
                  <a:txBody>
                    <a:bodyPr/>
                    <a:lstStyle/>
                    <a:p>
                      <a:pPr algn="ctr" rtl="0" fontAlgn="ctr"/>
                      <a:r>
                        <a:rPr lang="es-CO" sz="1000" b="1" i="0" u="none" strike="noStrike" dirty="0">
                          <a:solidFill>
                            <a:srgbClr val="203864"/>
                          </a:solidFill>
                          <a:effectLst/>
                          <a:latin typeface="Calibri" panose="020F0502020204030204" pitchFamily="34" charset="0"/>
                        </a:rPr>
                        <a:t>BOGOTA LIMPIA S.A.S. E.S.P.</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14-ago-18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$ 2.409.361.561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67088789"/>
                  </a:ext>
                </a:extLst>
              </a:tr>
              <a:tr h="22249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Jul-2018 y ago-2018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$ 565.315.231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3348078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$ 995.719.148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02964439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$ 716.560.038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8610758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$ 1.232.220.123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3545372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$ 923.763.458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30821078"/>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15-feb-19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$ 1.102.226.579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11399327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$ 976.990.745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5116238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$ 931.186.065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78814627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$ 923.559.780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409551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$ 1.280.461.743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7098934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$ 811.393.748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15531947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15-ago-19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$ 1.240.209.787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2847271"/>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$ 1.059.101.908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32312696"/>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$ 1.351.503.751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54355885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$ 1.591.329.127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83780980"/>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$ 1.253.387.265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90708942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21-ene-20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$ 1.766.293.030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0975588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14-feb-2020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$ 1.211.134.417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65573280"/>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$ 1.701.085.450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0534944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$ 1.198.747.235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5376130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$ 1.539.305.009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59204768"/>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$ 1.162.867.335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0013104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$ 1.741.539.828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98698525"/>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$ 1.453.020.546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47065095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$ 1.666.665.464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44162752"/>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$ 1.426.492.958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11884722"/>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$ 2.180.540.384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5089775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$ 1.226.041.656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36735714"/>
                  </a:ext>
                </a:extLst>
              </a:tr>
              <a:tr h="154542">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80774384"/>
                  </a:ext>
                </a:extLst>
              </a:tr>
            </a:tbl>
          </a:graphicData>
        </a:graphic>
      </p:graphicFrame>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Imagen 13">
            <a:extLst>
              <a:ext uri="{FF2B5EF4-FFF2-40B4-BE49-F238E27FC236}">
                <a16:creationId xmlns:a16="http://schemas.microsoft.com/office/drawing/2014/main" id="{28EC23EA-03AA-4BBC-9C24-A76CBDCD9C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1255E4C-E7FD-4C33-8787-93C1AAFC6F84}"/>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Abril 2025</a:t>
            </a:r>
          </a:p>
        </p:txBody>
      </p:sp>
      <p:cxnSp>
        <p:nvCxnSpPr>
          <p:cNvPr id="27" name="Conector recto 26">
            <a:extLst>
              <a:ext uri="{FF2B5EF4-FFF2-40B4-BE49-F238E27FC236}">
                <a16:creationId xmlns:a16="http://schemas.microsoft.com/office/drawing/2014/main" id="{5DE5F73E-6CAB-4EE2-8088-208A8343AD6A}"/>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5957" name="Imagen 27">
            <a:extLst>
              <a:ext uri="{FF2B5EF4-FFF2-40B4-BE49-F238E27FC236}">
                <a16:creationId xmlns:a16="http://schemas.microsoft.com/office/drawing/2014/main" id="{28BC994A-5AEB-419B-BE25-53CB692F6B8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018" name="Imagen 2">
            <a:extLst>
              <a:ext uri="{FF2B5EF4-FFF2-40B4-BE49-F238E27FC236}">
                <a16:creationId xmlns:a16="http://schemas.microsoft.com/office/drawing/2014/main" id="{8E47042B-169A-4AD7-9F52-785ACA98D42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639300" y="3101975"/>
            <a:ext cx="22987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ED18F4AA-1F88-4989-99CF-F76D94FF263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F0C5F49E-8755-6ED6-BA46-409BEA22DF91}"/>
              </a:ext>
            </a:extLst>
          </p:cNvPr>
          <p:cNvGraphicFramePr>
            <a:graphicFrameLocks noGrp="1"/>
          </p:cNvGraphicFramePr>
          <p:nvPr/>
        </p:nvGraphicFramePr>
        <p:xfrm>
          <a:off x="2670047" y="1147575"/>
          <a:ext cx="6664074" cy="5553854"/>
        </p:xfrm>
        <a:graphic>
          <a:graphicData uri="http://schemas.openxmlformats.org/drawingml/2006/table">
            <a:tbl>
              <a:tblPr/>
              <a:tblGrid>
                <a:gridCol w="1535878">
                  <a:extLst>
                    <a:ext uri="{9D8B030D-6E8A-4147-A177-3AD203B41FA5}">
                      <a16:colId xmlns:a16="http://schemas.microsoft.com/office/drawing/2014/main" val="3925368715"/>
                    </a:ext>
                  </a:extLst>
                </a:gridCol>
                <a:gridCol w="1032523">
                  <a:extLst>
                    <a:ext uri="{9D8B030D-6E8A-4147-A177-3AD203B41FA5}">
                      <a16:colId xmlns:a16="http://schemas.microsoft.com/office/drawing/2014/main" val="3720536943"/>
                    </a:ext>
                  </a:extLst>
                </a:gridCol>
                <a:gridCol w="1170193">
                  <a:extLst>
                    <a:ext uri="{9D8B030D-6E8A-4147-A177-3AD203B41FA5}">
                      <a16:colId xmlns:a16="http://schemas.microsoft.com/office/drawing/2014/main" val="519814218"/>
                    </a:ext>
                  </a:extLst>
                </a:gridCol>
                <a:gridCol w="1462740">
                  <a:extLst>
                    <a:ext uri="{9D8B030D-6E8A-4147-A177-3AD203B41FA5}">
                      <a16:colId xmlns:a16="http://schemas.microsoft.com/office/drawing/2014/main" val="99722607"/>
                    </a:ext>
                  </a:extLst>
                </a:gridCol>
                <a:gridCol w="1462740">
                  <a:extLst>
                    <a:ext uri="{9D8B030D-6E8A-4147-A177-3AD203B41FA5}">
                      <a16:colId xmlns:a16="http://schemas.microsoft.com/office/drawing/2014/main" val="2957327751"/>
                    </a:ext>
                  </a:extLst>
                </a:gridCol>
              </a:tblGrid>
              <a:tr h="158959">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13257698"/>
                  </a:ext>
                </a:extLst>
              </a:tr>
              <a:tr h="155626">
                <a:tc gridSpan="5">
                  <a:txBody>
                    <a:bodyPr/>
                    <a:lstStyle/>
                    <a:p>
                      <a:pPr algn="ctr" rtl="0" fontAlgn="ctr"/>
                      <a:r>
                        <a:rPr lang="es-MX" sz="1000" b="1" i="0" u="none" strike="noStrike" dirty="0">
                          <a:solidFill>
                            <a:srgbClr val="203864"/>
                          </a:solidFill>
                          <a:effectLst/>
                          <a:latin typeface="Calibri" panose="020F0502020204030204" pitchFamily="34" charset="0"/>
                        </a:rPr>
                        <a:t>AL 30 DE ABRIL DE 2025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50550810"/>
                  </a:ext>
                </a:extLst>
              </a:tr>
              <a:tr h="158959">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646888641"/>
                  </a:ext>
                </a:extLst>
              </a:tr>
              <a:tr h="274797">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71457210"/>
                  </a:ext>
                </a:extLst>
              </a:tr>
              <a:tr h="158959">
                <a:tc rowSpan="29">
                  <a:txBody>
                    <a:bodyPr/>
                    <a:lstStyle/>
                    <a:p>
                      <a:pPr algn="ctr" rtl="0" fontAlgn="ctr"/>
                      <a:r>
                        <a:rPr lang="it-IT" sz="1000" b="1" i="0" u="none" strike="noStrike" dirty="0">
                          <a:solidFill>
                            <a:srgbClr val="203864"/>
                          </a:solidFill>
                          <a:effectLst/>
                          <a:latin typeface="Calibri" panose="020F0502020204030204" pitchFamily="34" charset="0"/>
                        </a:rPr>
                        <a:t>BOGOTA LIMPIA S.A.S. E.S.P.</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20-ene-21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$ 2.373.257.493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39366778"/>
                  </a:ext>
                </a:extLst>
              </a:tr>
              <a:tr h="15895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$ 1.291.583.589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154211952"/>
                  </a:ext>
                </a:extLst>
              </a:tr>
              <a:tr h="1589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$ 2.108.664.910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968631015"/>
                  </a:ext>
                </a:extLst>
              </a:tr>
              <a:tr h="1589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$ 2.349.553.381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17142800"/>
                  </a:ext>
                </a:extLst>
              </a:tr>
              <a:tr h="1589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$ 2.866.134.807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05663412"/>
                  </a:ext>
                </a:extLst>
              </a:tr>
              <a:tr h="1589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$ 1.728.182.384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529124333"/>
                  </a:ext>
                </a:extLst>
              </a:tr>
              <a:tr h="15895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21-jul-21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$ 3.128.245.554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948721"/>
                  </a:ext>
                </a:extLst>
              </a:tr>
              <a:tr h="1589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$ 1.685.839.413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91471712"/>
                  </a:ext>
                </a:extLst>
              </a:tr>
              <a:tr h="1589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$ 2.932.840.930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25869500"/>
                  </a:ext>
                </a:extLst>
              </a:tr>
              <a:tr h="15895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$ 1.381.297.391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79188789"/>
                  </a:ext>
                </a:extLst>
              </a:tr>
              <a:tr h="1589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$ 2.322.150.937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326813339"/>
                  </a:ext>
                </a:extLst>
              </a:tr>
              <a:tr h="1589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$ 1.390.425.402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91394483"/>
                  </a:ext>
                </a:extLst>
              </a:tr>
              <a:tr h="15895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$ 2.767.357.358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139334310"/>
                  </a:ext>
                </a:extLst>
              </a:tr>
              <a:tr h="1589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$ 1.918.915.519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88342266"/>
                  </a:ext>
                </a:extLst>
              </a:tr>
              <a:tr h="1589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$ 3.584.691.121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927342876"/>
                  </a:ext>
                </a:extLst>
              </a:tr>
              <a:tr h="1589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$ 1.854.690.737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06319300"/>
                  </a:ext>
                </a:extLst>
              </a:tr>
              <a:tr h="15895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$ 2.055.881.368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28156728"/>
                  </a:ext>
                </a:extLst>
              </a:tr>
              <a:tr h="1589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$ 1.305.327.748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91260377"/>
                  </a:ext>
                </a:extLst>
              </a:tr>
              <a:tr h="1589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$ 2.071.869.642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563138076"/>
                  </a:ext>
                </a:extLst>
              </a:tr>
              <a:tr h="1589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$ 1.734.642.680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79048609"/>
                  </a:ext>
                </a:extLst>
              </a:tr>
              <a:tr h="1589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$ 2.712.591.949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59233816"/>
                  </a:ext>
                </a:extLst>
              </a:tr>
              <a:tr h="1589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$ 1.847.020.943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4438517"/>
                  </a:ext>
                </a:extLst>
              </a:tr>
              <a:tr h="1589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16-nov-22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$ 1.734.475.739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6990869"/>
                  </a:ext>
                </a:extLst>
              </a:tr>
              <a:tr h="1589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$ 1.743.191.801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31805862"/>
                  </a:ext>
                </a:extLst>
              </a:tr>
              <a:tr h="1648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$ 2.948.387.529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9924790"/>
                  </a:ext>
                </a:extLst>
              </a:tr>
              <a:tr h="1648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$ 2.435.042.900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75190534"/>
                  </a:ext>
                </a:extLst>
              </a:tr>
              <a:tr h="1648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14-mar-23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$ 2.271.847.652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920643395"/>
                  </a:ext>
                </a:extLst>
              </a:tr>
              <a:tr h="1648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$ 2.169.679.500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84207705"/>
                  </a:ext>
                </a:extLst>
              </a:tr>
              <a:tr h="1639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12-may-23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$ 2.033.424.763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70221141"/>
                  </a:ext>
                </a:extLst>
              </a:tr>
              <a:tr h="164879">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420484261"/>
                  </a:ext>
                </a:extLst>
              </a:tr>
            </a:tbl>
          </a:graphicData>
        </a:graphic>
      </p:graphicFrame>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6691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64607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89159" y="216682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67418" y="198340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35929" y="2045062"/>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Histórico – Corte de Césped (m</a:t>
            </a:r>
            <a:r>
              <a:rPr lang="es-CO" sz="1600" b="0" dirty="0">
                <a:solidFill>
                  <a:srgbClr val="4472C4">
                    <a:lumMod val="50000"/>
                  </a:srgbClr>
                </a:solidFill>
                <a:cs typeface="Calibri" panose="020F0502020204030204" pitchFamily="34" charset="0"/>
              </a:rPr>
              <a:t>² totales) 2018 a 2024</a:t>
            </a:r>
            <a:endParaRPr lang="es-CO" sz="1600" b="0" kern="0" dirty="0">
              <a:solidFill>
                <a:schemeClr val="accent1">
                  <a:lumMod val="50000"/>
                </a:schemeClr>
              </a:solidFill>
            </a:endParaRPr>
          </a:p>
        </p:txBody>
      </p:sp>
      <p:sp>
        <p:nvSpPr>
          <p:cNvPr id="24" name="CuadroTexto 23">
            <a:extLst>
              <a:ext uri="{FF2B5EF4-FFF2-40B4-BE49-F238E27FC236}">
                <a16:creationId xmlns:a16="http://schemas.microsoft.com/office/drawing/2014/main" id="{3F91377F-6DC8-449A-993C-D8BC54F202F2}"/>
              </a:ext>
            </a:extLst>
          </p:cNvPr>
          <p:cNvSpPr txBox="1"/>
          <p:nvPr/>
        </p:nvSpPr>
        <p:spPr>
          <a:xfrm>
            <a:off x="102899" y="6328900"/>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a:t>
            </a:r>
            <a:r>
              <a:rPr lang="es-MX" sz="900" dirty="0">
                <a:solidFill>
                  <a:schemeClr val="accent1">
                    <a:lumMod val="50000"/>
                  </a:schemeClr>
                </a:solidFill>
              </a:rPr>
              <a:t>12 de febrero de 2018 y el 31 de diciembre de 2024</a:t>
            </a:r>
            <a:r>
              <a:rPr lang="es-CO" sz="900" dirty="0">
                <a:solidFill>
                  <a:schemeClr val="accent1">
                    <a:lumMod val="50000"/>
                  </a:schemeClr>
                </a:solidFill>
              </a:rPr>
              <a:t>.</a:t>
            </a:r>
          </a:p>
        </p:txBody>
      </p:sp>
      <p:pic>
        <p:nvPicPr>
          <p:cNvPr id="25" name="Picture 2">
            <a:extLst>
              <a:ext uri="{FF2B5EF4-FFF2-40B4-BE49-F238E27FC236}">
                <a16:creationId xmlns:a16="http://schemas.microsoft.com/office/drawing/2014/main" id="{7E57FD6D-E529-40EF-A083-3DB94B57A2C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04850" y="2002696"/>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32213201-EC24-440C-B392-0E5AFF83FEDB}"/>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04850" y="1322309"/>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7696E3D6-D2BA-588F-4FBC-780D2C9DB13F}"/>
              </a:ext>
            </a:extLst>
          </p:cNvPr>
          <p:cNvGraphicFramePr>
            <a:graphicFrameLocks noGrp="1"/>
          </p:cNvGraphicFramePr>
          <p:nvPr>
            <p:extLst>
              <p:ext uri="{D42A27DB-BD31-4B8C-83A1-F6EECF244321}">
                <p14:modId xmlns:p14="http://schemas.microsoft.com/office/powerpoint/2010/main" val="3169937794"/>
              </p:ext>
            </p:extLst>
          </p:nvPr>
        </p:nvGraphicFramePr>
        <p:xfrm>
          <a:off x="241259" y="2685853"/>
          <a:ext cx="11803852" cy="3331364"/>
        </p:xfrm>
        <a:graphic>
          <a:graphicData uri="http://schemas.openxmlformats.org/drawingml/2006/table">
            <a:tbl>
              <a:tblPr/>
              <a:tblGrid>
                <a:gridCol w="551880">
                  <a:extLst>
                    <a:ext uri="{9D8B030D-6E8A-4147-A177-3AD203B41FA5}">
                      <a16:colId xmlns:a16="http://schemas.microsoft.com/office/drawing/2014/main" val="2937968386"/>
                    </a:ext>
                  </a:extLst>
                </a:gridCol>
                <a:gridCol w="739127">
                  <a:extLst>
                    <a:ext uri="{9D8B030D-6E8A-4147-A177-3AD203B41FA5}">
                      <a16:colId xmlns:a16="http://schemas.microsoft.com/office/drawing/2014/main" val="1276833296"/>
                    </a:ext>
                  </a:extLst>
                </a:gridCol>
                <a:gridCol w="554345">
                  <a:extLst>
                    <a:ext uri="{9D8B030D-6E8A-4147-A177-3AD203B41FA5}">
                      <a16:colId xmlns:a16="http://schemas.microsoft.com/office/drawing/2014/main" val="1505518645"/>
                    </a:ext>
                  </a:extLst>
                </a:gridCol>
                <a:gridCol w="140434">
                  <a:extLst>
                    <a:ext uri="{9D8B030D-6E8A-4147-A177-3AD203B41FA5}">
                      <a16:colId xmlns:a16="http://schemas.microsoft.com/office/drawing/2014/main" val="3772003693"/>
                    </a:ext>
                  </a:extLst>
                </a:gridCol>
                <a:gridCol w="554345">
                  <a:extLst>
                    <a:ext uri="{9D8B030D-6E8A-4147-A177-3AD203B41FA5}">
                      <a16:colId xmlns:a16="http://schemas.microsoft.com/office/drawing/2014/main" val="3366039299"/>
                    </a:ext>
                  </a:extLst>
                </a:gridCol>
                <a:gridCol w="739127">
                  <a:extLst>
                    <a:ext uri="{9D8B030D-6E8A-4147-A177-3AD203B41FA5}">
                      <a16:colId xmlns:a16="http://schemas.microsoft.com/office/drawing/2014/main" val="3341009199"/>
                    </a:ext>
                  </a:extLst>
                </a:gridCol>
                <a:gridCol w="554345">
                  <a:extLst>
                    <a:ext uri="{9D8B030D-6E8A-4147-A177-3AD203B41FA5}">
                      <a16:colId xmlns:a16="http://schemas.microsoft.com/office/drawing/2014/main" val="425098561"/>
                    </a:ext>
                  </a:extLst>
                </a:gridCol>
                <a:gridCol w="140434">
                  <a:extLst>
                    <a:ext uri="{9D8B030D-6E8A-4147-A177-3AD203B41FA5}">
                      <a16:colId xmlns:a16="http://schemas.microsoft.com/office/drawing/2014/main" val="3976904586"/>
                    </a:ext>
                  </a:extLst>
                </a:gridCol>
                <a:gridCol w="554345">
                  <a:extLst>
                    <a:ext uri="{9D8B030D-6E8A-4147-A177-3AD203B41FA5}">
                      <a16:colId xmlns:a16="http://schemas.microsoft.com/office/drawing/2014/main" val="2601703678"/>
                    </a:ext>
                  </a:extLst>
                </a:gridCol>
                <a:gridCol w="739127">
                  <a:extLst>
                    <a:ext uri="{9D8B030D-6E8A-4147-A177-3AD203B41FA5}">
                      <a16:colId xmlns:a16="http://schemas.microsoft.com/office/drawing/2014/main" val="4276556249"/>
                    </a:ext>
                  </a:extLst>
                </a:gridCol>
                <a:gridCol w="554345">
                  <a:extLst>
                    <a:ext uri="{9D8B030D-6E8A-4147-A177-3AD203B41FA5}">
                      <a16:colId xmlns:a16="http://schemas.microsoft.com/office/drawing/2014/main" val="3885585691"/>
                    </a:ext>
                  </a:extLst>
                </a:gridCol>
                <a:gridCol w="140434">
                  <a:extLst>
                    <a:ext uri="{9D8B030D-6E8A-4147-A177-3AD203B41FA5}">
                      <a16:colId xmlns:a16="http://schemas.microsoft.com/office/drawing/2014/main" val="131877660"/>
                    </a:ext>
                  </a:extLst>
                </a:gridCol>
                <a:gridCol w="554345">
                  <a:extLst>
                    <a:ext uri="{9D8B030D-6E8A-4147-A177-3AD203B41FA5}">
                      <a16:colId xmlns:a16="http://schemas.microsoft.com/office/drawing/2014/main" val="3760306200"/>
                    </a:ext>
                  </a:extLst>
                </a:gridCol>
                <a:gridCol w="739127">
                  <a:extLst>
                    <a:ext uri="{9D8B030D-6E8A-4147-A177-3AD203B41FA5}">
                      <a16:colId xmlns:a16="http://schemas.microsoft.com/office/drawing/2014/main" val="2561575996"/>
                    </a:ext>
                  </a:extLst>
                </a:gridCol>
                <a:gridCol w="554345">
                  <a:extLst>
                    <a:ext uri="{9D8B030D-6E8A-4147-A177-3AD203B41FA5}">
                      <a16:colId xmlns:a16="http://schemas.microsoft.com/office/drawing/2014/main" val="669949690"/>
                    </a:ext>
                  </a:extLst>
                </a:gridCol>
                <a:gridCol w="140434">
                  <a:extLst>
                    <a:ext uri="{9D8B030D-6E8A-4147-A177-3AD203B41FA5}">
                      <a16:colId xmlns:a16="http://schemas.microsoft.com/office/drawing/2014/main" val="4069505412"/>
                    </a:ext>
                  </a:extLst>
                </a:gridCol>
                <a:gridCol w="554345">
                  <a:extLst>
                    <a:ext uri="{9D8B030D-6E8A-4147-A177-3AD203B41FA5}">
                      <a16:colId xmlns:a16="http://schemas.microsoft.com/office/drawing/2014/main" val="3408472230"/>
                    </a:ext>
                  </a:extLst>
                </a:gridCol>
                <a:gridCol w="739127">
                  <a:extLst>
                    <a:ext uri="{9D8B030D-6E8A-4147-A177-3AD203B41FA5}">
                      <a16:colId xmlns:a16="http://schemas.microsoft.com/office/drawing/2014/main" val="4220005790"/>
                    </a:ext>
                  </a:extLst>
                </a:gridCol>
                <a:gridCol w="554345">
                  <a:extLst>
                    <a:ext uri="{9D8B030D-6E8A-4147-A177-3AD203B41FA5}">
                      <a16:colId xmlns:a16="http://schemas.microsoft.com/office/drawing/2014/main" val="741361124"/>
                    </a:ext>
                  </a:extLst>
                </a:gridCol>
                <a:gridCol w="140434">
                  <a:extLst>
                    <a:ext uri="{9D8B030D-6E8A-4147-A177-3AD203B41FA5}">
                      <a16:colId xmlns:a16="http://schemas.microsoft.com/office/drawing/2014/main" val="3938913723"/>
                    </a:ext>
                  </a:extLst>
                </a:gridCol>
                <a:gridCol w="571590">
                  <a:extLst>
                    <a:ext uri="{9D8B030D-6E8A-4147-A177-3AD203B41FA5}">
                      <a16:colId xmlns:a16="http://schemas.microsoft.com/office/drawing/2014/main" val="1624413887"/>
                    </a:ext>
                  </a:extLst>
                </a:gridCol>
                <a:gridCol w="830759">
                  <a:extLst>
                    <a:ext uri="{9D8B030D-6E8A-4147-A177-3AD203B41FA5}">
                      <a16:colId xmlns:a16="http://schemas.microsoft.com/office/drawing/2014/main" val="3189219579"/>
                    </a:ext>
                  </a:extLst>
                </a:gridCol>
                <a:gridCol w="462713">
                  <a:extLst>
                    <a:ext uri="{9D8B030D-6E8A-4147-A177-3AD203B41FA5}">
                      <a16:colId xmlns:a16="http://schemas.microsoft.com/office/drawing/2014/main" val="1237531158"/>
                    </a:ext>
                  </a:extLst>
                </a:gridCol>
              </a:tblGrid>
              <a:tr h="201435">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510732494"/>
                  </a:ext>
                </a:extLst>
              </a:tr>
              <a:tr h="201435">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39.079.808,7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6.494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47.786.941,7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67.759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18.435.075,5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7.210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35.870.235,2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4.894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29.770.339,8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5.899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170.942.400,9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92.256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477148055"/>
                  </a:ext>
                </a:extLst>
              </a:tr>
              <a:tr h="201435">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60.087.784,1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13.707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69.042.114,9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49.651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34.538.803,4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26.243</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48.956.417,8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6.614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34.975.507,3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7.395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247.600.627,5</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103.610</a:t>
                      </a:r>
                    </a:p>
                  </a:txBody>
                  <a:tcPr marL="0" marR="0" marT="0" marB="0" anchor="ctr">
                    <a:lnL>
                      <a:noFill/>
                    </a:lnL>
                    <a:lnR>
                      <a:noFill/>
                    </a:lnR>
                    <a:lnT>
                      <a:noFill/>
                    </a:lnT>
                    <a:lnB>
                      <a:noFill/>
                    </a:lnB>
                    <a:noFill/>
                  </a:tcPr>
                </a:tc>
                <a:extLst>
                  <a:ext uri="{0D108BD9-81ED-4DB2-BD59-A6C34878D82A}">
                    <a16:rowId xmlns:a16="http://schemas.microsoft.com/office/drawing/2014/main" val="2771667964"/>
                  </a:ext>
                </a:extLst>
              </a:tr>
              <a:tr h="201435">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59.253.454,0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13.949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67.085.850,7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48.566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35.348.523,3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26.417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35.720.885,6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5.299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35.032.540,5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8.749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232.441.254,0</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102.980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01135174"/>
                  </a:ext>
                </a:extLst>
              </a:tr>
              <a:tr h="201435">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60.137.275,6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14.130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64.775.375,0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50.024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38.558.588,6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27.266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34.307.898,0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5.321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33.974.928,1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8.740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231.754.065,2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105.481</a:t>
                      </a:r>
                    </a:p>
                  </a:txBody>
                  <a:tcPr marL="0" marR="0" marT="0" marB="0" anchor="ctr">
                    <a:lnL>
                      <a:noFill/>
                    </a:lnL>
                    <a:lnR>
                      <a:noFill/>
                    </a:lnR>
                    <a:lnT>
                      <a:noFill/>
                    </a:lnT>
                    <a:lnB>
                      <a:noFill/>
                    </a:lnB>
                    <a:noFill/>
                  </a:tcPr>
                </a:tc>
                <a:extLst>
                  <a:ext uri="{0D108BD9-81ED-4DB2-BD59-A6C34878D82A}">
                    <a16:rowId xmlns:a16="http://schemas.microsoft.com/office/drawing/2014/main" val="2773251407"/>
                  </a:ext>
                </a:extLst>
              </a:tr>
              <a:tr h="201435">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60.059.217,7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13.784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67.766.064,6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51.632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41.512.647,8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29.222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34.255.441,0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5.400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38.631.538,5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10.181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242.224.909,7</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110.219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00142358"/>
                  </a:ext>
                </a:extLst>
              </a:tr>
              <a:tr h="201435">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60.886.640,2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14.202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67.842.915,0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151.396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38.521.949,3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26.463</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34.267.434,6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5.464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37.573.766,3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9.942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239.092.705,4</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207.467</a:t>
                      </a:r>
                    </a:p>
                  </a:txBody>
                  <a:tcPr marL="0" marR="0" marT="0" marB="0" anchor="ctr">
                    <a:lnL>
                      <a:noFill/>
                    </a:lnL>
                    <a:lnR>
                      <a:noFill/>
                    </a:lnR>
                    <a:lnT>
                      <a:noFill/>
                    </a:lnT>
                    <a:lnB>
                      <a:noFill/>
                    </a:lnB>
                    <a:noFill/>
                  </a:tcPr>
                </a:tc>
                <a:extLst>
                  <a:ext uri="{0D108BD9-81ED-4DB2-BD59-A6C34878D82A}">
                    <a16:rowId xmlns:a16="http://schemas.microsoft.com/office/drawing/2014/main" val="1714619609"/>
                  </a:ext>
                </a:extLst>
              </a:tr>
              <a:tr h="201435">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60.211.899,4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14.071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63.477.843,7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179.370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36.228.613,9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25.375</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33.333.473,6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5.367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36.454.973,0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9.713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229.706.803,5</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233.896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803797651"/>
                  </a:ext>
                </a:extLst>
              </a:tr>
              <a:tr h="201435">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61.511.171,8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14.437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56.627.847,2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169.200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37.781.116,2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25.918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33.609.671,4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5.381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37.513.675,9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10.085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227.043.482,5</a:t>
                      </a: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002060"/>
                          </a:solidFill>
                          <a:effectLst/>
                          <a:latin typeface="Calibri" panose="020F0502020204030204" pitchFamily="34" charset="0"/>
                        </a:rPr>
                        <a:t>225.021</a:t>
                      </a:r>
                    </a:p>
                  </a:txBody>
                  <a:tcPr marL="0" marR="0" marT="0" marB="0" anchor="ctr">
                    <a:lnL>
                      <a:noFill/>
                    </a:lnL>
                    <a:lnR>
                      <a:noFill/>
                    </a:lnR>
                    <a:lnT>
                      <a:noFill/>
                    </a:lnT>
                    <a:lnB>
                      <a:noFill/>
                    </a:lnB>
                    <a:noFill/>
                  </a:tcPr>
                </a:tc>
                <a:extLst>
                  <a:ext uri="{0D108BD9-81ED-4DB2-BD59-A6C34878D82A}">
                    <a16:rowId xmlns:a16="http://schemas.microsoft.com/office/drawing/2014/main" val="617531188"/>
                  </a:ext>
                </a:extLst>
              </a:tr>
              <a:tr h="201435">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56.902.444,3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13.184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58.124.124,3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160.284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38.274.688,5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25.976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33.770.336,5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5.408</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44.270.381,2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11.621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231.341.974,7</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216.473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592506783"/>
                  </a:ext>
                </a:extLst>
              </a:tr>
              <a:tr h="201435">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67.659.347,8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14.454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57.656.506,5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161.097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36.455.216,4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25.488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33.293.749,6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5.374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43.674.970,8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11.151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238.739.791,1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217.564</a:t>
                      </a:r>
                    </a:p>
                  </a:txBody>
                  <a:tcPr marL="0" marR="0" marT="0" marB="0" anchor="ctr">
                    <a:lnL>
                      <a:noFill/>
                    </a:lnL>
                    <a:lnR>
                      <a:noFill/>
                    </a:lnR>
                    <a:lnT>
                      <a:noFill/>
                    </a:lnT>
                    <a:lnB>
                      <a:noFill/>
                    </a:lnB>
                    <a:noFill/>
                  </a:tcPr>
                </a:tc>
                <a:extLst>
                  <a:ext uri="{0D108BD9-81ED-4DB2-BD59-A6C34878D82A}">
                    <a16:rowId xmlns:a16="http://schemas.microsoft.com/office/drawing/2014/main" val="1942851752"/>
                  </a:ext>
                </a:extLst>
              </a:tr>
              <a:tr h="201435">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58.699.539,9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12.946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62.294.977,7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173.370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40.586.329,6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26.869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33.501.160,8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5.366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42.646.033,1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25.223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237.728.041,1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243.774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74682033"/>
                  </a:ext>
                </a:extLst>
              </a:tr>
              <a:tr h="201435">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63.370.517,8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14.167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67.431.357,1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190.231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41.912.943,4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27.917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33.397.011,1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5.364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46.337.620,8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51.211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252.449.450,3</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288.890</a:t>
                      </a:r>
                    </a:p>
                  </a:txBody>
                  <a:tcPr marL="0" marR="0" marT="0" marB="0" anchor="ctr">
                    <a:lnL>
                      <a:noFill/>
                    </a:lnL>
                    <a:lnR>
                      <a:noFill/>
                    </a:lnR>
                    <a:lnT>
                      <a:noFill/>
                    </a:lnT>
                    <a:lnB>
                      <a:noFill/>
                    </a:lnB>
                    <a:noFill/>
                  </a:tcPr>
                </a:tc>
                <a:extLst>
                  <a:ext uri="{0D108BD9-81ED-4DB2-BD59-A6C34878D82A}">
                    <a16:rowId xmlns:a16="http://schemas.microsoft.com/office/drawing/2014/main" val="3028807067"/>
                  </a:ext>
                </a:extLst>
              </a:tr>
              <a:tr h="201435">
                <a:tc>
                  <a:txBody>
                    <a:bodyPr/>
                    <a:lstStyle/>
                    <a:p>
                      <a:pPr algn="ctr" rtl="0" fontAlgn="ctr"/>
                      <a:r>
                        <a:rPr lang="es-CO" sz="9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59.352.750,5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13.643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63.320.041,0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172.890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45.098.335,6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29.277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32.363.537,0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5.162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45.409.055,3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49.837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245.543.719,3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270.809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305961842"/>
                  </a:ext>
                </a:extLst>
              </a:tr>
              <a:tr h="201435">
                <a:tc>
                  <a:txBody>
                    <a:bodyPr/>
                    <a:lstStyle/>
                    <a:p>
                      <a:pPr algn="ctr" rtl="0" fontAlgn="ctr"/>
                      <a:r>
                        <a:rPr lang="es-CO" sz="9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59.699.854,4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13.350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64.052.285,9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182.294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50.935.598,9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28.613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33.334.565,2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5.343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J-24 A D-24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49.220.829,0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55.816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257.243.133,3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285.416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522518774"/>
                  </a:ext>
                </a:extLst>
              </a:tr>
              <a:tr h="309839">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826.911.705,9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186.518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877.284.245,4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1.807.764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534.188.430,2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358.254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489.981.817,4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75.757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555.486.159,6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275.563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3.283.852.358,6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latin typeface="Calibri" panose="020F0502020204030204" pitchFamily="34" charset="0"/>
                        </a:rPr>
                        <a:t>2.703.856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064942020"/>
                  </a:ext>
                </a:extLst>
              </a:tr>
            </a:tbl>
          </a:graphicData>
        </a:graphic>
      </p:graphicFrame>
    </p:spTree>
    <p:extLst>
      <p:ext uri="{BB962C8B-B14F-4D97-AF65-F5344CB8AC3E}">
        <p14:creationId xmlns:p14="http://schemas.microsoft.com/office/powerpoint/2010/main" val="4265816630"/>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Imagen 13">
            <a:extLst>
              <a:ext uri="{FF2B5EF4-FFF2-40B4-BE49-F238E27FC236}">
                <a16:creationId xmlns:a16="http://schemas.microsoft.com/office/drawing/2014/main" id="{28EC23EA-03AA-4BBC-9C24-A76CBDCD9C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1255E4C-E7FD-4C33-8787-93C1AAFC6F84}"/>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Abril 2025</a:t>
            </a:r>
          </a:p>
        </p:txBody>
      </p:sp>
      <p:cxnSp>
        <p:nvCxnSpPr>
          <p:cNvPr id="27" name="Conector recto 26">
            <a:extLst>
              <a:ext uri="{FF2B5EF4-FFF2-40B4-BE49-F238E27FC236}">
                <a16:creationId xmlns:a16="http://schemas.microsoft.com/office/drawing/2014/main" id="{5DE5F73E-6CAB-4EE2-8088-208A8343AD6A}"/>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5957" name="Imagen 27">
            <a:extLst>
              <a:ext uri="{FF2B5EF4-FFF2-40B4-BE49-F238E27FC236}">
                <a16:creationId xmlns:a16="http://schemas.microsoft.com/office/drawing/2014/main" id="{28BC994A-5AEB-419B-BE25-53CB692F6B8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018" name="Imagen 2">
            <a:extLst>
              <a:ext uri="{FF2B5EF4-FFF2-40B4-BE49-F238E27FC236}">
                <a16:creationId xmlns:a16="http://schemas.microsoft.com/office/drawing/2014/main" id="{8E47042B-169A-4AD7-9F52-785ACA98D42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639300" y="3101975"/>
            <a:ext cx="22987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ED18F4AA-1F88-4989-99CF-F76D94FF263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BD317509-F405-38FA-CCFE-92031D6F6ED3}"/>
              </a:ext>
            </a:extLst>
          </p:cNvPr>
          <p:cNvGraphicFramePr>
            <a:graphicFrameLocks noGrp="1"/>
          </p:cNvGraphicFramePr>
          <p:nvPr/>
        </p:nvGraphicFramePr>
        <p:xfrm>
          <a:off x="2147879" y="1380748"/>
          <a:ext cx="6683301" cy="4900196"/>
        </p:xfrm>
        <a:graphic>
          <a:graphicData uri="http://schemas.openxmlformats.org/drawingml/2006/table">
            <a:tbl>
              <a:tblPr/>
              <a:tblGrid>
                <a:gridCol w="1540310">
                  <a:extLst>
                    <a:ext uri="{9D8B030D-6E8A-4147-A177-3AD203B41FA5}">
                      <a16:colId xmlns:a16="http://schemas.microsoft.com/office/drawing/2014/main" val="2850318211"/>
                    </a:ext>
                  </a:extLst>
                </a:gridCol>
                <a:gridCol w="1035501">
                  <a:extLst>
                    <a:ext uri="{9D8B030D-6E8A-4147-A177-3AD203B41FA5}">
                      <a16:colId xmlns:a16="http://schemas.microsoft.com/office/drawing/2014/main" val="3767636467"/>
                    </a:ext>
                  </a:extLst>
                </a:gridCol>
                <a:gridCol w="1173568">
                  <a:extLst>
                    <a:ext uri="{9D8B030D-6E8A-4147-A177-3AD203B41FA5}">
                      <a16:colId xmlns:a16="http://schemas.microsoft.com/office/drawing/2014/main" val="1117407504"/>
                    </a:ext>
                  </a:extLst>
                </a:gridCol>
                <a:gridCol w="1466961">
                  <a:extLst>
                    <a:ext uri="{9D8B030D-6E8A-4147-A177-3AD203B41FA5}">
                      <a16:colId xmlns:a16="http://schemas.microsoft.com/office/drawing/2014/main" val="3682310496"/>
                    </a:ext>
                  </a:extLst>
                </a:gridCol>
                <a:gridCol w="1466961">
                  <a:extLst>
                    <a:ext uri="{9D8B030D-6E8A-4147-A177-3AD203B41FA5}">
                      <a16:colId xmlns:a16="http://schemas.microsoft.com/office/drawing/2014/main" val="188976303"/>
                    </a:ext>
                  </a:extLst>
                </a:gridCol>
              </a:tblGrid>
              <a:tr h="175007">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64414801"/>
                  </a:ext>
                </a:extLst>
              </a:tr>
              <a:tr h="175007">
                <a:tc gridSpan="5">
                  <a:txBody>
                    <a:bodyPr/>
                    <a:lstStyle/>
                    <a:p>
                      <a:pPr algn="ctr" rtl="0" fontAlgn="ctr"/>
                      <a:r>
                        <a:rPr lang="es-MX" sz="1000" b="1" i="0" u="none" strike="noStrike" dirty="0">
                          <a:solidFill>
                            <a:srgbClr val="203864"/>
                          </a:solidFill>
                          <a:effectLst/>
                          <a:latin typeface="Calibri" panose="020F0502020204030204" pitchFamily="34" charset="0"/>
                        </a:rPr>
                        <a:t>AL 30 DE ABRIL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78008854"/>
                  </a:ext>
                </a:extLst>
              </a:tr>
              <a:tr h="175007">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38924380"/>
                  </a:ext>
                </a:extLst>
              </a:tr>
              <a:tr h="175007">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45053080"/>
                  </a:ext>
                </a:extLst>
              </a:tr>
              <a:tr h="175007">
                <a:tc rowSpan="23">
                  <a:txBody>
                    <a:bodyPr/>
                    <a:lstStyle/>
                    <a:p>
                      <a:pPr algn="ctr" rtl="0" fontAlgn="ctr"/>
                      <a:r>
                        <a:rPr lang="it-IT" sz="1000" b="1" i="0" u="none" strike="noStrike" dirty="0">
                          <a:solidFill>
                            <a:srgbClr val="203864"/>
                          </a:solidFill>
                          <a:effectLst/>
                          <a:latin typeface="Calibri" panose="020F0502020204030204" pitchFamily="34" charset="0"/>
                        </a:rPr>
                        <a:t>BOGOTA LIMPIA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$ 2.185.667.432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57023482"/>
                  </a:ext>
                </a:extLst>
              </a:tr>
              <a:tr h="1750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$ 2.317.367.715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43313758"/>
                  </a:ext>
                </a:extLst>
              </a:tr>
              <a:tr h="1750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$ 2.126.176.122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69242436"/>
                  </a:ext>
                </a:extLst>
              </a:tr>
              <a:tr h="1750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$ 2.430.475.494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12345614"/>
                  </a:ext>
                </a:extLst>
              </a:tr>
              <a:tr h="1750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$ 2.546.000.680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016529453"/>
                  </a:ext>
                </a:extLst>
              </a:tr>
              <a:tr h="1750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$ 2.420.054.361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18537500"/>
                  </a:ext>
                </a:extLst>
              </a:tr>
              <a:tr h="1750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$ 2.142.716.451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999989544"/>
                  </a:ext>
                </a:extLst>
              </a:tr>
              <a:tr h="1750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$ 2.194.348.738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248665734"/>
                  </a:ext>
                </a:extLst>
              </a:tr>
              <a:tr h="1750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$ 2.719.746.584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76904490"/>
                  </a:ext>
                </a:extLst>
              </a:tr>
              <a:tr h="1750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$ 2.369.848.466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347100601"/>
                  </a:ext>
                </a:extLst>
              </a:tr>
              <a:tr h="1750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$ 2.329.301.167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027150590"/>
                  </a:ext>
                </a:extLst>
              </a:tr>
              <a:tr h="1750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14-may-24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$ 2.381.873.601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290424593"/>
                  </a:ext>
                </a:extLst>
              </a:tr>
              <a:tr h="1750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$ 2.761.352.216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296116864"/>
                  </a:ext>
                </a:extLst>
              </a:tr>
              <a:tr h="1750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$ 2.198.824.130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105162149"/>
                  </a:ext>
                </a:extLst>
              </a:tr>
              <a:tr h="1750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$ 3.408.935.332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01962318"/>
                  </a:ext>
                </a:extLst>
              </a:tr>
              <a:tr h="1750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$ 2.388.771.532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53952513"/>
                  </a:ext>
                </a:extLst>
              </a:tr>
              <a:tr h="1750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$ 3.443.892.787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37938021"/>
                  </a:ext>
                </a:extLst>
              </a:tr>
              <a:tr h="1750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$ 2.923.244.256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063975962"/>
                  </a:ext>
                </a:extLst>
              </a:tr>
              <a:tr h="1750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$ 3.145.421.527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284670546"/>
                  </a:ext>
                </a:extLst>
              </a:tr>
              <a:tr h="1750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$ 3.406.710.296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00912699"/>
                  </a:ext>
                </a:extLst>
              </a:tr>
              <a:tr h="1750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17-feb-25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$ 3.745.076.867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839713614"/>
                  </a:ext>
                </a:extLst>
              </a:tr>
              <a:tr h="1750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18-mar-25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$ 3.000.785.263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4030375"/>
                  </a:ext>
                </a:extLst>
              </a:tr>
              <a:tr h="1750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16-abr-25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$ 4.631.607.588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09601448"/>
                  </a:ext>
                </a:extLst>
              </a:tr>
              <a:tr h="175007">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$ 163.610.726.245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174710392"/>
                  </a:ext>
                </a:extLst>
              </a:tr>
            </a:tbl>
          </a:graphicData>
        </a:graphic>
      </p:graphicFrame>
    </p:spTree>
    <p:extLst>
      <p:ext uri="{BB962C8B-B14F-4D97-AF65-F5344CB8AC3E}">
        <p14:creationId xmlns:p14="http://schemas.microsoft.com/office/powerpoint/2010/main" val="884010885"/>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002" name="Imagen 13">
            <a:extLst>
              <a:ext uri="{FF2B5EF4-FFF2-40B4-BE49-F238E27FC236}">
                <a16:creationId xmlns:a16="http://schemas.microsoft.com/office/drawing/2014/main" id="{BF55952C-A548-43DB-9FD9-DBA832E7A0F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F908A3ED-494C-44ED-AD70-BAF5F8D036C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Abril 2025</a:t>
            </a:r>
          </a:p>
        </p:txBody>
      </p:sp>
      <p:cxnSp>
        <p:nvCxnSpPr>
          <p:cNvPr id="27" name="Conector recto 26">
            <a:extLst>
              <a:ext uri="{FF2B5EF4-FFF2-40B4-BE49-F238E27FC236}">
                <a16:creationId xmlns:a16="http://schemas.microsoft.com/office/drawing/2014/main" id="{5F814188-D07C-48A4-BFF7-7539312B7562}"/>
              </a:ext>
            </a:extLst>
          </p:cNvPr>
          <p:cNvCxnSpPr>
            <a:cxnSpLocks/>
          </p:cNvCxnSpPr>
          <p:nvPr/>
        </p:nvCxnSpPr>
        <p:spPr>
          <a:xfrm>
            <a:off x="88900" y="10191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8005" name="Imagen 27">
            <a:extLst>
              <a:ext uri="{FF2B5EF4-FFF2-40B4-BE49-F238E27FC236}">
                <a16:creationId xmlns:a16="http://schemas.microsoft.com/office/drawing/2014/main" id="{F7F9BD77-1F64-4BE0-BA0B-88DFAC8A35C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171" name="Imagen 9">
            <a:extLst>
              <a:ext uri="{FF2B5EF4-FFF2-40B4-BE49-F238E27FC236}">
                <a16:creationId xmlns:a16="http://schemas.microsoft.com/office/drawing/2014/main" id="{FDC0A64D-06D6-4E9C-9DFD-1667316CA15F}"/>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054793" y="3502819"/>
            <a:ext cx="1522412"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A9681AC4-1B1D-4676-B490-4DA8093BDA4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1626181B-4BF7-57BA-4A5F-5FAEAF302D0B}"/>
              </a:ext>
            </a:extLst>
          </p:cNvPr>
          <p:cNvGraphicFramePr>
            <a:graphicFrameLocks noGrp="1"/>
          </p:cNvGraphicFramePr>
          <p:nvPr/>
        </p:nvGraphicFramePr>
        <p:xfrm>
          <a:off x="2307705" y="1230493"/>
          <a:ext cx="6579920" cy="5401125"/>
        </p:xfrm>
        <a:graphic>
          <a:graphicData uri="http://schemas.openxmlformats.org/drawingml/2006/table">
            <a:tbl>
              <a:tblPr/>
              <a:tblGrid>
                <a:gridCol w="1530410">
                  <a:extLst>
                    <a:ext uri="{9D8B030D-6E8A-4147-A177-3AD203B41FA5}">
                      <a16:colId xmlns:a16="http://schemas.microsoft.com/office/drawing/2014/main" val="1973342008"/>
                    </a:ext>
                  </a:extLst>
                </a:gridCol>
                <a:gridCol w="1009060">
                  <a:extLst>
                    <a:ext uri="{9D8B030D-6E8A-4147-A177-3AD203B41FA5}">
                      <a16:colId xmlns:a16="http://schemas.microsoft.com/office/drawing/2014/main" val="3142950891"/>
                    </a:ext>
                  </a:extLst>
                </a:gridCol>
                <a:gridCol w="1244509">
                  <a:extLst>
                    <a:ext uri="{9D8B030D-6E8A-4147-A177-3AD203B41FA5}">
                      <a16:colId xmlns:a16="http://schemas.microsoft.com/office/drawing/2014/main" val="2519116338"/>
                    </a:ext>
                  </a:extLst>
                </a:gridCol>
                <a:gridCol w="1395867">
                  <a:extLst>
                    <a:ext uri="{9D8B030D-6E8A-4147-A177-3AD203B41FA5}">
                      <a16:colId xmlns:a16="http://schemas.microsoft.com/office/drawing/2014/main" val="1758606747"/>
                    </a:ext>
                  </a:extLst>
                </a:gridCol>
                <a:gridCol w="1400074">
                  <a:extLst>
                    <a:ext uri="{9D8B030D-6E8A-4147-A177-3AD203B41FA5}">
                      <a16:colId xmlns:a16="http://schemas.microsoft.com/office/drawing/2014/main" val="3472477590"/>
                    </a:ext>
                  </a:extLst>
                </a:gridCol>
              </a:tblGrid>
              <a:tr h="111693">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9217895"/>
                  </a:ext>
                </a:extLst>
              </a:tr>
              <a:tr h="120014">
                <a:tc gridSpan="5">
                  <a:txBody>
                    <a:bodyPr/>
                    <a:lstStyle/>
                    <a:p>
                      <a:pPr algn="ctr" rtl="0" fontAlgn="ctr"/>
                      <a:r>
                        <a:rPr lang="es-MX" sz="1000" b="1" i="0" u="none" strike="noStrike" dirty="0">
                          <a:solidFill>
                            <a:srgbClr val="203864"/>
                          </a:solidFill>
                          <a:effectLst/>
                          <a:latin typeface="Calibri" panose="020F0502020204030204" pitchFamily="34" charset="0"/>
                        </a:rPr>
                        <a:t>AL 30 DE ABRIL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0917721"/>
                  </a:ext>
                </a:extLst>
              </a:tr>
              <a:tr h="216815">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082216645"/>
                  </a:ext>
                </a:extLst>
              </a:tr>
              <a:tr h="229955">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789293779"/>
                  </a:ext>
                </a:extLst>
              </a:tr>
              <a:tr h="229955">
                <a:tc rowSpan="29">
                  <a:txBody>
                    <a:bodyPr/>
                    <a:lstStyle/>
                    <a:p>
                      <a:pPr algn="ctr" rtl="0" fontAlgn="ctr"/>
                      <a:r>
                        <a:rPr lang="pt-BR" sz="1000" b="1" i="0" u="none" strike="noStrike" dirty="0">
                          <a:solidFill>
                            <a:srgbClr val="203864"/>
                          </a:solidFill>
                          <a:effectLst/>
                          <a:latin typeface="Calibri" panose="020F0502020204030204" pitchFamily="34" charset="0"/>
                        </a:rPr>
                        <a:t>ÁREA LIMPIA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5-jun-18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may-2018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$ 589.280.235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725208389"/>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27-ago-18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Jun-2018 y jul-2018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$ 1.886.711.645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9076919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$ 1.050.739.361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62629043"/>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$ 639.418.519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08279750"/>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$ 1.220.661.708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635303883"/>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$ 1.192.066.676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83426552"/>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28-ene-19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$ 946.856.884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49789802"/>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$ 1.676.886.457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79385185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$ 769.139.522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541728723"/>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$ 1.403.774.126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31542017"/>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$ 809.282.402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48273273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$ 1.761.764.045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34181707"/>
                  </a:ext>
                </a:extLst>
              </a:tr>
              <a:tr h="1379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22-jul-19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$ 1.527.794.467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52153033"/>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$ 1.494.610.415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64631745"/>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25-sep-19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$ 1.393.344.026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84750384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$ 1.622.119.751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59721140"/>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22-nov-19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$ 1.715.655.879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581049946"/>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$ 1.572.461.093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01324000"/>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24-ene-20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$ 1.725.380.560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31844827"/>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$ 1.850.135.038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54958667"/>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20-mar-20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$ 1.850.135.038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778674218"/>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$ 1.768.104.162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3895069"/>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$ 1.610.222.138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35362126"/>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$ 1.832.983.327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8179365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$ 1.680.619.105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37170212"/>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$ 1.948.095.990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23674946"/>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$ 1.735.609.877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631772959"/>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$ 1.735.444.021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32142662"/>
                  </a:ext>
                </a:extLst>
              </a:tr>
              <a:tr h="12483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$ 2.431.929.743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564336415"/>
                  </a:ext>
                </a:extLst>
              </a:tr>
              <a:tr h="118262">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844281"/>
                  </a:ext>
                </a:extLst>
              </a:tr>
            </a:tbl>
          </a:graphicData>
        </a:graphic>
      </p:graphicFrame>
    </p:spTree>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Imagen 13">
            <a:extLst>
              <a:ext uri="{FF2B5EF4-FFF2-40B4-BE49-F238E27FC236}">
                <a16:creationId xmlns:a16="http://schemas.microsoft.com/office/drawing/2014/main" id="{789A703C-4C81-41C2-974A-65E89A89806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514CD50-4650-40C0-9B54-6AC4BDDD8F5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Abril2025</a:t>
            </a:r>
          </a:p>
        </p:txBody>
      </p:sp>
      <p:cxnSp>
        <p:nvCxnSpPr>
          <p:cNvPr id="27" name="Conector recto 26">
            <a:extLst>
              <a:ext uri="{FF2B5EF4-FFF2-40B4-BE49-F238E27FC236}">
                <a16:creationId xmlns:a16="http://schemas.microsoft.com/office/drawing/2014/main" id="{CE88383A-C1A1-4383-96D9-D758ADC3C9F9}"/>
              </a:ext>
            </a:extLst>
          </p:cNvPr>
          <p:cNvCxnSpPr>
            <a:cxnSpLocks/>
          </p:cNvCxnSpPr>
          <p:nvPr/>
        </p:nvCxnSpPr>
        <p:spPr>
          <a:xfrm>
            <a:off x="118268" y="10207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0053" name="Imagen 27">
            <a:extLst>
              <a:ext uri="{FF2B5EF4-FFF2-40B4-BE49-F238E27FC236}">
                <a16:creationId xmlns:a16="http://schemas.microsoft.com/office/drawing/2014/main" id="{1AFF1EB5-10D0-48FC-A5AD-51D79320BF3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114" name="Imagen 9">
            <a:extLst>
              <a:ext uri="{FF2B5EF4-FFF2-40B4-BE49-F238E27FC236}">
                <a16:creationId xmlns:a16="http://schemas.microsoft.com/office/drawing/2014/main" id="{B6F5426C-61A0-4600-AA35-36E43019B05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20275" y="2960688"/>
            <a:ext cx="204152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CEF6A2B1-2141-485F-8A85-BDB23363EC2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88A697E5-8292-3EEA-442D-9B3C47C273FD}"/>
              </a:ext>
            </a:extLst>
          </p:cNvPr>
          <p:cNvGraphicFramePr>
            <a:graphicFrameLocks noGrp="1"/>
          </p:cNvGraphicFramePr>
          <p:nvPr/>
        </p:nvGraphicFramePr>
        <p:xfrm>
          <a:off x="1908176" y="1179513"/>
          <a:ext cx="6696328" cy="5314271"/>
        </p:xfrm>
        <a:graphic>
          <a:graphicData uri="http://schemas.openxmlformats.org/drawingml/2006/table">
            <a:tbl>
              <a:tblPr/>
              <a:tblGrid>
                <a:gridCol w="1557485">
                  <a:extLst>
                    <a:ext uri="{9D8B030D-6E8A-4147-A177-3AD203B41FA5}">
                      <a16:colId xmlns:a16="http://schemas.microsoft.com/office/drawing/2014/main" val="4225886339"/>
                    </a:ext>
                  </a:extLst>
                </a:gridCol>
                <a:gridCol w="1026914">
                  <a:extLst>
                    <a:ext uri="{9D8B030D-6E8A-4147-A177-3AD203B41FA5}">
                      <a16:colId xmlns:a16="http://schemas.microsoft.com/office/drawing/2014/main" val="2865731860"/>
                    </a:ext>
                  </a:extLst>
                </a:gridCol>
                <a:gridCol w="1266525">
                  <a:extLst>
                    <a:ext uri="{9D8B030D-6E8A-4147-A177-3AD203B41FA5}">
                      <a16:colId xmlns:a16="http://schemas.microsoft.com/office/drawing/2014/main" val="2493750064"/>
                    </a:ext>
                  </a:extLst>
                </a:gridCol>
                <a:gridCol w="1420562">
                  <a:extLst>
                    <a:ext uri="{9D8B030D-6E8A-4147-A177-3AD203B41FA5}">
                      <a16:colId xmlns:a16="http://schemas.microsoft.com/office/drawing/2014/main" val="2677256893"/>
                    </a:ext>
                  </a:extLst>
                </a:gridCol>
                <a:gridCol w="1424842">
                  <a:extLst>
                    <a:ext uri="{9D8B030D-6E8A-4147-A177-3AD203B41FA5}">
                      <a16:colId xmlns:a16="http://schemas.microsoft.com/office/drawing/2014/main" val="1227161297"/>
                    </a:ext>
                  </a:extLst>
                </a:gridCol>
              </a:tblGrid>
              <a:tr h="111173">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556523459"/>
                  </a:ext>
                </a:extLst>
              </a:tr>
              <a:tr h="50821">
                <a:tc gridSpan="5">
                  <a:txBody>
                    <a:bodyPr/>
                    <a:lstStyle/>
                    <a:p>
                      <a:pPr algn="ctr" rtl="0" fontAlgn="ctr"/>
                      <a:r>
                        <a:rPr lang="es-MX" sz="1000" b="1" i="0" u="none" strike="noStrike" dirty="0">
                          <a:solidFill>
                            <a:srgbClr val="203864"/>
                          </a:solidFill>
                          <a:effectLst/>
                          <a:latin typeface="Calibri" panose="020F0502020204030204" pitchFamily="34" charset="0"/>
                        </a:rPr>
                        <a:t>AL 30 DE ABRIL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6546300"/>
                  </a:ext>
                </a:extLst>
              </a:tr>
              <a:tr h="85874">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38354682"/>
                  </a:ext>
                </a:extLst>
              </a:tr>
              <a:tr h="228733">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43423499"/>
                  </a:ext>
                </a:extLst>
              </a:tr>
              <a:tr h="125978">
                <a:tc rowSpan="29">
                  <a:txBody>
                    <a:bodyPr/>
                    <a:lstStyle/>
                    <a:p>
                      <a:pPr algn="ctr" rtl="0" fontAlgn="ctr"/>
                      <a:r>
                        <a:rPr lang="pt-BR" sz="1000" b="1" i="0" u="none" strike="noStrike" dirty="0">
                          <a:solidFill>
                            <a:srgbClr val="203864"/>
                          </a:solidFill>
                          <a:effectLst/>
                          <a:latin typeface="Calibri" panose="020F0502020204030204" pitchFamily="34" charset="0"/>
                        </a:rPr>
                        <a:t>ÁREA LIMPIA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16-dic-20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$ 1.976.119.896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374133570"/>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$ 2.370.749.415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260120568"/>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16-feb-21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$ 2.037.250.121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4093515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$ 2.623.718.587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4929450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$ 2.847.925.520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18658391"/>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$ 2.783.335.033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8652426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$ 2.852.776.951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246240870"/>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$ 2.807.932.152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9146198"/>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$ 2.923.489.953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36627587"/>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$ 2.527.604.806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21124772"/>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$ 1.999.578.544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816328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$ 2.086.516.709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10780691"/>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$ 2.264.863.234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6613063"/>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$ 2.437.898.608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1345091"/>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$ 2.477.657.971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57245682"/>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28-mar-22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$ 2.101.419.300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54975022"/>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$ 2.551.947.479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459118996"/>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$ 1.645.033.328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0345781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21-jun-22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$ 1.790.512.338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82560447"/>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$ 1.868.938.735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67893628"/>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19-ago-22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$ 2.519.257.113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02845150"/>
                  </a:ext>
                </a:extLst>
              </a:tr>
              <a:tr h="1172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$ 5.442.661.782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04991011"/>
                  </a:ext>
                </a:extLst>
              </a:tr>
              <a:tr h="13793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21-oct-22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$ 1.652.379.782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4431379"/>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$ 1.558.248.450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68691808"/>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$ 1.618.484.533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60955425"/>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$ 1.925.203.000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23012192"/>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$ 2.120.206.024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95898326"/>
                  </a:ext>
                </a:extLst>
              </a:tr>
              <a:tr h="20873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$ 2.014.139.531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211204388"/>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$ 2.402.066.890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465601251"/>
                  </a:ext>
                </a:extLst>
              </a:tr>
              <a:tr h="117242">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60003339"/>
                  </a:ext>
                </a:extLst>
              </a:tr>
            </a:tbl>
          </a:graphicData>
        </a:graphic>
      </p:graphicFrame>
    </p:spTree>
    <p:extLst>
      <p:ext uri="{BB962C8B-B14F-4D97-AF65-F5344CB8AC3E}">
        <p14:creationId xmlns:p14="http://schemas.microsoft.com/office/powerpoint/2010/main" val="1379353316"/>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Imagen 13">
            <a:extLst>
              <a:ext uri="{FF2B5EF4-FFF2-40B4-BE49-F238E27FC236}">
                <a16:creationId xmlns:a16="http://schemas.microsoft.com/office/drawing/2014/main" id="{789A703C-4C81-41C2-974A-65E89A89806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514CD50-4650-40C0-9B54-6AC4BDDD8F5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Abril 2025</a:t>
            </a:r>
          </a:p>
        </p:txBody>
      </p:sp>
      <p:cxnSp>
        <p:nvCxnSpPr>
          <p:cNvPr id="27" name="Conector recto 26">
            <a:extLst>
              <a:ext uri="{FF2B5EF4-FFF2-40B4-BE49-F238E27FC236}">
                <a16:creationId xmlns:a16="http://schemas.microsoft.com/office/drawing/2014/main" id="{CE88383A-C1A1-4383-96D9-D758ADC3C9F9}"/>
              </a:ext>
            </a:extLst>
          </p:cNvPr>
          <p:cNvCxnSpPr>
            <a:cxnSpLocks/>
          </p:cNvCxnSpPr>
          <p:nvPr/>
        </p:nvCxnSpPr>
        <p:spPr>
          <a:xfrm>
            <a:off x="118268" y="10207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0053" name="Imagen 27">
            <a:extLst>
              <a:ext uri="{FF2B5EF4-FFF2-40B4-BE49-F238E27FC236}">
                <a16:creationId xmlns:a16="http://schemas.microsoft.com/office/drawing/2014/main" id="{1AFF1EB5-10D0-48FC-A5AD-51D79320BF3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114" name="Imagen 9">
            <a:extLst>
              <a:ext uri="{FF2B5EF4-FFF2-40B4-BE49-F238E27FC236}">
                <a16:creationId xmlns:a16="http://schemas.microsoft.com/office/drawing/2014/main" id="{B6F5426C-61A0-4600-AA35-36E43019B05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20275" y="2960688"/>
            <a:ext cx="204152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CEF6A2B1-2141-485F-8A85-BDB23363EC2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EFD9FAC6-CD3B-54A4-3D95-B5A7AD6012EC}"/>
              </a:ext>
            </a:extLst>
          </p:cNvPr>
          <p:cNvGraphicFramePr>
            <a:graphicFrameLocks noGrp="1"/>
          </p:cNvGraphicFramePr>
          <p:nvPr/>
        </p:nvGraphicFramePr>
        <p:xfrm>
          <a:off x="1773849" y="1585119"/>
          <a:ext cx="7168983" cy="4647947"/>
        </p:xfrm>
        <a:graphic>
          <a:graphicData uri="http://schemas.openxmlformats.org/drawingml/2006/table">
            <a:tbl>
              <a:tblPr/>
              <a:tblGrid>
                <a:gridCol w="1542262">
                  <a:extLst>
                    <a:ext uri="{9D8B030D-6E8A-4147-A177-3AD203B41FA5}">
                      <a16:colId xmlns:a16="http://schemas.microsoft.com/office/drawing/2014/main" val="2082374486"/>
                    </a:ext>
                  </a:extLst>
                </a:gridCol>
                <a:gridCol w="1016876">
                  <a:extLst>
                    <a:ext uri="{9D8B030D-6E8A-4147-A177-3AD203B41FA5}">
                      <a16:colId xmlns:a16="http://schemas.microsoft.com/office/drawing/2014/main" val="3232608046"/>
                    </a:ext>
                  </a:extLst>
                </a:gridCol>
                <a:gridCol w="1254149">
                  <a:extLst>
                    <a:ext uri="{9D8B030D-6E8A-4147-A177-3AD203B41FA5}">
                      <a16:colId xmlns:a16="http://schemas.microsoft.com/office/drawing/2014/main" val="1503618498"/>
                    </a:ext>
                  </a:extLst>
                </a:gridCol>
                <a:gridCol w="1677848">
                  <a:extLst>
                    <a:ext uri="{9D8B030D-6E8A-4147-A177-3AD203B41FA5}">
                      <a16:colId xmlns:a16="http://schemas.microsoft.com/office/drawing/2014/main" val="1922143262"/>
                    </a:ext>
                  </a:extLst>
                </a:gridCol>
                <a:gridCol w="1677848">
                  <a:extLst>
                    <a:ext uri="{9D8B030D-6E8A-4147-A177-3AD203B41FA5}">
                      <a16:colId xmlns:a16="http://schemas.microsoft.com/office/drawing/2014/main" val="3050485560"/>
                    </a:ext>
                  </a:extLst>
                </a:gridCol>
              </a:tblGrid>
              <a:tr h="161604">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49914967"/>
                  </a:ext>
                </a:extLst>
              </a:tr>
              <a:tr h="242407">
                <a:tc gridSpan="5">
                  <a:txBody>
                    <a:bodyPr/>
                    <a:lstStyle/>
                    <a:p>
                      <a:pPr algn="ctr" rtl="0" fontAlgn="ctr"/>
                      <a:r>
                        <a:rPr lang="es-MX" sz="1000" b="1" i="0" u="none" strike="noStrike" dirty="0">
                          <a:solidFill>
                            <a:srgbClr val="203864"/>
                          </a:solidFill>
                          <a:effectLst/>
                          <a:latin typeface="Calibri" panose="020F0502020204030204" pitchFamily="34" charset="0"/>
                        </a:rPr>
                        <a:t>AL 30 DE ABRIL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0673374"/>
                  </a:ext>
                </a:extLst>
              </a:tr>
              <a:tr h="124876">
                <a:tc gridSpan="5">
                  <a:txBody>
                    <a:bodyPr/>
                    <a:lstStyle/>
                    <a:p>
                      <a:pPr algn="ctr" rtl="0" fontAlgn="ctr"/>
                      <a:r>
                        <a:rPr lang="es-MX" sz="10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26722264"/>
                  </a:ext>
                </a:extLst>
              </a:tr>
              <a:tr h="235061">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84896426"/>
                  </a:ext>
                </a:extLst>
              </a:tr>
              <a:tr h="154259">
                <a:tc rowSpan="23">
                  <a:txBody>
                    <a:bodyPr/>
                    <a:lstStyle/>
                    <a:p>
                      <a:pPr algn="ctr" rtl="0" fontAlgn="ctr"/>
                      <a:r>
                        <a:rPr lang="pt-BR" sz="1000" b="1" i="0" u="none" strike="noStrike">
                          <a:solidFill>
                            <a:srgbClr val="203864"/>
                          </a:solidFill>
                          <a:effectLst/>
                          <a:latin typeface="Calibri" panose="020F0502020204030204" pitchFamily="34" charset="0"/>
                        </a:rPr>
                        <a:t>ÁREA LIMPIA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$ 2.012.341.575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015043371"/>
                  </a:ext>
                </a:extLst>
              </a:tr>
              <a:tr h="1542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$ 2.618.963.523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8535414"/>
                  </a:ext>
                </a:extLst>
              </a:tr>
              <a:tr h="1542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$ 10.384.536.729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09766855"/>
                  </a:ext>
                </a:extLst>
              </a:tr>
              <a:tr h="1542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$ 2.408.475.696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21347451"/>
                  </a:ext>
                </a:extLst>
              </a:tr>
              <a:tr h="15425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$ 2.643.050.512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16159895"/>
                  </a:ext>
                </a:extLst>
              </a:tr>
              <a:tr h="1542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$ 1.688.039.791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26359517"/>
                  </a:ext>
                </a:extLst>
              </a:tr>
              <a:tr h="1542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21-nov-23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$ 3.234.619.777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58987429"/>
                  </a:ext>
                </a:extLst>
              </a:tr>
              <a:tr h="1542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$ 3.555.225.838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524920442"/>
                  </a:ext>
                </a:extLst>
              </a:tr>
              <a:tr h="1542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$ 2.609.656.467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84455311"/>
                  </a:ext>
                </a:extLst>
              </a:tr>
              <a:tr h="1542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$ 2.568.098.589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97088247"/>
                  </a:ext>
                </a:extLst>
              </a:tr>
              <a:tr h="1542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15-mar-24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$ 2.831.910.918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885021753"/>
                  </a:ext>
                </a:extLst>
              </a:tr>
              <a:tr h="1542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$ 2.588.454.035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23419473"/>
                  </a:ext>
                </a:extLst>
              </a:tr>
              <a:tr h="1542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$ 2.897.290.378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232161515"/>
                  </a:ext>
                </a:extLst>
              </a:tr>
              <a:tr h="1542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$ 3.283.555.230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982753431"/>
                  </a:ext>
                </a:extLst>
              </a:tr>
              <a:tr h="1542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$ 2.656.696.480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28527665"/>
                  </a:ext>
                </a:extLst>
              </a:tr>
              <a:tr h="1542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$ 3.372.726.002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91659843"/>
                  </a:ext>
                </a:extLst>
              </a:tr>
              <a:tr h="1542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$ 3.093.322.345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249427155"/>
                  </a:ext>
                </a:extLst>
              </a:tr>
              <a:tr h="1542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$ 3.382.715.156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935035950"/>
                  </a:ext>
                </a:extLst>
              </a:tr>
              <a:tr h="1542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$ 3.426.670.810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231621979"/>
                  </a:ext>
                </a:extLst>
              </a:tr>
              <a:tr h="1542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$ 4.032.531.352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07789990"/>
                  </a:ext>
                </a:extLst>
              </a:tr>
              <a:tr h="1542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$ 3.705.800.196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76235630"/>
                  </a:ext>
                </a:extLst>
              </a:tr>
              <a:tr h="1542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17-feb-25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$ 3.503.341.285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29881895"/>
                  </a:ext>
                </a:extLst>
              </a:tr>
              <a:tr h="1542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17-mar-25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$ 3.427.744.121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75634610"/>
                  </a:ext>
                </a:extLst>
              </a:tr>
              <a:tr h="154259">
                <a:tc>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21-abr-25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$ 3.782.856.598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683685692"/>
                  </a:ext>
                </a:extLst>
              </a:tr>
              <a:tr h="154259">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$ 186.060.663.810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573713942"/>
                  </a:ext>
                </a:extLst>
              </a:tr>
            </a:tbl>
          </a:graphicData>
        </a:graphic>
      </p:graphicFrame>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8B8DE0D-85ED-44FD-846E-5C6B2566ADB3}"/>
              </a:ext>
            </a:extLst>
          </p:cNvPr>
          <p:cNvCxnSpPr>
            <a:cxnSpLocks/>
          </p:cNvCxnSpPr>
          <p:nvPr/>
        </p:nvCxnSpPr>
        <p:spPr>
          <a:xfrm>
            <a:off x="49213"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4204DF51-1DDA-4FE4-B70A-F30FDF3F4027}"/>
              </a:ext>
            </a:extLst>
          </p:cNvPr>
          <p:cNvSpPr txBox="1"/>
          <p:nvPr/>
        </p:nvSpPr>
        <p:spPr>
          <a:xfrm>
            <a:off x="1603375" y="120650"/>
            <a:ext cx="9882188"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pagos aprovechamiento a Abril 2025</a:t>
            </a:r>
          </a:p>
        </p:txBody>
      </p:sp>
      <p:pic>
        <p:nvPicPr>
          <p:cNvPr id="132100" name="Imagen 24">
            <a:extLst>
              <a:ext uri="{FF2B5EF4-FFF2-40B4-BE49-F238E27FC236}">
                <a16:creationId xmlns:a16="http://schemas.microsoft.com/office/drawing/2014/main" id="{8008AC60-AA53-4B95-BFD7-366F2C834D5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01" name="Rectángulo 6">
            <a:extLst>
              <a:ext uri="{FF2B5EF4-FFF2-40B4-BE49-F238E27FC236}">
                <a16:creationId xmlns:a16="http://schemas.microsoft.com/office/drawing/2014/main" id="{B66EA083-801E-4F4E-80C4-A918BCC79B6A}"/>
              </a:ext>
            </a:extLst>
          </p:cNvPr>
          <p:cNvSpPr>
            <a:spLocks noChangeArrowheads="1"/>
          </p:cNvSpPr>
          <p:nvPr/>
        </p:nvSpPr>
        <p:spPr bwMode="auto">
          <a:xfrm>
            <a:off x="49213" y="6282152"/>
            <a:ext cx="530946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ctr" hangingPunct="1">
              <a:lnSpc>
                <a:spcPct val="100000"/>
              </a:lnSpc>
              <a:spcBef>
                <a:spcPct val="0"/>
              </a:spcBef>
              <a:buFontTx/>
              <a:buNone/>
            </a:pPr>
            <a:r>
              <a:rPr lang="es-ES" altLang="es-CO" sz="1100" dirty="0">
                <a:solidFill>
                  <a:srgbClr val="203864"/>
                </a:solidFill>
              </a:rPr>
              <a:t>En el Anexo N° 5.1 de cada informe, se puede ver el detalle de la información presentada.</a:t>
            </a:r>
          </a:p>
        </p:txBody>
      </p:sp>
      <p:sp>
        <p:nvSpPr>
          <p:cNvPr id="9" name="CuadroTexto 4">
            <a:extLst>
              <a:ext uri="{FF2B5EF4-FFF2-40B4-BE49-F238E27FC236}">
                <a16:creationId xmlns:a16="http://schemas.microsoft.com/office/drawing/2014/main" id="{C8417B19-FC8B-469D-A0B5-E625C7655965}"/>
              </a:ext>
            </a:extLst>
          </p:cNvPr>
          <p:cNvSpPr txBox="1">
            <a:spLocks noChangeArrowheads="1"/>
          </p:cNvSpPr>
          <p:nvPr/>
        </p:nvSpPr>
        <p:spPr bwMode="auto">
          <a:xfrm>
            <a:off x="86157"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0" name="CuadroTexto 9">
            <a:extLst>
              <a:ext uri="{FF2B5EF4-FFF2-40B4-BE49-F238E27FC236}">
                <a16:creationId xmlns:a16="http://schemas.microsoft.com/office/drawing/2014/main" id="{4097A99D-2D41-41CD-B2B9-F65AC09B2E81}"/>
              </a:ext>
            </a:extLst>
          </p:cNvPr>
          <p:cNvSpPr txBox="1"/>
          <p:nvPr/>
        </p:nvSpPr>
        <p:spPr>
          <a:xfrm>
            <a:off x="8238333" y="1438905"/>
            <a:ext cx="1835150"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2" name="Gráfico 1">
            <a:extLst>
              <a:ext uri="{FF2B5EF4-FFF2-40B4-BE49-F238E27FC236}">
                <a16:creationId xmlns:a16="http://schemas.microsoft.com/office/drawing/2014/main" id="{0C37E1F2-3E08-9E6C-12D4-C0B7740B7361}"/>
              </a:ext>
            </a:extLst>
          </p:cNvPr>
          <p:cNvGraphicFramePr>
            <a:graphicFrameLocks/>
          </p:cNvGraphicFramePr>
          <p:nvPr/>
        </p:nvGraphicFramePr>
        <p:xfrm>
          <a:off x="1459345" y="1952577"/>
          <a:ext cx="8614138" cy="4145512"/>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transition spd="slow"/>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3CF974C2-4EF1-4091-BE94-4ED07B60EABF}"/>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105DEE43-780E-4A37-B253-86B91D108F41}"/>
              </a:ext>
            </a:extLst>
          </p:cNvPr>
          <p:cNvSpPr txBox="1"/>
          <p:nvPr/>
        </p:nvSpPr>
        <p:spPr>
          <a:xfrm>
            <a:off x="1565275" y="250825"/>
            <a:ext cx="9882188"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Aprovechamiento a Abril 2025</a:t>
            </a:r>
          </a:p>
        </p:txBody>
      </p:sp>
      <p:pic>
        <p:nvPicPr>
          <p:cNvPr id="134148" name="Imagen 15">
            <a:extLst>
              <a:ext uri="{FF2B5EF4-FFF2-40B4-BE49-F238E27FC236}">
                <a16:creationId xmlns:a16="http://schemas.microsoft.com/office/drawing/2014/main" id="{A85A2EEC-EECE-4C36-9389-6F642419166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9113" y="1270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4">
            <a:extLst>
              <a:ext uri="{FF2B5EF4-FFF2-40B4-BE49-F238E27FC236}">
                <a16:creationId xmlns:a16="http://schemas.microsoft.com/office/drawing/2014/main" id="{0081634D-0FA6-4AB7-91A7-43DB2F590BFA}"/>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8" name="CuadroTexto 7">
            <a:extLst>
              <a:ext uri="{FF2B5EF4-FFF2-40B4-BE49-F238E27FC236}">
                <a16:creationId xmlns:a16="http://schemas.microsoft.com/office/drawing/2014/main" id="{9D11D4AB-1AA3-4CE1-9483-F996774E8C3D}"/>
              </a:ext>
            </a:extLst>
          </p:cNvPr>
          <p:cNvSpPr txBox="1"/>
          <p:nvPr/>
        </p:nvSpPr>
        <p:spPr>
          <a:xfrm>
            <a:off x="8861847" y="1925456"/>
            <a:ext cx="1835150" cy="261937"/>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sp>
        <p:nvSpPr>
          <p:cNvPr id="10" name="Rectángulo 6">
            <a:extLst>
              <a:ext uri="{FF2B5EF4-FFF2-40B4-BE49-F238E27FC236}">
                <a16:creationId xmlns:a16="http://schemas.microsoft.com/office/drawing/2014/main" id="{C9F80225-EF69-446D-863E-8CE67559D225}"/>
              </a:ext>
            </a:extLst>
          </p:cNvPr>
          <p:cNvSpPr>
            <a:spLocks noChangeArrowheads="1"/>
          </p:cNvSpPr>
          <p:nvPr/>
        </p:nvSpPr>
        <p:spPr bwMode="auto">
          <a:xfrm>
            <a:off x="49213" y="6064577"/>
            <a:ext cx="5309467"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fontAlgn="ctr" hangingPunct="1">
              <a:lnSpc>
                <a:spcPct val="100000"/>
              </a:lnSpc>
              <a:spcBef>
                <a:spcPct val="0"/>
              </a:spcBef>
              <a:buFontTx/>
              <a:buNone/>
            </a:pPr>
            <a:r>
              <a:rPr lang="es-ES" altLang="es-CO" sz="1100" dirty="0">
                <a:solidFill>
                  <a:schemeClr val="accent1">
                    <a:lumMod val="50000"/>
                  </a:schemeClr>
                </a:solidFill>
              </a:rPr>
              <a:t>En el Anexo N° 5.1 de cada informe, se puede ver el detalle de la información presentada.</a:t>
            </a:r>
          </a:p>
        </p:txBody>
      </p:sp>
      <p:graphicFrame>
        <p:nvGraphicFramePr>
          <p:cNvPr id="2" name="Tabla 1">
            <a:extLst>
              <a:ext uri="{FF2B5EF4-FFF2-40B4-BE49-F238E27FC236}">
                <a16:creationId xmlns:a16="http://schemas.microsoft.com/office/drawing/2014/main" id="{9E90C99F-0BBE-47B0-134E-88BDD17B9EF5}"/>
              </a:ext>
            </a:extLst>
          </p:cNvPr>
          <p:cNvGraphicFramePr>
            <a:graphicFrameLocks noGrp="1"/>
          </p:cNvGraphicFramePr>
          <p:nvPr/>
        </p:nvGraphicFramePr>
        <p:xfrm>
          <a:off x="944077" y="2327094"/>
          <a:ext cx="9621318" cy="2238155"/>
        </p:xfrm>
        <a:graphic>
          <a:graphicData uri="http://schemas.openxmlformats.org/drawingml/2006/table">
            <a:tbl>
              <a:tblPr/>
              <a:tblGrid>
                <a:gridCol w="1693605">
                  <a:extLst>
                    <a:ext uri="{9D8B030D-6E8A-4147-A177-3AD203B41FA5}">
                      <a16:colId xmlns:a16="http://schemas.microsoft.com/office/drawing/2014/main" val="1324466791"/>
                    </a:ext>
                  </a:extLst>
                </a:gridCol>
                <a:gridCol w="1203850">
                  <a:extLst>
                    <a:ext uri="{9D8B030D-6E8A-4147-A177-3AD203B41FA5}">
                      <a16:colId xmlns:a16="http://schemas.microsoft.com/office/drawing/2014/main" val="954076519"/>
                    </a:ext>
                  </a:extLst>
                </a:gridCol>
                <a:gridCol w="1314439">
                  <a:extLst>
                    <a:ext uri="{9D8B030D-6E8A-4147-A177-3AD203B41FA5}">
                      <a16:colId xmlns:a16="http://schemas.microsoft.com/office/drawing/2014/main" val="286552188"/>
                    </a:ext>
                  </a:extLst>
                </a:gridCol>
                <a:gridCol w="1014267">
                  <a:extLst>
                    <a:ext uri="{9D8B030D-6E8A-4147-A177-3AD203B41FA5}">
                      <a16:colId xmlns:a16="http://schemas.microsoft.com/office/drawing/2014/main" val="3633152957"/>
                    </a:ext>
                  </a:extLst>
                </a:gridCol>
                <a:gridCol w="1014267">
                  <a:extLst>
                    <a:ext uri="{9D8B030D-6E8A-4147-A177-3AD203B41FA5}">
                      <a16:colId xmlns:a16="http://schemas.microsoft.com/office/drawing/2014/main" val="3224366402"/>
                    </a:ext>
                  </a:extLst>
                </a:gridCol>
                <a:gridCol w="1014267">
                  <a:extLst>
                    <a:ext uri="{9D8B030D-6E8A-4147-A177-3AD203B41FA5}">
                      <a16:colId xmlns:a16="http://schemas.microsoft.com/office/drawing/2014/main" val="887070688"/>
                    </a:ext>
                  </a:extLst>
                </a:gridCol>
                <a:gridCol w="1241766">
                  <a:extLst>
                    <a:ext uri="{9D8B030D-6E8A-4147-A177-3AD203B41FA5}">
                      <a16:colId xmlns:a16="http://schemas.microsoft.com/office/drawing/2014/main" val="2570553679"/>
                    </a:ext>
                  </a:extLst>
                </a:gridCol>
                <a:gridCol w="1124857">
                  <a:extLst>
                    <a:ext uri="{9D8B030D-6E8A-4147-A177-3AD203B41FA5}">
                      <a16:colId xmlns:a16="http://schemas.microsoft.com/office/drawing/2014/main" val="4059767995"/>
                    </a:ext>
                  </a:extLst>
                </a:gridCol>
              </a:tblGrid>
              <a:tr h="875801">
                <a:tc>
                  <a:txBody>
                    <a:bodyPr/>
                    <a:lstStyle/>
                    <a:p>
                      <a:pPr algn="ctr" rtl="0" fontAlgn="ctr"/>
                      <a:r>
                        <a:rPr lang="es-CO" sz="11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Cantidad de Pagos en abril 2025</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Numero de asociaciones pagadas en abril 2025</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Bruto asociaciones en abril 2025</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neto asociaciones en abril 2025</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Cantidad total de Pagos efectuados al 30 de abril de 2025</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total bruto asociaciones al 30 de abril de 2025</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total neto asociaciones al 30 de abril de 2025</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328321261"/>
                  </a:ext>
                </a:extLst>
              </a:tr>
              <a:tr h="227059">
                <a:tc>
                  <a:txBody>
                    <a:bodyPr/>
                    <a:lstStyle/>
                    <a:p>
                      <a:pPr algn="l" rtl="0" fontAlgn="ctr"/>
                      <a:r>
                        <a:rPr lang="es-CO" sz="1100" b="0" i="0" u="none" strike="noStrike">
                          <a:solidFill>
                            <a:srgbClr val="203864"/>
                          </a:solidFill>
                          <a:effectLst/>
                          <a:latin typeface="Calibri" panose="020F0502020204030204" pitchFamily="34" charset="0"/>
                        </a:rPr>
                        <a:t>PROMOAMBIENTAL</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329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$ 8.369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$ 8.255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18.701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$ 299.859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$ 296.523</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032489672"/>
                  </a:ext>
                </a:extLst>
              </a:tr>
              <a:tr h="227059">
                <a:tc>
                  <a:txBody>
                    <a:bodyPr/>
                    <a:lstStyle/>
                    <a:p>
                      <a:pPr algn="l" rtl="0" fontAlgn="ctr"/>
                      <a:r>
                        <a:rPr lang="es-CO" sz="1100" b="0" i="0" u="none" strike="noStrike">
                          <a:solidFill>
                            <a:srgbClr val="203864"/>
                          </a:solidFill>
                          <a:effectLst/>
                          <a:latin typeface="Calibri" panose="020F0502020204030204" pitchFamily="34" charset="0"/>
                        </a:rPr>
                        <a:t>LIME</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364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364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$ 11.105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$ 10.941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17.508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$ 397.488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$ 389.506</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005850024"/>
                  </a:ext>
                </a:extLst>
              </a:tr>
              <a:tr h="227059">
                <a:tc>
                  <a:txBody>
                    <a:bodyPr/>
                    <a:lstStyle/>
                    <a:p>
                      <a:pPr algn="l" rtl="0" fontAlgn="ctr"/>
                      <a:r>
                        <a:rPr lang="es-CO" sz="1100" b="0" i="0" u="none" strike="noStrike">
                          <a:solidFill>
                            <a:srgbClr val="203864"/>
                          </a:solidFill>
                          <a:effectLst/>
                          <a:latin typeface="Calibri" panose="020F0502020204030204" pitchFamily="34" charset="0"/>
                        </a:rPr>
                        <a:t>CIUDAD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$ 4.476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$ 4.420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14.703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$ 218.534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$ 216.165</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042962393"/>
                  </a:ext>
                </a:extLst>
              </a:tr>
              <a:tr h="227059">
                <a:tc>
                  <a:txBody>
                    <a:bodyPr/>
                    <a:lstStyle/>
                    <a:p>
                      <a:pPr algn="l" rtl="0" fontAlgn="ctr"/>
                      <a:r>
                        <a:rPr lang="es-CO" sz="1100" b="0" i="0" u="none" strike="noStrike">
                          <a:solidFill>
                            <a:srgbClr val="203864"/>
                          </a:solidFill>
                          <a:effectLst/>
                          <a:latin typeface="Calibri" panose="020F0502020204030204" pitchFamily="34" charset="0"/>
                        </a:rPr>
                        <a:t>BOGOTÁ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295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295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$ 4.591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$ 4.523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17.708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$ 163.449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$ 161.588</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4134157900"/>
                  </a:ext>
                </a:extLst>
              </a:tr>
              <a:tr h="227059">
                <a:tc>
                  <a:txBody>
                    <a:bodyPr/>
                    <a:lstStyle/>
                    <a:p>
                      <a:pPr algn="l" rtl="0" fontAlgn="ctr"/>
                      <a:r>
                        <a:rPr lang="es-CO" sz="1100" b="0" i="0" u="none" strike="noStrike">
                          <a:solidFill>
                            <a:srgbClr val="203864"/>
                          </a:solidFill>
                          <a:effectLst/>
                          <a:latin typeface="Calibri" panose="020F0502020204030204" pitchFamily="34" charset="0"/>
                        </a:rPr>
                        <a:t>ÁREA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$ 3.312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$ 3.263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14.667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$ 183.965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$ 181.892</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3171200"/>
                  </a:ext>
                </a:extLst>
              </a:tr>
              <a:tr h="227059">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1511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latin typeface="Calibri" panose="020F0502020204030204" pitchFamily="34" charset="0"/>
                        </a:rPr>
                        <a:t>$ 31.853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latin typeface="Calibri" panose="020F0502020204030204" pitchFamily="34" charset="0"/>
                        </a:rPr>
                        <a:t>$ 31.402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83.287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latin typeface="Calibri" panose="020F0502020204030204" pitchFamily="34" charset="0"/>
                        </a:rPr>
                        <a:t>$ 1.263.295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dirty="0">
                          <a:solidFill>
                            <a:srgbClr val="203864"/>
                          </a:solidFill>
                          <a:effectLst/>
                          <a:latin typeface="Calibri" panose="020F0502020204030204" pitchFamily="34" charset="0"/>
                        </a:rPr>
                        <a:t>$ 1.245.674</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600011410"/>
                  </a:ext>
                </a:extLst>
              </a:tr>
            </a:tbl>
          </a:graphicData>
        </a:graphic>
      </p:graphicFrame>
    </p:spTree>
  </p:cSld>
  <p:clrMapOvr>
    <a:masterClrMapping/>
  </p:clrMapOvr>
  <p:transition spd="slow"/>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6535D7A-E79D-41CA-9B4E-242581A53DE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743581F-2AE5-4336-8C96-3F76BF55E2F0}"/>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FB40D249-5B4C-48D6-BAFB-C492DAEFC18C}"/>
              </a:ext>
            </a:extLst>
          </p:cNvPr>
          <p:cNvSpPr txBox="1"/>
          <p:nvPr/>
        </p:nvSpPr>
        <p:spPr>
          <a:xfrm>
            <a:off x="1623219" y="293688"/>
            <a:ext cx="89455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Saldos de las Subbolsas a 30 de abril de 2025 </a:t>
            </a:r>
          </a:p>
        </p:txBody>
      </p:sp>
      <p:pic>
        <p:nvPicPr>
          <p:cNvPr id="136197" name="Imagen 15">
            <a:extLst>
              <a:ext uri="{FF2B5EF4-FFF2-40B4-BE49-F238E27FC236}">
                <a16:creationId xmlns:a16="http://schemas.microsoft.com/office/drawing/2014/main" id="{4BF91BEB-7498-4DF6-9DCA-94EEEBDF34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62" name="CuadroTexto 8">
            <a:extLst>
              <a:ext uri="{FF2B5EF4-FFF2-40B4-BE49-F238E27FC236}">
                <a16:creationId xmlns:a16="http://schemas.microsoft.com/office/drawing/2014/main" id="{B41AD18A-32C1-4AE3-B9BA-6010AC5E1BAD}"/>
              </a:ext>
            </a:extLst>
          </p:cNvPr>
          <p:cNvSpPr txBox="1">
            <a:spLocks noChangeArrowheads="1"/>
          </p:cNvSpPr>
          <p:nvPr/>
        </p:nvSpPr>
        <p:spPr bwMode="auto">
          <a:xfrm>
            <a:off x="0" y="6302375"/>
            <a:ext cx="4968875" cy="261937"/>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auto" hangingPunct="1">
              <a:lnSpc>
                <a:spcPct val="100000"/>
              </a:lnSpc>
              <a:spcBef>
                <a:spcPct val="0"/>
              </a:spcBef>
              <a:spcAft>
                <a:spcPts val="0"/>
              </a:spcAft>
              <a:buFontTx/>
              <a:buNone/>
              <a:defRPr/>
            </a:pPr>
            <a:r>
              <a:rPr lang="es-ES" altLang="es-CO" sz="1100" dirty="0">
                <a:solidFill>
                  <a:schemeClr val="accent1">
                    <a:lumMod val="50000"/>
                  </a:schemeClr>
                </a:solidFill>
              </a:rPr>
              <a:t>Los valores fueron tomados de los extractos bancarios remitidos por la Fiduciaria.</a:t>
            </a:r>
          </a:p>
        </p:txBody>
      </p:sp>
      <p:sp>
        <p:nvSpPr>
          <p:cNvPr id="15" name="CuadroTexto 4">
            <a:extLst>
              <a:ext uri="{FF2B5EF4-FFF2-40B4-BE49-F238E27FC236}">
                <a16:creationId xmlns:a16="http://schemas.microsoft.com/office/drawing/2014/main" id="{0797293A-1484-4D64-AFC6-42E86A0C8FC5}"/>
              </a:ext>
            </a:extLst>
          </p:cNvPr>
          <p:cNvSpPr txBox="1">
            <a:spLocks noChangeArrowheads="1"/>
          </p:cNvSpPr>
          <p:nvPr/>
        </p:nvSpPr>
        <p:spPr bwMode="auto">
          <a:xfrm>
            <a:off x="86157" y="6484360"/>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6" name="CuadroTexto 15">
            <a:extLst>
              <a:ext uri="{FF2B5EF4-FFF2-40B4-BE49-F238E27FC236}">
                <a16:creationId xmlns:a16="http://schemas.microsoft.com/office/drawing/2014/main" id="{2C5F03DB-6A52-4AA2-AF40-C2A2059A5054}"/>
              </a:ext>
            </a:extLst>
          </p:cNvPr>
          <p:cNvSpPr txBox="1"/>
          <p:nvPr/>
        </p:nvSpPr>
        <p:spPr>
          <a:xfrm>
            <a:off x="709669" y="1806612"/>
            <a:ext cx="1835150" cy="260350"/>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sp>
        <p:nvSpPr>
          <p:cNvPr id="17" name="CuadroTexto 16">
            <a:extLst>
              <a:ext uri="{FF2B5EF4-FFF2-40B4-BE49-F238E27FC236}">
                <a16:creationId xmlns:a16="http://schemas.microsoft.com/office/drawing/2014/main" id="{D204BF6E-87C9-4F61-AC8B-A79649ED8961}"/>
              </a:ext>
            </a:extLst>
          </p:cNvPr>
          <p:cNvSpPr txBox="1"/>
          <p:nvPr/>
        </p:nvSpPr>
        <p:spPr>
          <a:xfrm>
            <a:off x="6975475" y="1782761"/>
            <a:ext cx="1835150"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3" name="Tabla 2">
            <a:extLst>
              <a:ext uri="{FF2B5EF4-FFF2-40B4-BE49-F238E27FC236}">
                <a16:creationId xmlns:a16="http://schemas.microsoft.com/office/drawing/2014/main" id="{77CD74DF-75B4-20F2-D3D7-43226FF4EC72}"/>
              </a:ext>
            </a:extLst>
          </p:cNvPr>
          <p:cNvGraphicFramePr>
            <a:graphicFrameLocks noGrp="1"/>
          </p:cNvGraphicFramePr>
          <p:nvPr/>
        </p:nvGraphicFramePr>
        <p:xfrm>
          <a:off x="838200" y="2311283"/>
          <a:ext cx="10515600" cy="3380022"/>
        </p:xfrm>
        <a:graphic>
          <a:graphicData uri="http://schemas.openxmlformats.org/drawingml/2006/table">
            <a:tbl>
              <a:tblPr/>
              <a:tblGrid>
                <a:gridCol w="2866340">
                  <a:extLst>
                    <a:ext uri="{9D8B030D-6E8A-4147-A177-3AD203B41FA5}">
                      <a16:colId xmlns:a16="http://schemas.microsoft.com/office/drawing/2014/main" val="992346660"/>
                    </a:ext>
                  </a:extLst>
                </a:gridCol>
                <a:gridCol w="1854021">
                  <a:extLst>
                    <a:ext uri="{9D8B030D-6E8A-4147-A177-3AD203B41FA5}">
                      <a16:colId xmlns:a16="http://schemas.microsoft.com/office/drawing/2014/main" val="2464864943"/>
                    </a:ext>
                  </a:extLst>
                </a:gridCol>
                <a:gridCol w="912793">
                  <a:extLst>
                    <a:ext uri="{9D8B030D-6E8A-4147-A177-3AD203B41FA5}">
                      <a16:colId xmlns:a16="http://schemas.microsoft.com/office/drawing/2014/main" val="3964767594"/>
                    </a:ext>
                  </a:extLst>
                </a:gridCol>
                <a:gridCol w="807580">
                  <a:extLst>
                    <a:ext uri="{9D8B030D-6E8A-4147-A177-3AD203B41FA5}">
                      <a16:colId xmlns:a16="http://schemas.microsoft.com/office/drawing/2014/main" val="2501358030"/>
                    </a:ext>
                  </a:extLst>
                </a:gridCol>
                <a:gridCol w="2448332">
                  <a:extLst>
                    <a:ext uri="{9D8B030D-6E8A-4147-A177-3AD203B41FA5}">
                      <a16:colId xmlns:a16="http://schemas.microsoft.com/office/drawing/2014/main" val="3025544180"/>
                    </a:ext>
                  </a:extLst>
                </a:gridCol>
                <a:gridCol w="1626534">
                  <a:extLst>
                    <a:ext uri="{9D8B030D-6E8A-4147-A177-3AD203B41FA5}">
                      <a16:colId xmlns:a16="http://schemas.microsoft.com/office/drawing/2014/main" val="715807512"/>
                    </a:ext>
                  </a:extLst>
                </a:gridCol>
              </a:tblGrid>
              <a:tr h="187779">
                <a:tc>
                  <a:txBody>
                    <a:bodyPr/>
                    <a:lstStyle/>
                    <a:p>
                      <a:pPr algn="ctr" rtl="0" fontAlgn="ctr"/>
                      <a:r>
                        <a:rPr lang="es-CO" sz="1100" b="1" i="0" u="none" strike="noStrike">
                          <a:solidFill>
                            <a:srgbClr val="2038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 VALOR A 30-ABR-2025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VALOR A 30-ABR-2025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27828416"/>
                  </a:ext>
                </a:extLst>
              </a:tr>
              <a:tr h="187779">
                <a:tc>
                  <a:txBody>
                    <a:bodyPr/>
                    <a:lstStyle/>
                    <a:p>
                      <a:pPr algn="l" rtl="0" fontAlgn="ctr"/>
                      <a:r>
                        <a:rPr lang="es-CO" sz="1100" b="0" i="0" u="none" strike="noStrike">
                          <a:solidFill>
                            <a:srgbClr val="203864"/>
                          </a:solidFill>
                          <a:effectLst/>
                          <a:latin typeface="Calibri" panose="020F0502020204030204" pitchFamily="34" charset="0"/>
                        </a:rPr>
                        <a:t>FCAB 2018 - DISPOSICION FINAL</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MX" sz="1100" b="0" i="0" u="none" strike="noStrike">
                          <a:solidFill>
                            <a:srgbClr val="203864"/>
                          </a:solidFill>
                          <a:effectLst/>
                          <a:latin typeface="Calibri" panose="020F0502020204030204" pitchFamily="34" charset="0"/>
                        </a:rPr>
                        <a:t>FCAB 2018 - APROVECHAMIENTO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7.324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99275491"/>
                  </a:ext>
                </a:extLst>
              </a:tr>
              <a:tr h="187779">
                <a:tc>
                  <a:txBody>
                    <a:bodyPr/>
                    <a:lstStyle/>
                    <a:p>
                      <a:pPr algn="l" rtl="0" fontAlgn="ctr"/>
                      <a:r>
                        <a:rPr lang="es-CO" sz="1100" b="0" i="0" u="none" strike="noStrike">
                          <a:solidFill>
                            <a:srgbClr val="203864"/>
                          </a:solidFill>
                          <a:effectLst/>
                          <a:latin typeface="Calibri" panose="020F0502020204030204" pitchFamily="34" charset="0"/>
                        </a:rPr>
                        <a:t>DISPOSICION FINAL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3.349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MX" sz="1100" b="0" i="0" u="none" strike="noStrike">
                          <a:solidFill>
                            <a:srgbClr val="203864"/>
                          </a:solidFill>
                          <a:effectLst/>
                          <a:latin typeface="Calibri" panose="020F0502020204030204" pitchFamily="34" charset="0"/>
                        </a:rPr>
                        <a:t>FCAB 2018 - APROVECHAMIENTO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1.074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607390586"/>
                  </a:ext>
                </a:extLst>
              </a:tr>
              <a:tr h="187779">
                <a:tc>
                  <a:txBody>
                    <a:bodyPr/>
                    <a:lstStyle/>
                    <a:p>
                      <a:pPr algn="l" rtl="0" fontAlgn="ctr"/>
                      <a:r>
                        <a:rPr lang="es-CO" sz="1100" b="0" i="0" u="none" strike="noStrike">
                          <a:solidFill>
                            <a:srgbClr val="203864"/>
                          </a:solidFill>
                          <a:effectLst/>
                          <a:latin typeface="Calibri" panose="020F0502020204030204" pitchFamily="34" charset="0"/>
                        </a:rPr>
                        <a:t>DISPOSICION FINAL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1.299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MX" sz="1100" b="0" i="0" u="none" strike="noStrike">
                          <a:solidFill>
                            <a:srgbClr val="203864"/>
                          </a:solidFill>
                          <a:effectLst/>
                          <a:latin typeface="Calibri" panose="020F0502020204030204" pitchFamily="34" charset="0"/>
                        </a:rPr>
                        <a:t>FCAB 2018 - APROVECHAMIENTO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8.257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021995313"/>
                  </a:ext>
                </a:extLst>
              </a:tr>
              <a:tr h="187779">
                <a:tc>
                  <a:txBody>
                    <a:bodyPr/>
                    <a:lstStyle/>
                    <a:p>
                      <a:pPr algn="l" rtl="0" fontAlgn="ctr"/>
                      <a:r>
                        <a:rPr lang="es-CO" sz="1100" b="0" i="0" u="none" strike="noStrike">
                          <a:solidFill>
                            <a:srgbClr val="203864"/>
                          </a:solidFill>
                          <a:effectLst/>
                          <a:latin typeface="Calibri" panose="020F0502020204030204" pitchFamily="34" charset="0"/>
                        </a:rPr>
                        <a:t>DISPOSICION FINAL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2.935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MX" sz="1100" b="0" i="0" u="none" strike="noStrike">
                          <a:solidFill>
                            <a:srgbClr val="203864"/>
                          </a:solidFill>
                          <a:effectLst/>
                          <a:latin typeface="Calibri" panose="020F0502020204030204" pitchFamily="34" charset="0"/>
                        </a:rPr>
                        <a:t>FCAB 2018 - APROVECHAMIENTO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207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589157504"/>
                  </a:ext>
                </a:extLst>
              </a:tr>
              <a:tr h="187779">
                <a:tc>
                  <a:txBody>
                    <a:bodyPr/>
                    <a:lstStyle/>
                    <a:p>
                      <a:pPr algn="l" rtl="0" fontAlgn="ctr"/>
                      <a:r>
                        <a:rPr lang="es-CO" sz="1100" b="0" i="0" u="none" strike="noStrike">
                          <a:solidFill>
                            <a:srgbClr val="203864"/>
                          </a:solidFill>
                          <a:effectLst/>
                          <a:latin typeface="Calibri" panose="020F0502020204030204" pitchFamily="34" charset="0"/>
                        </a:rPr>
                        <a:t>DISPOSICION FINAL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1.841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MX" sz="1100" b="0" i="0" u="none" strike="noStrike">
                          <a:solidFill>
                            <a:srgbClr val="203864"/>
                          </a:solidFill>
                          <a:effectLst/>
                          <a:latin typeface="Calibri" panose="020F0502020204030204" pitchFamily="34" charset="0"/>
                        </a:rPr>
                        <a:t>FCAB 2018 - APROVECHAMIENTO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3.947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91155572"/>
                  </a:ext>
                </a:extLst>
              </a:tr>
              <a:tr h="187779">
                <a:tc>
                  <a:txBody>
                    <a:bodyPr/>
                    <a:lstStyle/>
                    <a:p>
                      <a:pPr algn="l" rtl="0" fontAlgn="ctr"/>
                      <a:r>
                        <a:rPr lang="es-CO" sz="1100" b="0" i="0" u="none" strike="noStrike">
                          <a:solidFill>
                            <a:srgbClr val="203864"/>
                          </a:solidFill>
                          <a:effectLst/>
                          <a:latin typeface="Calibri" panose="020F0502020204030204" pitchFamily="34" charset="0"/>
                        </a:rPr>
                        <a:t>DISPOSICION FINAL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1.843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FCAB 2018 PAGADORA IAT</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864547126"/>
                  </a:ext>
                </a:extLst>
              </a:tr>
              <a:tr h="187779">
                <a:tc>
                  <a:txBody>
                    <a:bodyPr/>
                    <a:lstStyle/>
                    <a:p>
                      <a:pPr algn="l" rtl="0" fontAlgn="ctr"/>
                      <a:r>
                        <a:rPr lang="es-CO" sz="1100" b="0" i="0" u="none" strike="noStrike">
                          <a:solidFill>
                            <a:srgbClr val="203864"/>
                          </a:solidFill>
                          <a:effectLst/>
                          <a:latin typeface="Calibri" panose="020F0502020204030204" pitchFamily="34" charset="0"/>
                        </a:rPr>
                        <a:t>FCAB 2018 - LIXIVIADOS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FCAB 2018 IAT DF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423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679091763"/>
                  </a:ext>
                </a:extLst>
              </a:tr>
              <a:tr h="187779">
                <a:tc>
                  <a:txBody>
                    <a:bodyPr/>
                    <a:lstStyle/>
                    <a:p>
                      <a:pPr algn="l" rtl="0" fontAlgn="ctr"/>
                      <a:r>
                        <a:rPr lang="es-CO" sz="1100" b="0" i="0" u="none" strike="noStrike">
                          <a:solidFill>
                            <a:srgbClr val="203864"/>
                          </a:solidFill>
                          <a:effectLst/>
                          <a:latin typeface="Calibri" panose="020F0502020204030204" pitchFamily="34" charset="0"/>
                        </a:rPr>
                        <a:t>LIXIVIADOS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900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FCAB 2018 IAT DF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576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32431821"/>
                  </a:ext>
                </a:extLst>
              </a:tr>
              <a:tr h="187779">
                <a:tc>
                  <a:txBody>
                    <a:bodyPr/>
                    <a:lstStyle/>
                    <a:p>
                      <a:pPr algn="l" rtl="0" fontAlgn="ctr"/>
                      <a:r>
                        <a:rPr lang="es-CO" sz="1100" b="0" i="0" u="none" strike="noStrike">
                          <a:solidFill>
                            <a:srgbClr val="203864"/>
                          </a:solidFill>
                          <a:effectLst/>
                          <a:latin typeface="Calibri" panose="020F0502020204030204" pitchFamily="34" charset="0"/>
                        </a:rPr>
                        <a:t>LIXIVIADOS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325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FCAB 2018 IAT DF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380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105676609"/>
                  </a:ext>
                </a:extLst>
              </a:tr>
              <a:tr h="187779">
                <a:tc>
                  <a:txBody>
                    <a:bodyPr/>
                    <a:lstStyle/>
                    <a:p>
                      <a:pPr algn="l" rtl="0" fontAlgn="ctr"/>
                      <a:r>
                        <a:rPr lang="es-CO" sz="1100" b="0" i="0" u="none" strike="noStrike">
                          <a:solidFill>
                            <a:srgbClr val="203864"/>
                          </a:solidFill>
                          <a:effectLst/>
                          <a:latin typeface="Calibri" panose="020F0502020204030204" pitchFamily="34" charset="0"/>
                        </a:rPr>
                        <a:t>LIXIVIADOS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884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FCAB 2018 IAT DF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301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53216710"/>
                  </a:ext>
                </a:extLst>
              </a:tr>
              <a:tr h="187779">
                <a:tc>
                  <a:txBody>
                    <a:bodyPr/>
                    <a:lstStyle/>
                    <a:p>
                      <a:pPr algn="l" rtl="0" fontAlgn="ctr"/>
                      <a:r>
                        <a:rPr lang="es-CO" sz="1100" b="0" i="0" u="none" strike="noStrike">
                          <a:solidFill>
                            <a:srgbClr val="203864"/>
                          </a:solidFill>
                          <a:effectLst/>
                          <a:latin typeface="Calibri" panose="020F0502020204030204" pitchFamily="34" charset="0"/>
                        </a:rPr>
                        <a:t>LIXIVIADOS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883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FCAB 2018 IAT DF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267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36501814"/>
                  </a:ext>
                </a:extLst>
              </a:tr>
              <a:tr h="187779">
                <a:tc>
                  <a:txBody>
                    <a:bodyPr/>
                    <a:lstStyle/>
                    <a:p>
                      <a:pPr algn="l" rtl="0" fontAlgn="ctr"/>
                      <a:r>
                        <a:rPr lang="es-CO" sz="1100" b="0" i="0" u="none" strike="noStrike">
                          <a:solidFill>
                            <a:srgbClr val="203864"/>
                          </a:solidFill>
                          <a:effectLst/>
                          <a:latin typeface="Calibri" panose="020F0502020204030204" pitchFamily="34" charset="0"/>
                        </a:rPr>
                        <a:t>LIXIVIADOS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720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RBL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933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507655876"/>
                  </a:ext>
                </a:extLst>
              </a:tr>
              <a:tr h="187779">
                <a:tc>
                  <a:txBody>
                    <a:bodyPr/>
                    <a:lstStyle/>
                    <a:p>
                      <a:pPr algn="l" rtl="0" fontAlgn="ctr"/>
                      <a:r>
                        <a:rPr lang="es-MX" sz="1100" b="0" i="0" u="none" strike="noStrike">
                          <a:solidFill>
                            <a:srgbClr val="203864"/>
                          </a:solidFill>
                          <a:effectLst/>
                          <a:latin typeface="Calibri" panose="020F0502020204030204" pitchFamily="34" charset="0"/>
                        </a:rPr>
                        <a:t>FCAB 2018 - FONDO DE SOLIDARIDAD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RBL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16.070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441998106"/>
                  </a:ext>
                </a:extLst>
              </a:tr>
              <a:tr h="187779">
                <a:tc>
                  <a:txBody>
                    <a:bodyPr/>
                    <a:lstStyle/>
                    <a:p>
                      <a:pPr algn="l" rtl="0" fontAlgn="ctr"/>
                      <a:r>
                        <a:rPr lang="es-MX" sz="1100" b="0" i="0" u="none" strike="noStrike">
                          <a:solidFill>
                            <a:srgbClr val="203864"/>
                          </a:solidFill>
                          <a:effectLst/>
                          <a:latin typeface="Calibri" panose="020F0502020204030204" pitchFamily="34" charset="0"/>
                        </a:rPr>
                        <a:t>FCAB 2018 - FONDO DE SOLIDARIDAD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RBL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1.368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648712596"/>
                  </a:ext>
                </a:extLst>
              </a:tr>
              <a:tr h="187779">
                <a:tc>
                  <a:txBody>
                    <a:bodyPr/>
                    <a:lstStyle/>
                    <a:p>
                      <a:pPr algn="l" rtl="0" fontAlgn="ctr"/>
                      <a:r>
                        <a:rPr lang="es-MX" sz="1100" b="0" i="0" u="none" strike="noStrike">
                          <a:solidFill>
                            <a:srgbClr val="203864"/>
                          </a:solidFill>
                          <a:effectLst/>
                          <a:latin typeface="Calibri" panose="020F0502020204030204" pitchFamily="34" charset="0"/>
                        </a:rPr>
                        <a:t>FCAB 2018 - FONDO DE SOLIDARIDAD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1.720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RBL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3.908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569737471"/>
                  </a:ext>
                </a:extLst>
              </a:tr>
              <a:tr h="187779">
                <a:tc>
                  <a:txBody>
                    <a:bodyPr/>
                    <a:lstStyle/>
                    <a:p>
                      <a:pPr algn="l" rtl="0" fontAlgn="ctr"/>
                      <a:r>
                        <a:rPr lang="es-MX" sz="1100" b="0" i="0" u="none" strike="noStrike">
                          <a:solidFill>
                            <a:srgbClr val="203864"/>
                          </a:solidFill>
                          <a:effectLst/>
                          <a:latin typeface="Calibri" panose="020F0502020204030204" pitchFamily="34" charset="0"/>
                        </a:rPr>
                        <a:t>FCAB 2018 - FONDO DE SOLIDARIDAD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2.327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RBL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24390616"/>
                  </a:ext>
                </a:extLst>
              </a:tr>
              <a:tr h="187779">
                <a:tc>
                  <a:txBody>
                    <a:bodyPr/>
                    <a:lstStyle/>
                    <a:p>
                      <a:pPr algn="l" rtl="0" fontAlgn="ctr"/>
                      <a:r>
                        <a:rPr lang="es-MX" sz="1100" b="0" i="0" u="none" strike="noStrike">
                          <a:solidFill>
                            <a:srgbClr val="203864"/>
                          </a:solidFill>
                          <a:effectLst/>
                          <a:latin typeface="Calibri" panose="020F0502020204030204" pitchFamily="34" charset="0"/>
                        </a:rPr>
                        <a:t>FCAB 2018 - FONDO DE SOLIDARIDAD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a:noFill/>
                    </a:lnR>
                    <a:lnT w="12700" cap="flat" cmpd="sng" algn="ctr">
                      <a:solidFill>
                        <a:srgbClr val="A9D18E"/>
                      </a:solidFill>
                      <a:prstDash val="solid"/>
                      <a:round/>
                      <a:headEnd type="none" w="med" len="med"/>
                      <a:tailEnd type="none" w="med" len="med"/>
                    </a:lnT>
                    <a:lnB>
                      <a:noFill/>
                    </a:lnB>
                    <a:noFill/>
                  </a:tcPr>
                </a:tc>
                <a:tc>
                  <a:txBody>
                    <a:bodyPr/>
                    <a:lstStyle/>
                    <a:p>
                      <a:pPr algn="l" fontAlgn="b"/>
                      <a:endParaRPr lang="es-CO" sz="700" b="0" i="0" u="none" strike="noStrike" dirty="0">
                        <a:solidFill>
                          <a:srgbClr val="000000"/>
                        </a:solidFill>
                        <a:effectLst/>
                        <a:latin typeface="Cabin"/>
                      </a:endParaRPr>
                    </a:p>
                  </a:txBody>
                  <a:tcPr marL="0" marR="0" marT="0" marB="0" anchor="b">
                    <a:lnL>
                      <a:noFill/>
                    </a:lnL>
                    <a:lnR>
                      <a:noFill/>
                    </a:lnR>
                    <a:lnT w="12700" cap="flat" cmpd="sng" algn="ctr">
                      <a:solidFill>
                        <a:srgbClr val="A9D18E"/>
                      </a:solidFill>
                      <a:prstDash val="solid"/>
                      <a:round/>
                      <a:headEnd type="none" w="med" len="med"/>
                      <a:tailEnd type="none" w="med" len="med"/>
                    </a:lnT>
                    <a:lnB>
                      <a:noFill/>
                    </a:lnB>
                    <a:noFill/>
                  </a:tcPr>
                </a:tc>
                <a:extLst>
                  <a:ext uri="{0D108BD9-81ED-4DB2-BD59-A6C34878D82A}">
                    <a16:rowId xmlns:a16="http://schemas.microsoft.com/office/drawing/2014/main" val="3374653417"/>
                  </a:ext>
                </a:extLst>
              </a:tr>
            </a:tbl>
          </a:graphicData>
        </a:graphic>
      </p:graphicFrame>
    </p:spTree>
  </p:cSld>
  <p:clrMapOvr>
    <a:masterClrMapping/>
  </p:clrMapOvr>
  <p:transition spd="slow"/>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4FC624B-0BDE-4D0B-9CD0-1AC61A561E59}"/>
              </a:ext>
            </a:extLst>
          </p:cNvPr>
          <p:cNvCxnSpPr>
            <a:cxnSpLocks/>
          </p:cNvCxnSpPr>
          <p:nvPr/>
        </p:nvCxnSpPr>
        <p:spPr>
          <a:xfrm>
            <a:off x="88900" y="1168314"/>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3D20792C-C329-4191-97BB-92A891F3B70C}"/>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57216C5-7D43-4683-AD19-ECFA38797C4E}"/>
              </a:ext>
            </a:extLst>
          </p:cNvPr>
          <p:cNvSpPr txBox="1"/>
          <p:nvPr/>
        </p:nvSpPr>
        <p:spPr>
          <a:xfrm>
            <a:off x="1534005" y="187325"/>
            <a:ext cx="10134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Traslados Incentivo al Aprovechamiento y Tratamiento de Residuos Solidos (IAT) al 30 de abril de 2025 </a:t>
            </a:r>
          </a:p>
        </p:txBody>
      </p:sp>
      <p:pic>
        <p:nvPicPr>
          <p:cNvPr id="138245" name="Imagen 15">
            <a:extLst>
              <a:ext uri="{FF2B5EF4-FFF2-40B4-BE49-F238E27FC236}">
                <a16:creationId xmlns:a16="http://schemas.microsoft.com/office/drawing/2014/main" id="{ED8F0471-6770-4147-AB74-ED11A46A92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43CA8789-2ABD-44F1-8A7D-6F64856D3199}"/>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1" name="CuadroTexto 10">
            <a:extLst>
              <a:ext uri="{FF2B5EF4-FFF2-40B4-BE49-F238E27FC236}">
                <a16:creationId xmlns:a16="http://schemas.microsoft.com/office/drawing/2014/main" id="{6560D3D1-B6BC-44D8-B96D-D6F080CCBAA1}"/>
              </a:ext>
            </a:extLst>
          </p:cNvPr>
          <p:cNvSpPr txBox="1"/>
          <p:nvPr/>
        </p:nvSpPr>
        <p:spPr>
          <a:xfrm>
            <a:off x="7683417" y="1257129"/>
            <a:ext cx="1833562"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2" name="Gráfico 1">
            <a:extLst>
              <a:ext uri="{FF2B5EF4-FFF2-40B4-BE49-F238E27FC236}">
                <a16:creationId xmlns:a16="http://schemas.microsoft.com/office/drawing/2014/main" id="{BCD8273A-917F-4563-90FA-AD8F80861682}"/>
              </a:ext>
            </a:extLst>
          </p:cNvPr>
          <p:cNvGraphicFramePr>
            <a:graphicFrameLocks/>
          </p:cNvGraphicFramePr>
          <p:nvPr/>
        </p:nvGraphicFramePr>
        <p:xfrm>
          <a:off x="1601789" y="1624266"/>
          <a:ext cx="7915190" cy="226193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 name="Tabla 4">
            <a:extLst>
              <a:ext uri="{FF2B5EF4-FFF2-40B4-BE49-F238E27FC236}">
                <a16:creationId xmlns:a16="http://schemas.microsoft.com/office/drawing/2014/main" id="{B3F9520D-9D4C-F838-54B6-F7032CCF95D5}"/>
              </a:ext>
            </a:extLst>
          </p:cNvPr>
          <p:cNvGraphicFramePr>
            <a:graphicFrameLocks noGrp="1"/>
          </p:cNvGraphicFramePr>
          <p:nvPr/>
        </p:nvGraphicFramePr>
        <p:xfrm>
          <a:off x="857873" y="4089401"/>
          <a:ext cx="9898358" cy="2009771"/>
        </p:xfrm>
        <a:graphic>
          <a:graphicData uri="http://schemas.openxmlformats.org/drawingml/2006/table">
            <a:tbl>
              <a:tblPr/>
              <a:tblGrid>
                <a:gridCol w="2779749">
                  <a:extLst>
                    <a:ext uri="{9D8B030D-6E8A-4147-A177-3AD203B41FA5}">
                      <a16:colId xmlns:a16="http://schemas.microsoft.com/office/drawing/2014/main" val="2930083593"/>
                    </a:ext>
                  </a:extLst>
                </a:gridCol>
                <a:gridCol w="2735570">
                  <a:extLst>
                    <a:ext uri="{9D8B030D-6E8A-4147-A177-3AD203B41FA5}">
                      <a16:colId xmlns:a16="http://schemas.microsoft.com/office/drawing/2014/main" val="1710058499"/>
                    </a:ext>
                  </a:extLst>
                </a:gridCol>
                <a:gridCol w="3374610">
                  <a:extLst>
                    <a:ext uri="{9D8B030D-6E8A-4147-A177-3AD203B41FA5}">
                      <a16:colId xmlns:a16="http://schemas.microsoft.com/office/drawing/2014/main" val="4211426910"/>
                    </a:ext>
                  </a:extLst>
                </a:gridCol>
                <a:gridCol w="1008429">
                  <a:extLst>
                    <a:ext uri="{9D8B030D-6E8A-4147-A177-3AD203B41FA5}">
                      <a16:colId xmlns:a16="http://schemas.microsoft.com/office/drawing/2014/main" val="2297503180"/>
                    </a:ext>
                  </a:extLst>
                </a:gridCol>
              </a:tblGrid>
              <a:tr h="223308">
                <a:tc gridSpan="4">
                  <a:txBody>
                    <a:bodyPr/>
                    <a:lstStyle/>
                    <a:p>
                      <a:pPr algn="ctr" rtl="0" fontAlgn="ctr"/>
                      <a:r>
                        <a:rPr lang="es-MX" sz="1200" b="1" i="0" u="none" strike="noStrike">
                          <a:solidFill>
                            <a:srgbClr val="203864"/>
                          </a:solidFill>
                          <a:effectLst/>
                          <a:latin typeface="Calibri" panose="020F0502020204030204" pitchFamily="34" charset="0"/>
                        </a:rPr>
                        <a:t> IAT GIRADO AL DISTRITO CON RENDIMIENTOS DESDE SEPTIEMBRE 2019 A ABRIL 2025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59374199"/>
                  </a:ext>
                </a:extLst>
              </a:tr>
              <a:tr h="446615">
                <a:tc>
                  <a:txBody>
                    <a:bodyPr/>
                    <a:lstStyle/>
                    <a:p>
                      <a:pPr algn="ctr" rtl="0" fontAlgn="ctr"/>
                      <a:r>
                        <a:rPr lang="es-CO" sz="12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864"/>
                          </a:solidFill>
                          <a:effectLst/>
                          <a:latin typeface="Calibri" panose="020F0502020204030204" pitchFamily="34" charset="0"/>
                        </a:rPr>
                        <a:t>VALOR RECAUDO DEL IAT GIRADO 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864"/>
                          </a:solidFill>
                          <a:effectLst/>
                          <a:latin typeface="Calibri" panose="020F0502020204030204" pitchFamily="34" charset="0"/>
                        </a:rPr>
                        <a:t> RENDIMIENTOS DE LA SUBBOLSA IAT GIRADOS AL DISTRITO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TOTAL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386331004"/>
                  </a:ext>
                </a:extLst>
              </a:tr>
              <a:tr h="223308">
                <a:tc>
                  <a:txBody>
                    <a:bodyPr/>
                    <a:lstStyle/>
                    <a:p>
                      <a:pPr algn="l" rtl="0" fontAlgn="ctr"/>
                      <a:r>
                        <a:rPr lang="pt-BR" sz="1200" b="0" i="0" u="none" strike="noStrike">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20.012,33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74,52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20.086,84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33821589"/>
                  </a:ext>
                </a:extLst>
              </a:tr>
              <a:tr h="223308">
                <a:tc>
                  <a:txBody>
                    <a:bodyPr/>
                    <a:lstStyle/>
                    <a:p>
                      <a:pPr algn="l" rtl="0" fontAlgn="ctr"/>
                      <a:r>
                        <a:rPr lang="it-IT" sz="1200" b="0" i="0" u="none" strike="noStrike">
                          <a:solidFill>
                            <a:srgbClr val="203864"/>
                          </a:solidFill>
                          <a:effectLst/>
                          <a:latin typeface="Calibri" panose="020F0502020204030204" pitchFamily="34" charset="0"/>
                        </a:rPr>
                        <a:t>LIMPIEZA METROPOLITANA SA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28.418,68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101,55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28.520,23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422870935"/>
                  </a:ext>
                </a:extLst>
              </a:tr>
              <a:tr h="223308">
                <a:tc>
                  <a:txBody>
                    <a:bodyPr/>
                    <a:lstStyle/>
                    <a:p>
                      <a:pPr algn="l" rtl="0" fontAlgn="ctr"/>
                      <a:r>
                        <a:rPr lang="es-MX" sz="1200" b="0" i="0" u="none" strike="noStrike">
                          <a:solidFill>
                            <a:srgbClr val="203864"/>
                          </a:solidFill>
                          <a:effectLst/>
                          <a:latin typeface="Calibri" panose="020F0502020204030204" pitchFamily="34" charset="0"/>
                        </a:rPr>
                        <a:t>CIUDAD LIMPIA BOGOTÁ SA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17.998,76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64,47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18.063,23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052062741"/>
                  </a:ext>
                </a:extLst>
              </a:tr>
              <a:tr h="223308">
                <a:tc>
                  <a:txBody>
                    <a:bodyPr/>
                    <a:lstStyle/>
                    <a:p>
                      <a:pPr algn="l" rtl="0" fontAlgn="ctr"/>
                      <a:r>
                        <a:rPr lang="es-CO" sz="1200" b="0" i="0" u="none" strike="noStrike">
                          <a:solidFill>
                            <a:srgbClr val="203864"/>
                          </a:solidFill>
                          <a:effectLst/>
                          <a:latin typeface="Calibri" panose="020F0502020204030204" pitchFamily="34" charset="0"/>
                        </a:rPr>
                        <a:t>BOGOTÁ LIMPIA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12.441,21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44,30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12.485,51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101388639"/>
                  </a:ext>
                </a:extLst>
              </a:tr>
              <a:tr h="223308">
                <a:tc>
                  <a:txBody>
                    <a:bodyPr/>
                    <a:lstStyle/>
                    <a:p>
                      <a:pPr algn="l" rtl="0" fontAlgn="ctr"/>
                      <a:r>
                        <a:rPr lang="pt-BR" sz="1200" b="0" i="0" u="none" strike="noStrike">
                          <a:solidFill>
                            <a:srgbClr val="203864"/>
                          </a:solidFill>
                          <a:effectLst/>
                          <a:latin typeface="Calibri" panose="020F0502020204030204" pitchFamily="34" charset="0"/>
                        </a:rPr>
                        <a:t>ÁREA LIMPIA DISTRITO CAPITAL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12.957,91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44,95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13.002,85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193961931"/>
                  </a:ext>
                </a:extLst>
              </a:tr>
              <a:tr h="223308">
                <a:tc>
                  <a:txBody>
                    <a:bodyPr/>
                    <a:lstStyle/>
                    <a:p>
                      <a:pPr algn="ctr" rtl="0" fontAlgn="ctr"/>
                      <a:r>
                        <a:rPr lang="es-CO" sz="1200" b="1" i="0" u="none" strike="noStrike">
                          <a:solidFill>
                            <a:srgbClr val="203864"/>
                          </a:solidFill>
                          <a:effectLst/>
                          <a:latin typeface="Calibri" panose="020F0502020204030204" pitchFamily="34" charset="0"/>
                        </a:rPr>
                        <a:t>TOTAL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a:solidFill>
                            <a:srgbClr val="203864"/>
                          </a:solidFill>
                          <a:effectLst/>
                          <a:latin typeface="Calibri" panose="020F0502020204030204" pitchFamily="34" charset="0"/>
                        </a:rPr>
                        <a:t>91.828,88</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a:solidFill>
                            <a:srgbClr val="203864"/>
                          </a:solidFill>
                          <a:effectLst/>
                          <a:latin typeface="Calibri" panose="020F0502020204030204" pitchFamily="34" charset="0"/>
                        </a:rPr>
                        <a:t>329,79</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dirty="0">
                          <a:solidFill>
                            <a:srgbClr val="203864"/>
                          </a:solidFill>
                          <a:effectLst/>
                          <a:latin typeface="Calibri" panose="020F0502020204030204" pitchFamily="34" charset="0"/>
                        </a:rPr>
                        <a:t>92.158,67</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252960153"/>
                  </a:ext>
                </a:extLst>
              </a:tr>
            </a:tbl>
          </a:graphicData>
        </a:graphic>
      </p:graphicFrame>
    </p:spTree>
    <p:extLst>
      <p:ext uri="{BB962C8B-B14F-4D97-AF65-F5344CB8AC3E}">
        <p14:creationId xmlns:p14="http://schemas.microsoft.com/office/powerpoint/2010/main" val="373910799"/>
      </p:ext>
    </p:extLst>
  </p:cSld>
  <p:clrMapOvr>
    <a:masterClrMapping/>
  </p:clrMapOvr>
  <p:transition spd="slow"/>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4FC624B-0BDE-4D0B-9CD0-1AC61A561E5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3D20792C-C329-4191-97BB-92A891F3B70C}"/>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57216C5-7D43-4683-AD19-ECFA38797C4E}"/>
              </a:ext>
            </a:extLst>
          </p:cNvPr>
          <p:cNvSpPr txBox="1"/>
          <p:nvPr/>
        </p:nvSpPr>
        <p:spPr>
          <a:xfrm>
            <a:off x="1508125" y="219075"/>
            <a:ext cx="10134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Traslados Incentivo al Aprovechamiento y Tratamiento de Residuos Sólidos (IAT) En abril de 2025 </a:t>
            </a:r>
          </a:p>
        </p:txBody>
      </p:sp>
      <p:pic>
        <p:nvPicPr>
          <p:cNvPr id="138245" name="Imagen 15">
            <a:extLst>
              <a:ext uri="{FF2B5EF4-FFF2-40B4-BE49-F238E27FC236}">
                <a16:creationId xmlns:a16="http://schemas.microsoft.com/office/drawing/2014/main" id="{ED8F0471-6770-4147-AB74-ED11A46A92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43CA8789-2ABD-44F1-8A7D-6F64856D3199}"/>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1" name="CuadroTexto 10">
            <a:extLst>
              <a:ext uri="{FF2B5EF4-FFF2-40B4-BE49-F238E27FC236}">
                <a16:creationId xmlns:a16="http://schemas.microsoft.com/office/drawing/2014/main" id="{6560D3D1-B6BC-44D8-B96D-D6F080CCBAA1}"/>
              </a:ext>
            </a:extLst>
          </p:cNvPr>
          <p:cNvSpPr txBox="1"/>
          <p:nvPr/>
        </p:nvSpPr>
        <p:spPr>
          <a:xfrm>
            <a:off x="8892858" y="1537449"/>
            <a:ext cx="1833562"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3" name="Tabla 2">
            <a:extLst>
              <a:ext uri="{FF2B5EF4-FFF2-40B4-BE49-F238E27FC236}">
                <a16:creationId xmlns:a16="http://schemas.microsoft.com/office/drawing/2014/main" id="{06A9759A-E760-9A5F-D5BE-A7E269191410}"/>
              </a:ext>
            </a:extLst>
          </p:cNvPr>
          <p:cNvGraphicFramePr>
            <a:graphicFrameLocks noGrp="1"/>
          </p:cNvGraphicFramePr>
          <p:nvPr/>
        </p:nvGraphicFramePr>
        <p:xfrm>
          <a:off x="2006600" y="2173049"/>
          <a:ext cx="8719820" cy="3323626"/>
        </p:xfrm>
        <a:graphic>
          <a:graphicData uri="http://schemas.openxmlformats.org/drawingml/2006/table">
            <a:tbl>
              <a:tblPr/>
              <a:tblGrid>
                <a:gridCol w="2112255">
                  <a:extLst>
                    <a:ext uri="{9D8B030D-6E8A-4147-A177-3AD203B41FA5}">
                      <a16:colId xmlns:a16="http://schemas.microsoft.com/office/drawing/2014/main" val="3520563226"/>
                    </a:ext>
                  </a:extLst>
                </a:gridCol>
                <a:gridCol w="3019441">
                  <a:extLst>
                    <a:ext uri="{9D8B030D-6E8A-4147-A177-3AD203B41FA5}">
                      <a16:colId xmlns:a16="http://schemas.microsoft.com/office/drawing/2014/main" val="2593630955"/>
                    </a:ext>
                  </a:extLst>
                </a:gridCol>
                <a:gridCol w="1218608">
                  <a:extLst>
                    <a:ext uri="{9D8B030D-6E8A-4147-A177-3AD203B41FA5}">
                      <a16:colId xmlns:a16="http://schemas.microsoft.com/office/drawing/2014/main" val="3116011352"/>
                    </a:ext>
                  </a:extLst>
                </a:gridCol>
                <a:gridCol w="1164448">
                  <a:extLst>
                    <a:ext uri="{9D8B030D-6E8A-4147-A177-3AD203B41FA5}">
                      <a16:colId xmlns:a16="http://schemas.microsoft.com/office/drawing/2014/main" val="3619204661"/>
                    </a:ext>
                  </a:extLst>
                </a:gridCol>
                <a:gridCol w="1205068">
                  <a:extLst>
                    <a:ext uri="{9D8B030D-6E8A-4147-A177-3AD203B41FA5}">
                      <a16:colId xmlns:a16="http://schemas.microsoft.com/office/drawing/2014/main" val="415590088"/>
                    </a:ext>
                  </a:extLst>
                </a:gridCol>
              </a:tblGrid>
              <a:tr h="543406">
                <a:tc>
                  <a:txBody>
                    <a:bodyPr/>
                    <a:lstStyle/>
                    <a:p>
                      <a:pPr algn="ctr" rtl="0" fontAlgn="ctr"/>
                      <a:r>
                        <a:rPr lang="es-CO" sz="1200" b="1" i="0" u="none" strike="noStrike">
                          <a:solidFill>
                            <a:srgbClr val="002060"/>
                          </a:solidFill>
                          <a:effectLst/>
                          <a:latin typeface="Calibri" panose="020F0502020204030204" pitchFamily="34" charset="0"/>
                        </a:rPr>
                        <a:t>FIDEICOMITENTE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002060"/>
                          </a:solidFill>
                          <a:effectLst/>
                          <a:latin typeface="Calibri" panose="020F0502020204030204" pitchFamily="34" charset="0"/>
                        </a:rPr>
                        <a:t>DESCRIPCIÓN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002060"/>
                          </a:solidFill>
                          <a:effectLst/>
                          <a:latin typeface="Calibri" panose="020F0502020204030204" pitchFamily="34" charset="0"/>
                        </a:rPr>
                        <a:t>MONTO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002060"/>
                          </a:solidFill>
                          <a:effectLst/>
                          <a:latin typeface="Calibri" panose="020F0502020204030204" pitchFamily="34" charset="0"/>
                        </a:rPr>
                        <a:t>FECHA TRASLADO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002060"/>
                          </a:solidFill>
                          <a:effectLst/>
                          <a:latin typeface="Calibri" panose="020F0502020204030204" pitchFamily="34" charset="0"/>
                        </a:rPr>
                        <a:t>VALOR GIRADO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extLst>
                  <a:ext uri="{0D108BD9-81ED-4DB2-BD59-A6C34878D82A}">
                    <a16:rowId xmlns:a16="http://schemas.microsoft.com/office/drawing/2014/main" val="1032199274"/>
                  </a:ext>
                </a:extLst>
              </a:tr>
              <a:tr h="278022">
                <a:tc>
                  <a:txBody>
                    <a:bodyPr/>
                    <a:lstStyle/>
                    <a:p>
                      <a:pPr algn="l" rtl="0" fontAlgn="ctr"/>
                      <a:r>
                        <a:rPr lang="es-CO" sz="1200" b="0" i="0" u="none" strike="noStrike">
                          <a:solidFill>
                            <a:srgbClr val="002060"/>
                          </a:solidFill>
                          <a:effectLst/>
                          <a:latin typeface="Calibri" panose="020F0502020204030204" pitchFamily="34" charset="0"/>
                        </a:rPr>
                        <a:t> PROMOAMBIENTAL DISTRITO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RECURSOS RECAUDADOS MAR 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435,20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11/04/2025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rowSpan="10">
                  <a:txBody>
                    <a:bodyPr/>
                    <a:lstStyle/>
                    <a:p>
                      <a:pPr algn="ctr" rtl="0" fontAlgn="ctr"/>
                      <a:r>
                        <a:rPr lang="es-CO" sz="1200" b="0" i="0" u="none" strike="noStrike">
                          <a:solidFill>
                            <a:srgbClr val="002060"/>
                          </a:solidFill>
                          <a:effectLst/>
                          <a:latin typeface="Calibri" panose="020F0502020204030204" pitchFamily="34" charset="0"/>
                        </a:rPr>
                        <a:t>$ 1.898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205991163"/>
                  </a:ext>
                </a:extLst>
              </a:tr>
              <a:tr h="278022">
                <a:tc>
                  <a:txBody>
                    <a:bodyPr/>
                    <a:lstStyle/>
                    <a:p>
                      <a:pPr algn="l" rtl="0" fontAlgn="ctr"/>
                      <a:r>
                        <a:rPr lang="es-CO" sz="1200" b="0" i="0" u="none" strike="noStrike">
                          <a:solidFill>
                            <a:srgbClr val="002060"/>
                          </a:solidFill>
                          <a:effectLst/>
                          <a:latin typeface="Calibri" panose="020F0502020204030204" pitchFamily="34" charset="0"/>
                        </a:rPr>
                        <a:t> PROMOAMBIENTAL DISTRITO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RENDIMIENTOS MAR 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1,16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11/04/2025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530970388"/>
                  </a:ext>
                </a:extLst>
              </a:tr>
              <a:tr h="278022">
                <a:tc>
                  <a:txBody>
                    <a:bodyPr/>
                    <a:lstStyle/>
                    <a:p>
                      <a:pPr algn="l" rtl="0" fontAlgn="ctr"/>
                      <a:r>
                        <a:rPr lang="es-CO" sz="1200" b="0" i="0" u="none" strike="noStrike">
                          <a:solidFill>
                            <a:srgbClr val="002060"/>
                          </a:solidFill>
                          <a:effectLst/>
                          <a:latin typeface="Calibri" panose="020F0502020204030204" pitchFamily="34" charset="0"/>
                        </a:rPr>
                        <a:t> LIMPIEZA METROPOLITANA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RECURSOS RECAUDADOS MAR 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583,23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11/04/2025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902026186"/>
                  </a:ext>
                </a:extLst>
              </a:tr>
              <a:tr h="278022">
                <a:tc>
                  <a:txBody>
                    <a:bodyPr/>
                    <a:lstStyle/>
                    <a:p>
                      <a:pPr algn="l" rtl="0" fontAlgn="ctr"/>
                      <a:r>
                        <a:rPr lang="es-CO" sz="1200" b="0" i="0" u="none" strike="noStrike">
                          <a:solidFill>
                            <a:srgbClr val="002060"/>
                          </a:solidFill>
                          <a:effectLst/>
                          <a:latin typeface="Calibri" panose="020F0502020204030204" pitchFamily="34" charset="0"/>
                        </a:rPr>
                        <a:t> LIMPIEZA METROPOLITANA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RENDIMIENTOS MAR 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1,41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11/04/2025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374174642"/>
                  </a:ext>
                </a:extLst>
              </a:tr>
              <a:tr h="278022">
                <a:tc>
                  <a:txBody>
                    <a:bodyPr/>
                    <a:lstStyle/>
                    <a:p>
                      <a:pPr algn="l" rtl="0" fontAlgn="ctr"/>
                      <a:r>
                        <a:rPr lang="es-CO" sz="1200" b="0" i="0" u="none" strike="noStrike">
                          <a:solidFill>
                            <a:srgbClr val="002060"/>
                          </a:solidFill>
                          <a:effectLst/>
                          <a:latin typeface="Calibri" panose="020F0502020204030204" pitchFamily="34" charset="0"/>
                        </a:rPr>
                        <a:t> CIUDAD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RECURSOS RECAUDADOS MAR 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372,28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11/04/2025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435047836"/>
                  </a:ext>
                </a:extLst>
              </a:tr>
              <a:tr h="278022">
                <a:tc>
                  <a:txBody>
                    <a:bodyPr/>
                    <a:lstStyle/>
                    <a:p>
                      <a:pPr algn="l" rtl="0" fontAlgn="ctr"/>
                      <a:r>
                        <a:rPr lang="es-CO" sz="1200" b="0" i="0" u="none" strike="noStrike">
                          <a:solidFill>
                            <a:srgbClr val="002060"/>
                          </a:solidFill>
                          <a:effectLst/>
                          <a:latin typeface="Calibri" panose="020F0502020204030204" pitchFamily="34" charset="0"/>
                        </a:rPr>
                        <a:t> CIUDAD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RENDIMIENTOS MAR 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1,04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11/04/2025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365677200"/>
                  </a:ext>
                </a:extLst>
              </a:tr>
              <a:tr h="278022">
                <a:tc>
                  <a:txBody>
                    <a:bodyPr/>
                    <a:lstStyle/>
                    <a:p>
                      <a:pPr algn="l" rtl="0" fontAlgn="ctr"/>
                      <a:r>
                        <a:rPr lang="es-CO" sz="1200" b="0" i="0" u="none" strike="noStrike">
                          <a:solidFill>
                            <a:srgbClr val="002060"/>
                          </a:solidFill>
                          <a:effectLst/>
                          <a:latin typeface="Calibri" panose="020F0502020204030204" pitchFamily="34" charset="0"/>
                        </a:rPr>
                        <a:t> BOGOTA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RECURSOS RECAUDADOS MAR 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222,54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11/04/2025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4089319371"/>
                  </a:ext>
                </a:extLst>
              </a:tr>
              <a:tr h="278022">
                <a:tc>
                  <a:txBody>
                    <a:bodyPr/>
                    <a:lstStyle/>
                    <a:p>
                      <a:pPr algn="l" rtl="0" fontAlgn="ctr"/>
                      <a:r>
                        <a:rPr lang="es-CO" sz="1200" b="0" i="0" u="none" strike="noStrike">
                          <a:solidFill>
                            <a:srgbClr val="002060"/>
                          </a:solidFill>
                          <a:effectLst/>
                          <a:latin typeface="Calibri" panose="020F0502020204030204" pitchFamily="34" charset="0"/>
                        </a:rPr>
                        <a:t> BOGOTA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RENDIMIENTOS MAR 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0,56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11/04/2025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31390960"/>
                  </a:ext>
                </a:extLst>
              </a:tr>
              <a:tr h="278022">
                <a:tc>
                  <a:txBody>
                    <a:bodyPr/>
                    <a:lstStyle/>
                    <a:p>
                      <a:pPr algn="l" rtl="0" fontAlgn="ctr"/>
                      <a:r>
                        <a:rPr lang="es-CO" sz="1200" b="0" i="0" u="none" strike="noStrike">
                          <a:solidFill>
                            <a:srgbClr val="002060"/>
                          </a:solidFill>
                          <a:effectLst/>
                          <a:latin typeface="Calibri" panose="020F0502020204030204" pitchFamily="34" charset="0"/>
                        </a:rPr>
                        <a:t> ÁREA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RECURSOS RECAUDADOS MAR 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280,25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11/04/2025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429606776"/>
                  </a:ext>
                </a:extLst>
              </a:tr>
              <a:tr h="278022">
                <a:tc>
                  <a:txBody>
                    <a:bodyPr/>
                    <a:lstStyle/>
                    <a:p>
                      <a:pPr algn="l" rtl="0" fontAlgn="ctr"/>
                      <a:r>
                        <a:rPr lang="es-CO" sz="1200" b="0" i="0" u="none" strike="noStrike">
                          <a:solidFill>
                            <a:srgbClr val="002060"/>
                          </a:solidFill>
                          <a:effectLst/>
                          <a:latin typeface="Calibri" panose="020F0502020204030204" pitchFamily="34" charset="0"/>
                        </a:rPr>
                        <a:t> ÁREA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RENDIMIENTOS MAR 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0,79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dirty="0">
                          <a:solidFill>
                            <a:srgbClr val="002060"/>
                          </a:solidFill>
                          <a:effectLst/>
                          <a:latin typeface="Calibri" panose="020F0502020204030204" pitchFamily="34" charset="0"/>
                        </a:rPr>
                        <a:t>11/04/2025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155563310"/>
                  </a:ext>
                </a:extLst>
              </a:tr>
            </a:tbl>
          </a:graphicData>
        </a:graphic>
      </p:graphicFrame>
    </p:spTree>
  </p:cSld>
  <p:clrMapOvr>
    <a:masterClrMapping/>
  </p:clrMapOvr>
  <p:transition spd="slow"/>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BE0ABC52-091F-46BA-B0D8-C33D4AC4A682}"/>
              </a:ext>
            </a:extLst>
          </p:cNvPr>
          <p:cNvCxnSpPr>
            <a:cxnSpLocks/>
          </p:cNvCxnSpPr>
          <p:nvPr/>
        </p:nvCxnSpPr>
        <p:spPr>
          <a:xfrm>
            <a:off x="88900" y="1162302"/>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Título 1">
            <a:extLst>
              <a:ext uri="{FF2B5EF4-FFF2-40B4-BE49-F238E27FC236}">
                <a16:creationId xmlns:a16="http://schemas.microsoft.com/office/drawing/2014/main" id="{DAA16F93-0E35-4EF6-A946-EED5E34E912E}"/>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0" name="CuadroTexto 9">
            <a:extLst>
              <a:ext uri="{FF2B5EF4-FFF2-40B4-BE49-F238E27FC236}">
                <a16:creationId xmlns:a16="http://schemas.microsoft.com/office/drawing/2014/main" id="{954C6673-20A4-4D16-A7C4-34EBD616B0D8}"/>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30 de abril 2025</a:t>
            </a:r>
          </a:p>
        </p:txBody>
      </p:sp>
      <p:pic>
        <p:nvPicPr>
          <p:cNvPr id="11" name="Imagen 15">
            <a:extLst>
              <a:ext uri="{FF2B5EF4-FFF2-40B4-BE49-F238E27FC236}">
                <a16:creationId xmlns:a16="http://schemas.microsoft.com/office/drawing/2014/main" id="{9DDA78A3-CD1C-4BEC-BB1B-2F2F4340089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7F233139-938B-4CAA-B36E-5E6DAEED2C1B}"/>
              </a:ext>
            </a:extLst>
          </p:cNvPr>
          <p:cNvSpPr txBox="1"/>
          <p:nvPr/>
        </p:nvSpPr>
        <p:spPr>
          <a:xfrm>
            <a:off x="669925" y="1458419"/>
            <a:ext cx="11150308" cy="1200329"/>
          </a:xfrm>
          <a:prstGeom prst="rect">
            <a:avLst/>
          </a:prstGeom>
          <a:noFill/>
        </p:spPr>
        <p:txBody>
          <a:bodyPr wrap="square" rtlCol="0">
            <a:spAutoFit/>
          </a:bodyPr>
          <a:lstStyle/>
          <a:p>
            <a:r>
              <a:rPr lang="es-MX" sz="1200" dirty="0">
                <a:solidFill>
                  <a:schemeClr val="accent1">
                    <a:lumMod val="50000"/>
                  </a:schemeClr>
                </a:solidFill>
              </a:rPr>
              <a:t>Durante el mes de abril de 2025 se presentaron las siguientes situaciones de incumplimiento en los tiempos de liberación y pago en las facturas relacionadas con las </a:t>
            </a:r>
            <a:r>
              <a:rPr lang="es-CO" sz="1200" b="1" i="0" u="none" strike="noStrike" dirty="0">
                <a:solidFill>
                  <a:schemeClr val="accent1">
                    <a:lumMod val="50000"/>
                  </a:schemeClr>
                </a:solidFill>
                <a:effectLst/>
                <a:latin typeface="Calibri" panose="020F0502020204030204" pitchFamily="34" charset="0"/>
              </a:rPr>
              <a:t>Subbolsas de Disposición Final, Lixiviados</a:t>
            </a:r>
            <a:r>
              <a:rPr lang="es-CO" sz="1200" b="1" dirty="0">
                <a:solidFill>
                  <a:schemeClr val="accent1">
                    <a:lumMod val="50000"/>
                  </a:schemeClr>
                </a:solidFill>
                <a:latin typeface="Calibri" panose="020F0502020204030204" pitchFamily="34" charset="0"/>
              </a:rPr>
              <a:t> e </a:t>
            </a:r>
            <a:r>
              <a:rPr lang="es-CO" sz="1200" b="1" i="0" u="none" strike="noStrike" dirty="0">
                <a:solidFill>
                  <a:schemeClr val="accent1">
                    <a:lumMod val="50000"/>
                  </a:schemeClr>
                </a:solidFill>
                <a:effectLst/>
                <a:latin typeface="Calibri" panose="020F0502020204030204" pitchFamily="34" charset="0"/>
              </a:rPr>
              <a:t>Interventoría RBL</a:t>
            </a:r>
            <a:r>
              <a:rPr lang="es-MX" sz="1200" dirty="0">
                <a:solidFill>
                  <a:schemeClr val="accent1">
                    <a:lumMod val="50000"/>
                  </a:schemeClr>
                </a:solidFill>
              </a:rPr>
              <a:t>, así: </a:t>
            </a:r>
          </a:p>
          <a:p>
            <a:endParaRPr lang="es-MX" sz="1200" dirty="0">
              <a:solidFill>
                <a:schemeClr val="accent1">
                  <a:lumMod val="50000"/>
                </a:schemeClr>
              </a:solidFill>
            </a:endParaRPr>
          </a:p>
          <a:p>
            <a:pPr marL="285750" indent="-285750">
              <a:buFont typeface="Arial" panose="020B0604020202020204" pitchFamily="34" charset="0"/>
              <a:buChar char="•"/>
            </a:pPr>
            <a:r>
              <a:rPr lang="es-MX" sz="1200" dirty="0">
                <a:solidFill>
                  <a:schemeClr val="accent1">
                    <a:lumMod val="50000"/>
                  </a:schemeClr>
                </a:solidFill>
              </a:rPr>
              <a:t>Liberación de órdenes de pago de facturas (Concesionarios)</a:t>
            </a:r>
          </a:p>
          <a:p>
            <a:endParaRPr lang="es-MX" sz="1200" dirty="0">
              <a:solidFill>
                <a:schemeClr val="accent1">
                  <a:lumMod val="50000"/>
                </a:schemeClr>
              </a:solidFill>
            </a:endParaRPr>
          </a:p>
          <a:p>
            <a:r>
              <a:rPr lang="es-MX" sz="1200" dirty="0">
                <a:solidFill>
                  <a:schemeClr val="accent1">
                    <a:lumMod val="50000"/>
                  </a:schemeClr>
                </a:solidFill>
              </a:rPr>
              <a:t>No se presentaron situaciones de incumplimiento en la actividad de cargar y liberar las órdenes de pago de las Subbolsas del esquema de aseo de los cinco Concesionarios.</a:t>
            </a:r>
          </a:p>
        </p:txBody>
      </p:sp>
    </p:spTree>
    <p:extLst>
      <p:ext uri="{BB962C8B-B14F-4D97-AF65-F5344CB8AC3E}">
        <p14:creationId xmlns:p14="http://schemas.microsoft.com/office/powerpoint/2010/main" val="47150544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9068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36984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89159" y="189059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67418" y="170717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35929" y="176883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Histórico – Corte de Césped (m</a:t>
            </a:r>
            <a:r>
              <a:rPr lang="es-CO" sz="1600" b="0" dirty="0">
                <a:solidFill>
                  <a:srgbClr val="4472C4">
                    <a:lumMod val="50000"/>
                  </a:srgbClr>
                </a:solidFill>
                <a:cs typeface="Calibri" panose="020F0502020204030204" pitchFamily="34" charset="0"/>
              </a:rPr>
              <a:t>²) 2025</a:t>
            </a:r>
            <a:endParaRPr lang="es-CO" sz="1600" b="0" kern="0" dirty="0">
              <a:solidFill>
                <a:schemeClr val="accent1">
                  <a:lumMod val="50000"/>
                </a:schemeClr>
              </a:solidFill>
            </a:endParaRPr>
          </a:p>
        </p:txBody>
      </p:sp>
      <p:sp>
        <p:nvSpPr>
          <p:cNvPr id="24" name="CuadroTexto 23">
            <a:extLst>
              <a:ext uri="{FF2B5EF4-FFF2-40B4-BE49-F238E27FC236}">
                <a16:creationId xmlns:a16="http://schemas.microsoft.com/office/drawing/2014/main" id="{3F91377F-6DC8-449A-993C-D8BC54F202F2}"/>
              </a:ext>
            </a:extLst>
          </p:cNvPr>
          <p:cNvSpPr txBox="1"/>
          <p:nvPr/>
        </p:nvSpPr>
        <p:spPr>
          <a:xfrm>
            <a:off x="151135" y="6262039"/>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31 de marzo de 2025.</a:t>
            </a:r>
            <a:endParaRPr lang="es-CO" sz="900" dirty="0">
              <a:solidFill>
                <a:schemeClr val="accent1">
                  <a:lumMod val="50000"/>
                </a:schemeClr>
              </a:solidFill>
            </a:endParaRPr>
          </a:p>
        </p:txBody>
      </p:sp>
      <p:pic>
        <p:nvPicPr>
          <p:cNvPr id="25" name="Picture 2">
            <a:extLst>
              <a:ext uri="{FF2B5EF4-FFF2-40B4-BE49-F238E27FC236}">
                <a16:creationId xmlns:a16="http://schemas.microsoft.com/office/drawing/2014/main" id="{B2A1BADA-C531-45C8-AE07-5DE060750DA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95429" y="1741996"/>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8F1897B4-5B3E-480E-8A98-74B9780230AA}"/>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95429" y="112828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EBB12B60-F8AE-2546-67FF-51C5F055F1D0}"/>
              </a:ext>
            </a:extLst>
          </p:cNvPr>
          <p:cNvGraphicFramePr>
            <a:graphicFrameLocks noGrp="1"/>
          </p:cNvGraphicFramePr>
          <p:nvPr>
            <p:extLst>
              <p:ext uri="{D42A27DB-BD31-4B8C-83A1-F6EECF244321}">
                <p14:modId xmlns:p14="http://schemas.microsoft.com/office/powerpoint/2010/main" val="2003213725"/>
              </p:ext>
            </p:extLst>
          </p:nvPr>
        </p:nvGraphicFramePr>
        <p:xfrm>
          <a:off x="89648" y="2430693"/>
          <a:ext cx="11955463" cy="1996615"/>
        </p:xfrm>
        <a:graphic>
          <a:graphicData uri="http://schemas.openxmlformats.org/drawingml/2006/table">
            <a:tbl>
              <a:tblPr/>
              <a:tblGrid>
                <a:gridCol w="558969">
                  <a:extLst>
                    <a:ext uri="{9D8B030D-6E8A-4147-A177-3AD203B41FA5}">
                      <a16:colId xmlns:a16="http://schemas.microsoft.com/office/drawing/2014/main" val="3330045639"/>
                    </a:ext>
                  </a:extLst>
                </a:gridCol>
                <a:gridCol w="748621">
                  <a:extLst>
                    <a:ext uri="{9D8B030D-6E8A-4147-A177-3AD203B41FA5}">
                      <a16:colId xmlns:a16="http://schemas.microsoft.com/office/drawing/2014/main" val="1992765907"/>
                    </a:ext>
                  </a:extLst>
                </a:gridCol>
                <a:gridCol w="561465">
                  <a:extLst>
                    <a:ext uri="{9D8B030D-6E8A-4147-A177-3AD203B41FA5}">
                      <a16:colId xmlns:a16="http://schemas.microsoft.com/office/drawing/2014/main" val="250465445"/>
                    </a:ext>
                  </a:extLst>
                </a:gridCol>
                <a:gridCol w="142237">
                  <a:extLst>
                    <a:ext uri="{9D8B030D-6E8A-4147-A177-3AD203B41FA5}">
                      <a16:colId xmlns:a16="http://schemas.microsoft.com/office/drawing/2014/main" val="876300758"/>
                    </a:ext>
                  </a:extLst>
                </a:gridCol>
                <a:gridCol w="561465">
                  <a:extLst>
                    <a:ext uri="{9D8B030D-6E8A-4147-A177-3AD203B41FA5}">
                      <a16:colId xmlns:a16="http://schemas.microsoft.com/office/drawing/2014/main" val="820216764"/>
                    </a:ext>
                  </a:extLst>
                </a:gridCol>
                <a:gridCol w="748621">
                  <a:extLst>
                    <a:ext uri="{9D8B030D-6E8A-4147-A177-3AD203B41FA5}">
                      <a16:colId xmlns:a16="http://schemas.microsoft.com/office/drawing/2014/main" val="557371343"/>
                    </a:ext>
                  </a:extLst>
                </a:gridCol>
                <a:gridCol w="561465">
                  <a:extLst>
                    <a:ext uri="{9D8B030D-6E8A-4147-A177-3AD203B41FA5}">
                      <a16:colId xmlns:a16="http://schemas.microsoft.com/office/drawing/2014/main" val="3943973050"/>
                    </a:ext>
                  </a:extLst>
                </a:gridCol>
                <a:gridCol w="142237">
                  <a:extLst>
                    <a:ext uri="{9D8B030D-6E8A-4147-A177-3AD203B41FA5}">
                      <a16:colId xmlns:a16="http://schemas.microsoft.com/office/drawing/2014/main" val="3567252997"/>
                    </a:ext>
                  </a:extLst>
                </a:gridCol>
                <a:gridCol w="561465">
                  <a:extLst>
                    <a:ext uri="{9D8B030D-6E8A-4147-A177-3AD203B41FA5}">
                      <a16:colId xmlns:a16="http://schemas.microsoft.com/office/drawing/2014/main" val="2191009333"/>
                    </a:ext>
                  </a:extLst>
                </a:gridCol>
                <a:gridCol w="748621">
                  <a:extLst>
                    <a:ext uri="{9D8B030D-6E8A-4147-A177-3AD203B41FA5}">
                      <a16:colId xmlns:a16="http://schemas.microsoft.com/office/drawing/2014/main" val="525626376"/>
                    </a:ext>
                  </a:extLst>
                </a:gridCol>
                <a:gridCol w="561465">
                  <a:extLst>
                    <a:ext uri="{9D8B030D-6E8A-4147-A177-3AD203B41FA5}">
                      <a16:colId xmlns:a16="http://schemas.microsoft.com/office/drawing/2014/main" val="797645933"/>
                    </a:ext>
                  </a:extLst>
                </a:gridCol>
                <a:gridCol w="142237">
                  <a:extLst>
                    <a:ext uri="{9D8B030D-6E8A-4147-A177-3AD203B41FA5}">
                      <a16:colId xmlns:a16="http://schemas.microsoft.com/office/drawing/2014/main" val="1021185721"/>
                    </a:ext>
                  </a:extLst>
                </a:gridCol>
                <a:gridCol w="561465">
                  <a:extLst>
                    <a:ext uri="{9D8B030D-6E8A-4147-A177-3AD203B41FA5}">
                      <a16:colId xmlns:a16="http://schemas.microsoft.com/office/drawing/2014/main" val="1921835347"/>
                    </a:ext>
                  </a:extLst>
                </a:gridCol>
                <a:gridCol w="748621">
                  <a:extLst>
                    <a:ext uri="{9D8B030D-6E8A-4147-A177-3AD203B41FA5}">
                      <a16:colId xmlns:a16="http://schemas.microsoft.com/office/drawing/2014/main" val="1038272698"/>
                    </a:ext>
                  </a:extLst>
                </a:gridCol>
                <a:gridCol w="561465">
                  <a:extLst>
                    <a:ext uri="{9D8B030D-6E8A-4147-A177-3AD203B41FA5}">
                      <a16:colId xmlns:a16="http://schemas.microsoft.com/office/drawing/2014/main" val="3799133704"/>
                    </a:ext>
                  </a:extLst>
                </a:gridCol>
                <a:gridCol w="142237">
                  <a:extLst>
                    <a:ext uri="{9D8B030D-6E8A-4147-A177-3AD203B41FA5}">
                      <a16:colId xmlns:a16="http://schemas.microsoft.com/office/drawing/2014/main" val="3523301179"/>
                    </a:ext>
                  </a:extLst>
                </a:gridCol>
                <a:gridCol w="561465">
                  <a:extLst>
                    <a:ext uri="{9D8B030D-6E8A-4147-A177-3AD203B41FA5}">
                      <a16:colId xmlns:a16="http://schemas.microsoft.com/office/drawing/2014/main" val="2323610943"/>
                    </a:ext>
                  </a:extLst>
                </a:gridCol>
                <a:gridCol w="748621">
                  <a:extLst>
                    <a:ext uri="{9D8B030D-6E8A-4147-A177-3AD203B41FA5}">
                      <a16:colId xmlns:a16="http://schemas.microsoft.com/office/drawing/2014/main" val="3648253618"/>
                    </a:ext>
                  </a:extLst>
                </a:gridCol>
                <a:gridCol w="561465">
                  <a:extLst>
                    <a:ext uri="{9D8B030D-6E8A-4147-A177-3AD203B41FA5}">
                      <a16:colId xmlns:a16="http://schemas.microsoft.com/office/drawing/2014/main" val="3891289249"/>
                    </a:ext>
                  </a:extLst>
                </a:gridCol>
                <a:gridCol w="81121">
                  <a:extLst>
                    <a:ext uri="{9D8B030D-6E8A-4147-A177-3AD203B41FA5}">
                      <a16:colId xmlns:a16="http://schemas.microsoft.com/office/drawing/2014/main" val="3196351645"/>
                    </a:ext>
                  </a:extLst>
                </a:gridCol>
                <a:gridCol w="560832">
                  <a:extLst>
                    <a:ext uri="{9D8B030D-6E8A-4147-A177-3AD203B41FA5}">
                      <a16:colId xmlns:a16="http://schemas.microsoft.com/office/drawing/2014/main" val="3003988434"/>
                    </a:ext>
                  </a:extLst>
                </a:gridCol>
                <a:gridCol w="827838">
                  <a:extLst>
                    <a:ext uri="{9D8B030D-6E8A-4147-A177-3AD203B41FA5}">
                      <a16:colId xmlns:a16="http://schemas.microsoft.com/office/drawing/2014/main" val="527344727"/>
                    </a:ext>
                  </a:extLst>
                </a:gridCol>
                <a:gridCol w="561465">
                  <a:extLst>
                    <a:ext uri="{9D8B030D-6E8A-4147-A177-3AD203B41FA5}">
                      <a16:colId xmlns:a16="http://schemas.microsoft.com/office/drawing/2014/main" val="2328987123"/>
                    </a:ext>
                  </a:extLst>
                </a:gridCol>
              </a:tblGrid>
              <a:tr h="399323">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507799613"/>
                  </a:ext>
                </a:extLst>
              </a:tr>
              <a:tr h="399323">
                <a:tc>
                  <a:txBody>
                    <a:bodyPr/>
                    <a:lstStyle/>
                    <a:p>
                      <a:pPr algn="ctr" rtl="0" fontAlgn="ctr"/>
                      <a:r>
                        <a:rPr lang="es-CO" sz="105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11.080.252,1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2.531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10.203.948,4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28.550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8.447.739,7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4.686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5.454.943,6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890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8.193.365,9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9.131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43.380.249,6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45.788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4253451218"/>
                  </a:ext>
                </a:extLst>
              </a:tr>
              <a:tr h="399323">
                <a:tc>
                  <a:txBody>
                    <a:bodyPr/>
                    <a:lstStyle/>
                    <a:p>
                      <a:pPr algn="ctr" rtl="0" fontAlgn="ctr"/>
                      <a:r>
                        <a:rPr lang="es-CO" sz="105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9.931.925,0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2.288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10.893.018,5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27.965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9.477.564,9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4.807</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5.457.288,6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889</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8.429.657,2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9.565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44.189.454,3</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45.514</a:t>
                      </a:r>
                    </a:p>
                  </a:txBody>
                  <a:tcPr marL="0" marR="0" marT="0" marB="0" anchor="ctr">
                    <a:lnL>
                      <a:noFill/>
                    </a:lnL>
                    <a:lnR>
                      <a:noFill/>
                    </a:lnR>
                    <a:lnT>
                      <a:noFill/>
                    </a:lnT>
                    <a:lnB>
                      <a:noFill/>
                    </a:lnB>
                    <a:noFill/>
                  </a:tcPr>
                </a:tc>
                <a:extLst>
                  <a:ext uri="{0D108BD9-81ED-4DB2-BD59-A6C34878D82A}">
                    <a16:rowId xmlns:a16="http://schemas.microsoft.com/office/drawing/2014/main" val="179350691"/>
                  </a:ext>
                </a:extLst>
              </a:tr>
              <a:tr h="399323">
                <a:tc>
                  <a:txBody>
                    <a:bodyPr/>
                    <a:lstStyle/>
                    <a:p>
                      <a:pPr algn="ctr" rtl="0" fontAlgn="ctr"/>
                      <a:r>
                        <a:rPr lang="es-CO" sz="105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9.189.422,9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2.184</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10.978.060,0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27.625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9.509.968,8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4.659</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5.460.403,0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889</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l" rtl="0" fontAlgn="ctr"/>
                      <a:r>
                        <a:rPr lang="es-CO" sz="1050" b="0" i="0" u="none" strike="noStrike">
                          <a:solidFill>
                            <a:srgbClr val="002060"/>
                          </a:solidFill>
                          <a:effectLst/>
                          <a:latin typeface="Calibri" panose="020F0502020204030204" pitchFamily="34" charset="0"/>
                        </a:rPr>
                        <a:t>   7.808.517,4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8.382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42.946.372,1</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dirty="0">
                          <a:solidFill>
                            <a:srgbClr val="002060"/>
                          </a:solidFill>
                          <a:effectLst/>
                          <a:latin typeface="Calibri" panose="020F0502020204030204" pitchFamily="34" charset="0"/>
                        </a:rPr>
                        <a:t>43.739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63606364"/>
                  </a:ext>
                </a:extLst>
              </a:tr>
              <a:tr h="399323">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30.201.600,1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7.003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32.075.026,9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84.140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27.435.273,3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14.152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16.372.635,2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2.668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24.431.540,5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27.078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130.516.076,0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latin typeface="Calibri" panose="020F0502020204030204" pitchFamily="34" charset="0"/>
                        </a:rPr>
                        <a:t>135.041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585919327"/>
                  </a:ext>
                </a:extLst>
              </a:tr>
            </a:tbl>
          </a:graphicData>
        </a:graphic>
      </p:graphicFrame>
    </p:spTree>
    <p:extLst>
      <p:ext uri="{BB962C8B-B14F-4D97-AF65-F5344CB8AC3E}">
        <p14:creationId xmlns:p14="http://schemas.microsoft.com/office/powerpoint/2010/main" val="1472159952"/>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E5A7F8A-7AFE-46C5-A078-5ECD307D734B}"/>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6959D3DD-3098-456C-9F54-8BFE575C8D20}"/>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1F71C35-B0CD-4D20-B762-0814619A6459}"/>
              </a:ext>
            </a:extLst>
          </p:cNvPr>
          <p:cNvSpPr txBox="1"/>
          <p:nvPr/>
        </p:nvSpPr>
        <p:spPr>
          <a:xfrm>
            <a:off x="1490601" y="195263"/>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lgn="ctr" eaLnBrk="1" fontAlgn="auto" hangingPunct="1">
              <a:spcBef>
                <a:spcPts val="0"/>
              </a:spcBef>
              <a:spcAft>
                <a:spcPts val="0"/>
              </a:spcAft>
              <a:defRPr/>
            </a:pPr>
            <a:r>
              <a:rPr lang="es-CO" sz="3400" kern="0" dirty="0">
                <a:solidFill>
                  <a:schemeClr val="accent1">
                    <a:lumMod val="50000"/>
                  </a:schemeClr>
                </a:solidFill>
              </a:rPr>
              <a:t>COMERCIAL Y FINANCIERO</a:t>
            </a:r>
          </a:p>
          <a:p>
            <a:pPr lvl="1" algn="ctr" eaLnBrk="1" fontAlgn="auto" hangingPunct="1">
              <a:spcBef>
                <a:spcPts val="0"/>
              </a:spcBef>
              <a:spcAft>
                <a:spcPts val="0"/>
              </a:spcAft>
              <a:defRPr/>
            </a:pPr>
            <a:r>
              <a:rPr lang="es-ES" sz="1600" b="0" dirty="0">
                <a:solidFill>
                  <a:schemeClr val="accent1">
                    <a:lumMod val="50000"/>
                  </a:schemeClr>
                </a:solidFill>
              </a:rPr>
              <a:t>Estado Informes De Rendición De Cuentas Del Fideicomiso al corte de abril 2025</a:t>
            </a:r>
          </a:p>
        </p:txBody>
      </p:sp>
      <p:pic>
        <p:nvPicPr>
          <p:cNvPr id="142341" name="Imagen 15">
            <a:extLst>
              <a:ext uri="{FF2B5EF4-FFF2-40B4-BE49-F238E27FC236}">
                <a16:creationId xmlns:a16="http://schemas.microsoft.com/office/drawing/2014/main" id="{84A9C7C6-3255-4C47-B5EC-3F5E13F9FB7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D025B54F-ACF0-4023-8936-55474B297EF5}"/>
              </a:ext>
            </a:extLst>
          </p:cNvPr>
          <p:cNvSpPr txBox="1"/>
          <p:nvPr/>
        </p:nvSpPr>
        <p:spPr>
          <a:xfrm>
            <a:off x="1318306" y="5497178"/>
            <a:ext cx="8623300" cy="861774"/>
          </a:xfrm>
          <a:prstGeom prst="rect">
            <a:avLst/>
          </a:prstGeom>
          <a:noFill/>
        </p:spPr>
        <p:txBody>
          <a:bodyPr>
            <a:spAutoFit/>
          </a:bodyPr>
          <a:lstStyle/>
          <a:p>
            <a:pPr marL="180340" algn="just" eaLnBrk="1" fontAlgn="auto" hangingPunct="1">
              <a:spcBef>
                <a:spcPts val="0"/>
              </a:spcBef>
              <a:spcAft>
                <a:spcPts val="0"/>
              </a:spcAft>
              <a:defRPr/>
            </a:pPr>
            <a:r>
              <a:rPr lang="es-ES" sz="1000" b="1" dirty="0">
                <a:solidFill>
                  <a:schemeClr val="accent1">
                    <a:lumMod val="50000"/>
                  </a:schemeClr>
                </a:solidFill>
                <a:latin typeface="+mn-lt"/>
              </a:rPr>
              <a:t>- Sin Gestionar</a:t>
            </a:r>
            <a:r>
              <a:rPr lang="es-ES" sz="1000" dirty="0">
                <a:solidFill>
                  <a:schemeClr val="accent1">
                    <a:lumMod val="50000"/>
                  </a:schemeClr>
                </a:solidFill>
                <a:latin typeface="+mn-lt"/>
              </a:rPr>
              <a:t>: Interventoría envío comunicados a la Fiduciaria, solicitando gestión sobre los hallazgos identificados.</a:t>
            </a:r>
            <a:endParaRPr lang="es-ES" sz="1000" b="1" dirty="0">
              <a:solidFill>
                <a:schemeClr val="accent1">
                  <a:lumMod val="50000"/>
                </a:schemeClr>
              </a:solidFill>
              <a:latin typeface="+mn-lt"/>
            </a:endParaRPr>
          </a:p>
          <a:p>
            <a:pPr marL="180340" algn="just" eaLnBrk="1" fontAlgn="auto" hangingPunct="1">
              <a:spcBef>
                <a:spcPts val="0"/>
              </a:spcBef>
              <a:spcAft>
                <a:spcPts val="0"/>
              </a:spcAft>
              <a:defRPr/>
            </a:pPr>
            <a:r>
              <a:rPr lang="es-ES" sz="1000" b="1" dirty="0">
                <a:solidFill>
                  <a:schemeClr val="accent1">
                    <a:lumMod val="50000"/>
                  </a:schemeClr>
                </a:solidFill>
                <a:latin typeface="+mn-lt"/>
              </a:rPr>
              <a:t>- Cerrado: </a:t>
            </a:r>
            <a:r>
              <a:rPr lang="es-ES" sz="1000" dirty="0">
                <a:solidFill>
                  <a:schemeClr val="accent1">
                    <a:lumMod val="50000"/>
                  </a:schemeClr>
                </a:solidFill>
                <a:latin typeface="+mn-lt"/>
              </a:rPr>
              <a:t>El hallazgo quedó subsanado.</a:t>
            </a:r>
            <a:endParaRPr lang="es-ES" sz="1000" b="1" dirty="0">
              <a:solidFill>
                <a:schemeClr val="accent1">
                  <a:lumMod val="50000"/>
                </a:schemeClr>
              </a:solidFill>
              <a:latin typeface="+mn-lt"/>
            </a:endParaRPr>
          </a:p>
          <a:p>
            <a:pPr marL="180340" algn="just" eaLnBrk="1" fontAlgn="auto" hangingPunct="1">
              <a:spcBef>
                <a:spcPts val="0"/>
              </a:spcBef>
              <a:spcAft>
                <a:spcPts val="0"/>
              </a:spcAft>
              <a:defRPr/>
            </a:pPr>
            <a:r>
              <a:rPr lang="es-ES" sz="1000" b="1" dirty="0">
                <a:solidFill>
                  <a:schemeClr val="accent1">
                    <a:lumMod val="50000"/>
                  </a:schemeClr>
                </a:solidFill>
                <a:latin typeface="+mn-lt"/>
              </a:rPr>
              <a:t>- Gestionado</a:t>
            </a:r>
            <a:r>
              <a:rPr lang="es-ES" sz="1000" dirty="0">
                <a:solidFill>
                  <a:schemeClr val="accent1">
                    <a:lumMod val="50000"/>
                  </a:schemeClr>
                </a:solidFill>
                <a:latin typeface="+mn-lt"/>
              </a:rPr>
              <a:t>: La Interventoría tiene en revisión la respuesta de la Fiduciaria.</a:t>
            </a:r>
          </a:p>
          <a:p>
            <a:pPr marL="180340" algn="just" eaLnBrk="1" fontAlgn="auto" hangingPunct="1">
              <a:spcBef>
                <a:spcPts val="0"/>
              </a:spcBef>
              <a:spcAft>
                <a:spcPts val="0"/>
              </a:spcAft>
              <a:defRPr/>
            </a:pPr>
            <a:r>
              <a:rPr lang="es-ES" sz="1000" b="1" dirty="0">
                <a:solidFill>
                  <a:schemeClr val="accent1">
                    <a:lumMod val="50000"/>
                  </a:schemeClr>
                </a:solidFill>
                <a:latin typeface="+mn-lt"/>
              </a:rPr>
              <a:t>- Prórroga</a:t>
            </a:r>
            <a:r>
              <a:rPr lang="es-ES" sz="1000" dirty="0">
                <a:solidFill>
                  <a:schemeClr val="accent1">
                    <a:lumMod val="50000"/>
                  </a:schemeClr>
                </a:solidFill>
                <a:latin typeface="+mn-lt"/>
              </a:rPr>
              <a:t>: La Fiduciaria solicitó prórroga para remitir la respuesta.</a:t>
            </a:r>
            <a:endParaRPr lang="es-ES" sz="1000" dirty="0">
              <a:solidFill>
                <a:schemeClr val="accent1">
                  <a:lumMod val="50000"/>
                </a:schemeClr>
              </a:solidFill>
            </a:endParaRPr>
          </a:p>
          <a:p>
            <a:pPr marL="180340" algn="just">
              <a:defRPr/>
            </a:pPr>
            <a:r>
              <a:rPr lang="es-ES" sz="1000" b="1" dirty="0">
                <a:solidFill>
                  <a:schemeClr val="accent1">
                    <a:lumMod val="50000"/>
                  </a:schemeClr>
                </a:solidFill>
              </a:rPr>
              <a:t>- En Trámite: </a:t>
            </a:r>
            <a:r>
              <a:rPr lang="es-ES" sz="1000" dirty="0">
                <a:solidFill>
                  <a:schemeClr val="accent1">
                    <a:lumMod val="50000"/>
                  </a:schemeClr>
                </a:solidFill>
              </a:rPr>
              <a:t>La Interventoría detectó un Hallazgo y está elaborando el Comunicado al Concesionario.</a:t>
            </a:r>
            <a:endParaRPr lang="es-CO" sz="1000" dirty="0">
              <a:solidFill>
                <a:schemeClr val="accent1">
                  <a:lumMod val="50000"/>
                </a:schemeClr>
              </a:solidFill>
            </a:endParaRPr>
          </a:p>
        </p:txBody>
      </p:sp>
      <p:graphicFrame>
        <p:nvGraphicFramePr>
          <p:cNvPr id="2" name="Tabla 1">
            <a:extLst>
              <a:ext uri="{FF2B5EF4-FFF2-40B4-BE49-F238E27FC236}">
                <a16:creationId xmlns:a16="http://schemas.microsoft.com/office/drawing/2014/main" id="{F3DB8645-82AC-C50E-0809-16CF09DD5D12}"/>
              </a:ext>
            </a:extLst>
          </p:cNvPr>
          <p:cNvGraphicFramePr>
            <a:graphicFrameLocks noGrp="1"/>
          </p:cNvGraphicFramePr>
          <p:nvPr/>
        </p:nvGraphicFramePr>
        <p:xfrm>
          <a:off x="1490601" y="1696952"/>
          <a:ext cx="8451005" cy="3255204"/>
        </p:xfrm>
        <a:graphic>
          <a:graphicData uri="http://schemas.openxmlformats.org/drawingml/2006/table">
            <a:tbl>
              <a:tblPr/>
              <a:tblGrid>
                <a:gridCol w="1613546">
                  <a:extLst>
                    <a:ext uri="{9D8B030D-6E8A-4147-A177-3AD203B41FA5}">
                      <a16:colId xmlns:a16="http://schemas.microsoft.com/office/drawing/2014/main" val="3691678561"/>
                    </a:ext>
                  </a:extLst>
                </a:gridCol>
                <a:gridCol w="999854">
                  <a:extLst>
                    <a:ext uri="{9D8B030D-6E8A-4147-A177-3AD203B41FA5}">
                      <a16:colId xmlns:a16="http://schemas.microsoft.com/office/drawing/2014/main" val="1848455807"/>
                    </a:ext>
                  </a:extLst>
                </a:gridCol>
                <a:gridCol w="1263828">
                  <a:extLst>
                    <a:ext uri="{9D8B030D-6E8A-4147-A177-3AD203B41FA5}">
                      <a16:colId xmlns:a16="http://schemas.microsoft.com/office/drawing/2014/main" val="2273219526"/>
                    </a:ext>
                  </a:extLst>
                </a:gridCol>
                <a:gridCol w="971547">
                  <a:extLst>
                    <a:ext uri="{9D8B030D-6E8A-4147-A177-3AD203B41FA5}">
                      <a16:colId xmlns:a16="http://schemas.microsoft.com/office/drawing/2014/main" val="3889365311"/>
                    </a:ext>
                  </a:extLst>
                </a:gridCol>
                <a:gridCol w="1117687">
                  <a:extLst>
                    <a:ext uri="{9D8B030D-6E8A-4147-A177-3AD203B41FA5}">
                      <a16:colId xmlns:a16="http://schemas.microsoft.com/office/drawing/2014/main" val="434020164"/>
                    </a:ext>
                  </a:extLst>
                </a:gridCol>
                <a:gridCol w="1117687">
                  <a:extLst>
                    <a:ext uri="{9D8B030D-6E8A-4147-A177-3AD203B41FA5}">
                      <a16:colId xmlns:a16="http://schemas.microsoft.com/office/drawing/2014/main" val="4132944753"/>
                    </a:ext>
                  </a:extLst>
                </a:gridCol>
                <a:gridCol w="1366856">
                  <a:extLst>
                    <a:ext uri="{9D8B030D-6E8A-4147-A177-3AD203B41FA5}">
                      <a16:colId xmlns:a16="http://schemas.microsoft.com/office/drawing/2014/main" val="2533763891"/>
                    </a:ext>
                  </a:extLst>
                </a:gridCol>
              </a:tblGrid>
              <a:tr h="421565">
                <a:tc>
                  <a:txBody>
                    <a:bodyPr/>
                    <a:lstStyle/>
                    <a:p>
                      <a:pPr algn="ctr" rtl="0" fontAlgn="ctr"/>
                      <a:r>
                        <a:rPr lang="es-CO" sz="1000" b="1" i="0" u="none" strike="noStrike" dirty="0">
                          <a:solidFill>
                            <a:srgbClr val="203864"/>
                          </a:solidFill>
                          <a:effectLst/>
                          <a:latin typeface="Calibri" panose="020F0502020204030204" pitchFamily="34" charset="0"/>
                        </a:rPr>
                        <a:t>PERIODO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SIN GESTIONAR</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CERRADO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EN TRAMITE</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000" b="1" i="0" u="none" strike="noStrike" dirty="0">
                          <a:solidFill>
                            <a:srgbClr val="203864"/>
                          </a:solidFill>
                          <a:effectLst/>
                          <a:latin typeface="Calibri" panose="020F0502020204030204" pitchFamily="34" charset="0"/>
                        </a:rPr>
                        <a:t>PRÓRROGA</a:t>
                      </a: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GESTIONADO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TOTAL</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662114191"/>
                  </a:ext>
                </a:extLst>
              </a:tr>
              <a:tr h="287799">
                <a:tc>
                  <a:txBody>
                    <a:bodyPr/>
                    <a:lstStyle/>
                    <a:p>
                      <a:pPr algn="ctr" rtl="0" fontAlgn="ctr"/>
                      <a:r>
                        <a:rPr lang="es-CO" sz="1000" b="0" i="0" u="none" strike="noStrike" dirty="0">
                          <a:solidFill>
                            <a:srgbClr val="203864"/>
                          </a:solidFill>
                          <a:effectLst/>
                          <a:latin typeface="Calibri" panose="020F0502020204030204" pitchFamily="34" charset="0"/>
                        </a:rPr>
                        <a:t>Agosto a diciembre de 2018</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10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552165466"/>
                  </a:ext>
                </a:extLst>
              </a:tr>
              <a:tr h="254584">
                <a:tc>
                  <a:txBody>
                    <a:bodyPr/>
                    <a:lstStyle/>
                    <a:p>
                      <a:pPr algn="ctr" rtl="0" fontAlgn="ctr"/>
                      <a:r>
                        <a:rPr lang="es-MX" sz="1000" b="0" i="0" u="none" strike="noStrike" dirty="0">
                          <a:solidFill>
                            <a:srgbClr val="203864"/>
                          </a:solidFill>
                          <a:effectLst/>
                          <a:latin typeface="Calibri" panose="020F0502020204030204" pitchFamily="34" charset="0"/>
                        </a:rPr>
                        <a:t>Enero a diciembre de 2019</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10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696673573"/>
                  </a:ext>
                </a:extLst>
              </a:tr>
              <a:tr h="254584">
                <a:tc>
                  <a:txBody>
                    <a:bodyPr/>
                    <a:lstStyle/>
                    <a:p>
                      <a:pPr algn="ctr" rtl="0" fontAlgn="ctr"/>
                      <a:r>
                        <a:rPr lang="es-MX" sz="1000" b="0" i="0" u="none" strike="noStrike" dirty="0">
                          <a:solidFill>
                            <a:srgbClr val="203864"/>
                          </a:solidFill>
                          <a:effectLst/>
                          <a:latin typeface="Calibri" panose="020F0502020204030204" pitchFamily="34" charset="0"/>
                        </a:rPr>
                        <a:t>Enero a diciembre de 2020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10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003252261"/>
                  </a:ext>
                </a:extLst>
              </a:tr>
              <a:tr h="254584">
                <a:tc>
                  <a:txBody>
                    <a:bodyPr/>
                    <a:lstStyle/>
                    <a:p>
                      <a:pPr algn="ctr" rtl="0" fontAlgn="ctr"/>
                      <a:r>
                        <a:rPr lang="es-MX" sz="1000" b="0" i="0" u="none" strike="noStrike" dirty="0">
                          <a:solidFill>
                            <a:srgbClr val="203864"/>
                          </a:solidFill>
                          <a:effectLst/>
                          <a:latin typeface="Calibri" panose="020F0502020204030204" pitchFamily="34" charset="0"/>
                        </a:rPr>
                        <a:t>Enero a diciembre de 2021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10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382077436"/>
                  </a:ext>
                </a:extLst>
              </a:tr>
              <a:tr h="254584">
                <a:tc>
                  <a:txBody>
                    <a:bodyPr/>
                    <a:lstStyle/>
                    <a:p>
                      <a:pPr algn="ctr" rtl="0" fontAlgn="ctr"/>
                      <a:r>
                        <a:rPr lang="es-MX" sz="1000" b="0" i="0" u="none" strike="noStrike" dirty="0">
                          <a:solidFill>
                            <a:srgbClr val="203864"/>
                          </a:solidFill>
                          <a:effectLst/>
                          <a:latin typeface="Calibri" panose="020F0502020204030204" pitchFamily="34" charset="0"/>
                        </a:rPr>
                        <a:t>Enero a diciembre de 2022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229969240"/>
                  </a:ext>
                </a:extLst>
              </a:tr>
              <a:tr h="254584">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dirty="0">
                          <a:solidFill>
                            <a:srgbClr val="203864"/>
                          </a:solidFill>
                          <a:effectLst/>
                          <a:latin typeface="Calibri" panose="020F0502020204030204" pitchFamily="34" charset="0"/>
                        </a:rPr>
                        <a:t>Enero a diciembre de 2023</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ctr" latinLnBrk="0" hangingPunct="1"/>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ctr" latinLnBrk="0" hangingPunct="1"/>
                      <a:r>
                        <a:rPr lang="es-MX" sz="1000" b="0" i="0" u="none" strike="noStrike" kern="1200" dirty="0">
                          <a:solidFill>
                            <a:srgbClr val="203864"/>
                          </a:solidFill>
                          <a:effectLst/>
                          <a:latin typeface="Calibri" panose="020F0502020204030204" pitchFamily="34" charset="0"/>
                          <a:ea typeface="+mn-ea"/>
                          <a:cs typeface="+mn-cs"/>
                        </a:rPr>
                        <a:t>12</a:t>
                      </a: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ctr" latinLnBrk="0" hangingPunct="1"/>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ctr" latinLnBrk="0" hangingPunct="1"/>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ctr" latinLnBrk="0" hangingPunct="1"/>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ctr" latinLnBrk="0" hangingPunct="1"/>
                      <a:r>
                        <a:rPr lang="es-MX" sz="1000" b="0" i="0" u="none" strike="noStrike" kern="1200" dirty="0">
                          <a:solidFill>
                            <a:srgbClr val="203864"/>
                          </a:solidFill>
                          <a:effectLst/>
                          <a:latin typeface="Calibri" panose="020F0502020204030204" pitchFamily="34" charset="0"/>
                          <a:ea typeface="+mn-ea"/>
                          <a:cs typeface="+mn-cs"/>
                        </a:rPr>
                        <a:t>12</a:t>
                      </a: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700864465"/>
                  </a:ext>
                </a:extLst>
              </a:tr>
              <a:tr h="254584">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dirty="0">
                          <a:solidFill>
                            <a:srgbClr val="203864"/>
                          </a:solidFill>
                          <a:effectLst/>
                          <a:latin typeface="Calibri" panose="020F0502020204030204" pitchFamily="34" charset="0"/>
                        </a:rPr>
                        <a:t>Enero a diciembre de 2024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080792653"/>
                  </a:ext>
                </a:extLst>
              </a:tr>
              <a:tr h="254584">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dirty="0">
                          <a:solidFill>
                            <a:srgbClr val="203864"/>
                          </a:solidFill>
                          <a:effectLst/>
                          <a:latin typeface="Calibri" panose="020F0502020204030204" pitchFamily="34" charset="0"/>
                          <a:ea typeface="+mn-ea"/>
                          <a:cs typeface="+mn-cs"/>
                        </a:rPr>
                        <a:t>Ene-25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dirty="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dirty="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162943028"/>
                  </a:ext>
                </a:extLst>
              </a:tr>
              <a:tr h="254584">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dirty="0">
                          <a:solidFill>
                            <a:srgbClr val="203864"/>
                          </a:solidFill>
                          <a:effectLst/>
                          <a:latin typeface="Calibri" panose="020F0502020204030204" pitchFamily="34" charset="0"/>
                          <a:ea typeface="+mn-ea"/>
                          <a:cs typeface="+mn-cs"/>
                        </a:rPr>
                        <a:t>Feb-25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dirty="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dirty="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112011955"/>
                  </a:ext>
                </a:extLst>
              </a:tr>
              <a:tr h="254584">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kern="1200" dirty="0">
                          <a:solidFill>
                            <a:srgbClr val="203864"/>
                          </a:solidFill>
                          <a:effectLst/>
                          <a:latin typeface="Calibri" panose="020F0502020204030204" pitchFamily="34" charset="0"/>
                          <a:ea typeface="+mn-ea"/>
                          <a:cs typeface="+mn-cs"/>
                        </a:rPr>
                        <a:t>Mar-25</a:t>
                      </a: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kern="1200" dirty="0">
                          <a:solidFill>
                            <a:srgbClr val="203864"/>
                          </a:solidFill>
                          <a:effectLst/>
                          <a:latin typeface="Calibri" panose="020F0502020204030204" pitchFamily="34" charset="0"/>
                          <a:ea typeface="+mn-ea"/>
                          <a:cs typeface="+mn-cs"/>
                        </a:rPr>
                        <a:t>1</a:t>
                      </a: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kern="1200" dirty="0">
                          <a:solidFill>
                            <a:srgbClr val="203864"/>
                          </a:solidFill>
                          <a:effectLst/>
                          <a:latin typeface="Calibri" panose="020F0502020204030204" pitchFamily="34" charset="0"/>
                          <a:ea typeface="+mn-ea"/>
                          <a:cs typeface="+mn-cs"/>
                        </a:rPr>
                        <a:t>1</a:t>
                      </a: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275019684"/>
                  </a:ext>
                </a:extLst>
              </a:tr>
              <a:tr h="254584">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1" i="0" u="none" strike="noStrike" dirty="0">
                          <a:solidFill>
                            <a:srgbClr val="203864"/>
                          </a:solidFill>
                          <a:effectLst/>
                          <a:latin typeface="Calibri" panose="020F0502020204030204" pitchFamily="34" charset="0"/>
                        </a:rPr>
                        <a:t>TOTAL</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1000" b="1" i="0" u="none" strike="noStrike" dirty="0">
                          <a:solidFill>
                            <a:srgbClr val="203864"/>
                          </a:solidFill>
                          <a:effectLst/>
                          <a:latin typeface="Calibri" panose="020F0502020204030204" pitchFamily="34" charset="0"/>
                        </a:rPr>
                        <a:t>0</a:t>
                      </a: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1000" b="1" i="0" u="none" strike="noStrike" dirty="0">
                          <a:solidFill>
                            <a:srgbClr val="203864"/>
                          </a:solidFill>
                          <a:effectLst/>
                          <a:latin typeface="Calibri" panose="020F0502020204030204" pitchFamily="34" charset="0"/>
                        </a:rPr>
                        <a:t>77</a:t>
                      </a: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1000" b="1" i="0" u="none" strike="noStrike" dirty="0">
                          <a:solidFill>
                            <a:srgbClr val="203864"/>
                          </a:solidFill>
                          <a:effectLst/>
                          <a:latin typeface="Calibri" panose="020F0502020204030204" pitchFamily="34" charset="0"/>
                        </a:rPr>
                        <a:t>2</a:t>
                      </a: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203864"/>
                          </a:solidFill>
                          <a:effectLst/>
                          <a:latin typeface="Calibri" panose="020F0502020204030204" pitchFamily="34" charset="0"/>
                        </a:rPr>
                        <a:t>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1000" b="1" i="0" u="none" strike="noStrike" dirty="0">
                          <a:solidFill>
                            <a:srgbClr val="203864"/>
                          </a:solidFill>
                          <a:effectLst/>
                          <a:latin typeface="Calibri" panose="020F0502020204030204" pitchFamily="34" charset="0"/>
                        </a:rPr>
                        <a:t>1</a:t>
                      </a: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1000" b="1" i="0" u="none" strike="noStrike" dirty="0">
                          <a:solidFill>
                            <a:srgbClr val="203864"/>
                          </a:solidFill>
                          <a:effectLst/>
                          <a:latin typeface="Calibri" panose="020F0502020204030204" pitchFamily="34" charset="0"/>
                        </a:rPr>
                        <a:t>8</a:t>
                      </a:r>
                      <a:r>
                        <a:rPr lang="es-CO" sz="1000" b="1" i="0" u="none" strike="noStrike" dirty="0">
                          <a:solidFill>
                            <a:srgbClr val="203864"/>
                          </a:solidFill>
                          <a:effectLst/>
                          <a:latin typeface="Calibri" panose="020F0502020204030204" pitchFamily="34" charset="0"/>
                        </a:rPr>
                        <a:t>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00138406"/>
                  </a:ext>
                </a:extLst>
              </a:tr>
            </a:tbl>
          </a:graphicData>
        </a:graphic>
      </p:graphicFrame>
    </p:spTree>
  </p:cSld>
  <p:clrMapOvr>
    <a:masterClrMapping/>
  </p:clrMapOvr>
  <p:transition spd="slow"/>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01871B6-EC5A-54FB-9531-D5C0C61379C7}"/>
              </a:ext>
            </a:extLst>
          </p:cNvPr>
          <p:cNvCxnSpPr>
            <a:cxnSpLocks/>
          </p:cNvCxnSpPr>
          <p:nvPr/>
        </p:nvCxnSpPr>
        <p:spPr>
          <a:xfrm>
            <a:off x="159791" y="119767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F0CA6DF9-8FB1-153E-9F2E-8C60CBDDEE35}"/>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30 de abril de 2025</a:t>
            </a:r>
          </a:p>
        </p:txBody>
      </p:sp>
      <p:pic>
        <p:nvPicPr>
          <p:cNvPr id="10" name="Imagen 15">
            <a:extLst>
              <a:ext uri="{FF2B5EF4-FFF2-40B4-BE49-F238E27FC236}">
                <a16:creationId xmlns:a16="http://schemas.microsoft.com/office/drawing/2014/main" id="{559A3A05-BA43-C2DC-3D84-02D21884E09B}"/>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755C993B-1446-23A8-A5E0-9CA48DE5618C}"/>
              </a:ext>
            </a:extLst>
          </p:cNvPr>
          <p:cNvGraphicFramePr>
            <a:graphicFrameLocks noGrp="1"/>
          </p:cNvGraphicFramePr>
          <p:nvPr/>
        </p:nvGraphicFramePr>
        <p:xfrm>
          <a:off x="1095469" y="1483671"/>
          <a:ext cx="9877331" cy="4785344"/>
        </p:xfrm>
        <a:graphic>
          <a:graphicData uri="http://schemas.openxmlformats.org/drawingml/2006/table">
            <a:tbl>
              <a:tblPr/>
              <a:tblGrid>
                <a:gridCol w="1324233">
                  <a:extLst>
                    <a:ext uri="{9D8B030D-6E8A-4147-A177-3AD203B41FA5}">
                      <a16:colId xmlns:a16="http://schemas.microsoft.com/office/drawing/2014/main" val="3323530572"/>
                    </a:ext>
                  </a:extLst>
                </a:gridCol>
                <a:gridCol w="1396795">
                  <a:extLst>
                    <a:ext uri="{9D8B030D-6E8A-4147-A177-3AD203B41FA5}">
                      <a16:colId xmlns:a16="http://schemas.microsoft.com/office/drawing/2014/main" val="3122661594"/>
                    </a:ext>
                  </a:extLst>
                </a:gridCol>
                <a:gridCol w="7156303">
                  <a:extLst>
                    <a:ext uri="{9D8B030D-6E8A-4147-A177-3AD203B41FA5}">
                      <a16:colId xmlns:a16="http://schemas.microsoft.com/office/drawing/2014/main" val="4039445954"/>
                    </a:ext>
                  </a:extLst>
                </a:gridCol>
              </a:tblGrid>
              <a:tr h="381224">
                <a:tc>
                  <a:txBody>
                    <a:bodyPr/>
                    <a:lstStyle/>
                    <a:p>
                      <a:pPr algn="ctr" rtl="0" fontAlgn="ctr"/>
                      <a:r>
                        <a:rPr lang="es-CO" sz="1000" b="1" i="0" u="none" strike="noStrike">
                          <a:solidFill>
                            <a:srgbClr val="2037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ASE</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Calibri" panose="020F0502020204030204" pitchFamily="34" charset="0"/>
                        </a:rPr>
                        <a:t>SITUACIONES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extLst>
                  <a:ext uri="{0D108BD9-81ED-4DB2-BD59-A6C34878D82A}">
                    <a16:rowId xmlns:a16="http://schemas.microsoft.com/office/drawing/2014/main" val="2955284248"/>
                  </a:ext>
                </a:extLst>
              </a:tr>
              <a:tr h="200187">
                <a:tc rowSpan="13">
                  <a:txBody>
                    <a:bodyPr/>
                    <a:lstStyle/>
                    <a:p>
                      <a:pPr algn="ctr" rtl="0" fontAlgn="ctr"/>
                      <a:r>
                        <a:rPr lang="es-CO" sz="1000" b="0" i="0" u="none" strike="noStrike" dirty="0">
                          <a:solidFill>
                            <a:srgbClr val="203764"/>
                          </a:solidFill>
                          <a:effectLst/>
                          <a:latin typeface="Calibri" panose="020F0502020204030204" pitchFamily="34" charset="0"/>
                        </a:rPr>
                        <a:t>Subsidios y Contribuciones </a:t>
                      </a:r>
                    </a:p>
                  </a:txBody>
                  <a:tcPr marL="0" marR="0" marT="0" marB="0" anchor="ctr">
                    <a:lnL>
                      <a:noFill/>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C6E0B4"/>
                    </a:solidFill>
                  </a:tcPr>
                </a:tc>
                <a:tc rowSpan="3">
                  <a:txBody>
                    <a:bodyPr/>
                    <a:lstStyle/>
                    <a:p>
                      <a:pPr algn="ctr" rtl="0" fontAlgn="ctr"/>
                      <a:r>
                        <a:rPr lang="es-CO" sz="1000" b="0" i="0" u="none" strike="noStrike">
                          <a:solidFill>
                            <a:srgbClr val="203764"/>
                          </a:solidFill>
                          <a:effectLst/>
                          <a:latin typeface="Calibri" panose="020F0502020204030204" pitchFamily="34" charset="0"/>
                        </a:rPr>
                        <a:t>ASE1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000" b="1" i="0" u="none" strike="noStrike" dirty="0">
                          <a:solidFill>
                            <a:srgbClr val="203764"/>
                          </a:solidFill>
                          <a:effectLst/>
                          <a:latin typeface="Calibri" panose="020F0502020204030204" pitchFamily="34" charset="0"/>
                        </a:rPr>
                        <a:t>BSC ENERO 2025: </a:t>
                      </a:r>
                      <a:r>
                        <a:rPr lang="es-MX" sz="1000" b="0" i="0" u="none" strike="noStrike" dirty="0">
                          <a:solidFill>
                            <a:srgbClr val="203764"/>
                          </a:solidFill>
                          <a:effectLst/>
                          <a:latin typeface="Calibri" panose="020F0502020204030204" pitchFamily="34" charset="0"/>
                        </a:rPr>
                        <a:t>El balance fue aprobado por la SDHT el 14/03/2025 y se encuentra pendiente su pago por parte de la SDHT.</a:t>
                      </a:r>
                      <a:endParaRPr lang="es-MX" sz="10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96527775"/>
                  </a:ext>
                </a:extLst>
              </a:tr>
              <a:tr h="200187">
                <a:tc vMerge="1">
                  <a:txBody>
                    <a:bodyPr/>
                    <a:lstStyle/>
                    <a:p>
                      <a:endParaRPr lang="es-CO"/>
                    </a:p>
                  </a:txBody>
                  <a:tcPr/>
                </a:tc>
                <a:tc vMerge="1">
                  <a:txBody>
                    <a:bodyPr/>
                    <a:lstStyle/>
                    <a:p>
                      <a:endParaRPr lang="es-CO"/>
                    </a:p>
                  </a:txBody>
                  <a:tcPr/>
                </a:tc>
                <a:tc>
                  <a:txBody>
                    <a:bodyPr/>
                    <a:lstStyle/>
                    <a:p>
                      <a:pPr algn="l" rtl="0" fontAlgn="ctr"/>
                      <a:r>
                        <a:rPr lang="es-MX" sz="1000" b="1" i="0" u="none" strike="noStrike" dirty="0">
                          <a:solidFill>
                            <a:srgbClr val="203764"/>
                          </a:solidFill>
                          <a:effectLst/>
                          <a:latin typeface="Calibri" panose="020F0502020204030204" pitchFamily="34" charset="0"/>
                        </a:rPr>
                        <a:t>BSC FEBRERO 2025: </a:t>
                      </a:r>
                      <a:r>
                        <a:rPr lang="es-MX" sz="1000" b="0" i="0" u="none" strike="noStrike" dirty="0">
                          <a:solidFill>
                            <a:srgbClr val="203764"/>
                          </a:solidFill>
                          <a:effectLst/>
                          <a:latin typeface="Calibri" panose="020F0502020204030204" pitchFamily="34" charset="0"/>
                        </a:rPr>
                        <a:t>El balance se encuentra pendiente de aprobación y pago por parte de la SDHT.</a:t>
                      </a:r>
                      <a:endParaRPr lang="es-MX" sz="10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244633719"/>
                  </a:ext>
                </a:extLst>
              </a:tr>
              <a:tr h="200187">
                <a:tc vMerge="1">
                  <a:txBody>
                    <a:bodyPr/>
                    <a:lstStyle/>
                    <a:p>
                      <a:endParaRPr lang="es-CO"/>
                    </a:p>
                  </a:txBody>
                  <a:tcPr/>
                </a:tc>
                <a:tc vMerge="1">
                  <a:txBody>
                    <a:bodyPr/>
                    <a:lstStyle/>
                    <a:p>
                      <a:endParaRPr lang="es-CO"/>
                    </a:p>
                  </a:txBody>
                  <a:tcPr/>
                </a:tc>
                <a:tc>
                  <a:txBody>
                    <a:bodyPr/>
                    <a:lstStyle/>
                    <a:p>
                      <a:pPr algn="l" rtl="0" fontAlgn="ctr"/>
                      <a:r>
                        <a:rPr lang="es-MX" sz="1000" b="1" i="0" u="none" strike="noStrike" dirty="0">
                          <a:solidFill>
                            <a:srgbClr val="203764"/>
                          </a:solidFill>
                          <a:effectLst/>
                          <a:latin typeface="Calibri" panose="020F0502020204030204" pitchFamily="34" charset="0"/>
                        </a:rPr>
                        <a:t>BSC MARZO 2025: </a:t>
                      </a:r>
                      <a:r>
                        <a:rPr lang="es-MX" sz="1000" b="0" i="0" u="none" strike="noStrike" dirty="0">
                          <a:solidFill>
                            <a:srgbClr val="203764"/>
                          </a:solidFill>
                          <a:effectLst/>
                          <a:latin typeface="Calibri" panose="020F0502020204030204" pitchFamily="34" charset="0"/>
                        </a:rPr>
                        <a:t>El balance se encuentra pendiente de aprobación y pago por parte de la SDHT.</a:t>
                      </a:r>
                      <a:endParaRPr lang="es-MX" sz="10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0317939"/>
                  </a:ext>
                </a:extLst>
              </a:tr>
              <a:tr h="600562">
                <a:tc vMerge="1">
                  <a:txBody>
                    <a:bodyPr/>
                    <a:lstStyle/>
                    <a:p>
                      <a:endParaRPr lang="es-CO"/>
                    </a:p>
                  </a:txBody>
                  <a:tcPr/>
                </a:tc>
                <a:tc>
                  <a:txBody>
                    <a:bodyPr/>
                    <a:lstStyle/>
                    <a:p>
                      <a:pPr algn="ctr" rtl="0" fontAlgn="ctr"/>
                      <a:r>
                        <a:rPr lang="es-CO" sz="1000" b="0" i="0" u="none" strike="noStrike" dirty="0">
                          <a:solidFill>
                            <a:srgbClr val="203764"/>
                          </a:solidFill>
                          <a:effectLst/>
                          <a:latin typeface="Calibri" panose="020F0502020204030204" pitchFamily="34" charset="0"/>
                        </a:rPr>
                        <a:t>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000" b="1" i="0" u="none" strike="noStrike" dirty="0">
                          <a:solidFill>
                            <a:srgbClr val="203764"/>
                          </a:solidFill>
                          <a:effectLst/>
                          <a:latin typeface="Calibri" panose="020F0502020204030204" pitchFamily="34" charset="0"/>
                        </a:rPr>
                        <a:t>BSC VI BIMESTRE 2024 (</a:t>
                      </a:r>
                      <a:r>
                        <a:rPr lang="es-MX" sz="1000" b="0" i="0" u="none" strike="noStrike" dirty="0">
                          <a:solidFill>
                            <a:srgbClr val="203764"/>
                          </a:solidFill>
                          <a:effectLst/>
                          <a:latin typeface="Calibri" panose="020F0502020204030204" pitchFamily="34" charset="0"/>
                        </a:rPr>
                        <a:t>Ajuste </a:t>
                      </a:r>
                      <a:r>
                        <a:rPr lang="es-MX" sz="1000" b="0" i="0" u="none" strike="noStrike" dirty="0" err="1">
                          <a:solidFill>
                            <a:srgbClr val="203764"/>
                          </a:solidFill>
                          <a:effectLst/>
                          <a:latin typeface="Calibri" panose="020F0502020204030204" pitchFamily="34" charset="0"/>
                        </a:rPr>
                        <a:t>Dif</a:t>
                      </a:r>
                      <a:r>
                        <a:rPr lang="es-MX" sz="1000" b="0" i="0" u="none" strike="noStrike" dirty="0">
                          <a:solidFill>
                            <a:srgbClr val="203764"/>
                          </a:solidFill>
                          <a:effectLst/>
                          <a:latin typeface="Calibri" panose="020F0502020204030204" pitchFamily="34" charset="0"/>
                        </a:rPr>
                        <a:t>. Proyección vs Ejecutado</a:t>
                      </a:r>
                      <a:r>
                        <a:rPr lang="es-MX" sz="1000" b="1" i="0" u="none" strike="noStrike" dirty="0">
                          <a:solidFill>
                            <a:srgbClr val="203764"/>
                          </a:solidFill>
                          <a:effectLst/>
                          <a:latin typeface="Calibri" panose="020F0502020204030204" pitchFamily="34" charset="0"/>
                        </a:rPr>
                        <a:t>) Y BIMESTRE I 2025 </a:t>
                      </a:r>
                      <a:r>
                        <a:rPr lang="es-MX" sz="1000" b="0" i="0" u="none" strike="noStrike" dirty="0">
                          <a:solidFill>
                            <a:srgbClr val="203764"/>
                          </a:solidFill>
                          <a:effectLst/>
                          <a:latin typeface="Calibri" panose="020F0502020204030204" pitchFamily="34" charset="0"/>
                        </a:rPr>
                        <a:t> El Concesionario radicó cuentas por el valor remanente que no cobró por falta de presupuesto dado que superó el valor del BSC proyectado para la vigencia 2024; el balance fue aprobado el 15/04/2025 y se encuentra pendiente de  pago por parte de la SDHT.</a:t>
                      </a:r>
                      <a:endParaRPr lang="es-MX" sz="10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426761842"/>
                  </a:ext>
                </a:extLst>
              </a:tr>
              <a:tr h="400375">
                <a:tc vMerge="1">
                  <a:txBody>
                    <a:bodyPr/>
                    <a:lstStyle/>
                    <a:p>
                      <a:endParaRPr lang="es-CO"/>
                    </a:p>
                  </a:txBody>
                  <a:tcPr/>
                </a:tc>
                <a:tc rowSpan="3">
                  <a:txBody>
                    <a:bodyPr/>
                    <a:lstStyle/>
                    <a:p>
                      <a:pPr algn="ctr" rtl="0" fontAlgn="ctr"/>
                      <a:r>
                        <a:rPr lang="es-CO" sz="1000" b="0" i="0" u="none" strike="noStrike">
                          <a:solidFill>
                            <a:srgbClr val="203764"/>
                          </a:solidFill>
                          <a:effectLst/>
                          <a:latin typeface="Calibri" panose="020F0502020204030204" pitchFamily="34" charset="0"/>
                        </a:rPr>
                        <a:t>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000" b="1" i="0" u="none" strike="noStrike" dirty="0">
                          <a:solidFill>
                            <a:srgbClr val="203764"/>
                          </a:solidFill>
                          <a:effectLst/>
                          <a:latin typeface="Calibri" panose="020F0502020204030204" pitchFamily="34" charset="0"/>
                        </a:rPr>
                        <a:t>BSC DICIEMBRE 2024 (</a:t>
                      </a:r>
                      <a:r>
                        <a:rPr lang="es-MX" sz="1000" b="0" i="0" u="none" strike="noStrike" dirty="0">
                          <a:solidFill>
                            <a:srgbClr val="203764"/>
                          </a:solidFill>
                          <a:effectLst/>
                          <a:latin typeface="Calibri" panose="020F0502020204030204" pitchFamily="34" charset="0"/>
                        </a:rPr>
                        <a:t>Ajuste </a:t>
                      </a:r>
                      <a:r>
                        <a:rPr lang="es-MX" sz="1000" b="0" i="0" u="none" strike="noStrike" dirty="0" err="1">
                          <a:solidFill>
                            <a:srgbClr val="203764"/>
                          </a:solidFill>
                          <a:effectLst/>
                          <a:latin typeface="Calibri" panose="020F0502020204030204" pitchFamily="34" charset="0"/>
                        </a:rPr>
                        <a:t>Dif</a:t>
                      </a:r>
                      <a:r>
                        <a:rPr lang="es-MX" sz="1000" b="0" i="0" u="none" strike="noStrike" dirty="0">
                          <a:solidFill>
                            <a:srgbClr val="203764"/>
                          </a:solidFill>
                          <a:effectLst/>
                          <a:latin typeface="Calibri" panose="020F0502020204030204" pitchFamily="34" charset="0"/>
                        </a:rPr>
                        <a:t>. Proyección vs Ejecutado</a:t>
                      </a:r>
                      <a:r>
                        <a:rPr lang="es-MX" sz="1000" b="1" i="0" u="none" strike="noStrike" dirty="0">
                          <a:solidFill>
                            <a:srgbClr val="203764"/>
                          </a:solidFill>
                          <a:effectLst/>
                          <a:latin typeface="Calibri" panose="020F0502020204030204" pitchFamily="34" charset="0"/>
                        </a:rPr>
                        <a:t>) y ENERO 2025: </a:t>
                      </a:r>
                      <a:r>
                        <a:rPr lang="es-MX" sz="1000" b="0" i="0" u="none" strike="noStrike" dirty="0">
                          <a:solidFill>
                            <a:srgbClr val="203764"/>
                          </a:solidFill>
                          <a:effectLst/>
                          <a:latin typeface="Calibri" panose="020F0502020204030204" pitchFamily="34" charset="0"/>
                        </a:rPr>
                        <a:t>El balance fue aprobado por la SDHT el 20/03/2025 y se encuentra pendiente de  pago por parte de la SDHT.</a:t>
                      </a:r>
                      <a:endParaRPr lang="es-MX" sz="10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730859255"/>
                  </a:ext>
                </a:extLst>
              </a:tr>
              <a:tr h="200187">
                <a:tc vMerge="1">
                  <a:txBody>
                    <a:bodyPr/>
                    <a:lstStyle/>
                    <a:p>
                      <a:endParaRPr lang="es-CO"/>
                    </a:p>
                  </a:txBody>
                  <a:tcPr/>
                </a:tc>
                <a:tc vMerge="1">
                  <a:txBody>
                    <a:bodyPr/>
                    <a:lstStyle/>
                    <a:p>
                      <a:endParaRPr lang="es-CO"/>
                    </a:p>
                  </a:txBody>
                  <a:tcPr/>
                </a:tc>
                <a:tc>
                  <a:txBody>
                    <a:bodyPr/>
                    <a:lstStyle/>
                    <a:p>
                      <a:pPr algn="l" rtl="0" fontAlgn="ctr"/>
                      <a:r>
                        <a:rPr lang="es-MX" sz="1000" b="1" i="0" u="none" strike="noStrike">
                          <a:solidFill>
                            <a:srgbClr val="203764"/>
                          </a:solidFill>
                          <a:effectLst/>
                          <a:latin typeface="Calibri" panose="020F0502020204030204" pitchFamily="34" charset="0"/>
                        </a:rPr>
                        <a:t>BSC FEBRERO 2025: </a:t>
                      </a:r>
                      <a:r>
                        <a:rPr lang="es-MX" sz="1000" b="0" i="0" u="none" strike="noStrike">
                          <a:solidFill>
                            <a:srgbClr val="203764"/>
                          </a:solidFill>
                          <a:effectLst/>
                          <a:latin typeface="Calibri" panose="020F0502020204030204" pitchFamily="34" charset="0"/>
                        </a:rPr>
                        <a:t> El balance se encuentra pendiente de aprobación y pago por parte de la SDHT.</a:t>
                      </a:r>
                      <a:endParaRPr lang="es-MX" sz="10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0341379"/>
                  </a:ext>
                </a:extLst>
              </a:tr>
              <a:tr h="200187">
                <a:tc vMerge="1">
                  <a:txBody>
                    <a:bodyPr/>
                    <a:lstStyle/>
                    <a:p>
                      <a:endParaRPr lang="es-CO"/>
                    </a:p>
                  </a:txBody>
                  <a:tcPr/>
                </a:tc>
                <a:tc vMerge="1">
                  <a:txBody>
                    <a:bodyPr/>
                    <a:lstStyle/>
                    <a:p>
                      <a:endParaRPr lang="es-CO"/>
                    </a:p>
                  </a:txBody>
                  <a:tcPr/>
                </a:tc>
                <a:tc>
                  <a:txBody>
                    <a:bodyPr/>
                    <a:lstStyle/>
                    <a:p>
                      <a:pPr algn="l" rtl="0" fontAlgn="ctr"/>
                      <a:r>
                        <a:rPr lang="es-MX" sz="1000" b="1" i="0" u="none" strike="noStrike">
                          <a:solidFill>
                            <a:srgbClr val="203764"/>
                          </a:solidFill>
                          <a:effectLst/>
                          <a:latin typeface="Calibri" panose="020F0502020204030204" pitchFamily="34" charset="0"/>
                        </a:rPr>
                        <a:t>BSC MARZO 2025: </a:t>
                      </a:r>
                      <a:r>
                        <a:rPr lang="es-MX" sz="1000" b="0" i="0" u="none" strike="noStrike">
                          <a:solidFill>
                            <a:srgbClr val="203764"/>
                          </a:solidFill>
                          <a:effectLst/>
                          <a:latin typeface="Calibri" panose="020F0502020204030204" pitchFamily="34" charset="0"/>
                        </a:rPr>
                        <a:t> El balance se encuentra pendiente de aprobación y pago por parte de la SDHT.</a:t>
                      </a:r>
                      <a:endParaRPr lang="es-MX" sz="10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225676151"/>
                  </a:ext>
                </a:extLst>
              </a:tr>
              <a:tr h="600562">
                <a:tc vMerge="1">
                  <a:txBody>
                    <a:bodyPr/>
                    <a:lstStyle/>
                    <a:p>
                      <a:endParaRPr lang="es-CO"/>
                    </a:p>
                  </a:txBody>
                  <a:tcPr/>
                </a:tc>
                <a:tc rowSpan="3">
                  <a:txBody>
                    <a:bodyPr/>
                    <a:lstStyle/>
                    <a:p>
                      <a:pPr algn="ctr" rtl="0" fontAlgn="ctr"/>
                      <a:r>
                        <a:rPr lang="es-CO" sz="1000" b="0" i="0" u="none" strike="noStrike">
                          <a:solidFill>
                            <a:srgbClr val="203764"/>
                          </a:solidFill>
                          <a:effectLst/>
                          <a:latin typeface="Calibri" panose="020F0502020204030204" pitchFamily="34" charset="0"/>
                        </a:rPr>
                        <a:t>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000" b="1" i="0" u="none" strike="noStrike" dirty="0">
                          <a:solidFill>
                            <a:srgbClr val="203764"/>
                          </a:solidFill>
                          <a:effectLst/>
                          <a:latin typeface="Calibri" panose="020F0502020204030204" pitchFamily="34" charset="0"/>
                        </a:rPr>
                        <a:t>BSC V BIMESTRE 2024: </a:t>
                      </a:r>
                      <a:r>
                        <a:rPr lang="es-MX" sz="1000" b="0" i="0" u="none" strike="noStrike" dirty="0">
                          <a:solidFill>
                            <a:srgbClr val="203764"/>
                          </a:solidFill>
                          <a:effectLst/>
                          <a:latin typeface="Calibri" panose="020F0502020204030204" pitchFamily="34" charset="0"/>
                        </a:rPr>
                        <a:t> El Concesionario radicó cuentas por el valor remanente que no cobró por falta de presupuesto dado que superó el valor del BSC proyectado para la vigencia 2024. Este BSC fue aprobado el 20/03/2025 y  se encuentra pendiente de pago por parte de la SDHT.</a:t>
                      </a:r>
                      <a:endParaRPr lang="es-MX" sz="10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88615416"/>
                  </a:ext>
                </a:extLst>
              </a:tr>
              <a:tr h="600562">
                <a:tc vMerge="1">
                  <a:txBody>
                    <a:bodyPr/>
                    <a:lstStyle/>
                    <a:p>
                      <a:endParaRPr lang="es-CO"/>
                    </a:p>
                  </a:txBody>
                  <a:tcPr/>
                </a:tc>
                <a:tc vMerge="1">
                  <a:txBody>
                    <a:bodyPr/>
                    <a:lstStyle/>
                    <a:p>
                      <a:endParaRPr lang="es-CO"/>
                    </a:p>
                  </a:txBody>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000" b="1" i="0" u="none" strike="noStrike" dirty="0">
                          <a:solidFill>
                            <a:srgbClr val="203764"/>
                          </a:solidFill>
                          <a:effectLst/>
                          <a:latin typeface="Calibri" panose="020F0502020204030204" pitchFamily="34" charset="0"/>
                        </a:rPr>
                        <a:t>BSC VI BIMESTRE 2024: </a:t>
                      </a:r>
                      <a:r>
                        <a:rPr lang="es-MX" sz="1000" b="0" i="0" u="none" strike="noStrike" dirty="0">
                          <a:solidFill>
                            <a:srgbClr val="203764"/>
                          </a:solidFill>
                          <a:effectLst/>
                          <a:latin typeface="Calibri" panose="020F0502020204030204" pitchFamily="34" charset="0"/>
                        </a:rPr>
                        <a:t> El Concesionario radicó cuentas por el valor remanente que no cobró por falta de presupuesto dado que superó el valor del BSC proyectado para la vigencia 2024. Este BSC fue aprobado el 20/03/2025 y  se encuentra pendiente de pago por parte de la SDHT.</a:t>
                      </a:r>
                      <a:endParaRPr lang="es-MX" sz="10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115500865"/>
                  </a:ext>
                </a:extLst>
              </a:tr>
              <a:tr h="200187">
                <a:tc vMerge="1">
                  <a:txBody>
                    <a:bodyPr/>
                    <a:lstStyle/>
                    <a:p>
                      <a:endParaRPr lang="es-CO"/>
                    </a:p>
                  </a:txBody>
                  <a:tcPr/>
                </a:tc>
                <a:tc vMerge="1">
                  <a:txBody>
                    <a:bodyPr/>
                    <a:lstStyle/>
                    <a:p>
                      <a:endParaRPr lang="es-CO"/>
                    </a:p>
                  </a:txBody>
                  <a:tcPr/>
                </a:tc>
                <a:tc>
                  <a:txBody>
                    <a:bodyPr/>
                    <a:lstStyle/>
                    <a:p>
                      <a:pPr algn="l" rtl="0" fontAlgn="ctr"/>
                      <a:r>
                        <a:rPr lang="es-MX" sz="1000" b="1" i="0" u="none" strike="noStrike" dirty="0">
                          <a:solidFill>
                            <a:srgbClr val="203764"/>
                          </a:solidFill>
                          <a:effectLst/>
                          <a:latin typeface="Calibri" panose="020F0502020204030204" pitchFamily="34" charset="0"/>
                        </a:rPr>
                        <a:t>BSC I BIMESTRE 2025: </a:t>
                      </a:r>
                      <a:r>
                        <a:rPr lang="es-MX" sz="1000" b="0" i="0" u="none" strike="noStrike" dirty="0">
                          <a:solidFill>
                            <a:srgbClr val="203764"/>
                          </a:solidFill>
                          <a:effectLst/>
                          <a:latin typeface="Calibri" panose="020F0502020204030204" pitchFamily="34" charset="0"/>
                        </a:rPr>
                        <a:t> El balance fue aprobado por la SDHT el 07/04/2025 y está pendiente de pago por parte de esta Entidad.</a:t>
                      </a:r>
                      <a:endParaRPr lang="es-MX" sz="10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8865239"/>
                  </a:ext>
                </a:extLst>
              </a:tr>
              <a:tr h="400375">
                <a:tc vMerge="1">
                  <a:txBody>
                    <a:bodyPr/>
                    <a:lstStyle/>
                    <a:p>
                      <a:endParaRPr lang="es-CO"/>
                    </a:p>
                  </a:txBody>
                  <a:tcPr/>
                </a:tc>
                <a:tc rowSpan="3">
                  <a:txBody>
                    <a:bodyPr/>
                    <a:lstStyle/>
                    <a:p>
                      <a:pPr algn="ctr" rtl="0" fontAlgn="ctr"/>
                      <a:r>
                        <a:rPr lang="es-CO" sz="1000" b="0" i="0" u="none" strike="noStrike">
                          <a:solidFill>
                            <a:srgbClr val="203764"/>
                          </a:solidFill>
                          <a:effectLst/>
                          <a:latin typeface="Calibri" panose="020F0502020204030204" pitchFamily="34" charset="0"/>
                        </a:rPr>
                        <a:t>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C5E0B4"/>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5E0B4"/>
                      </a:solidFill>
                      <a:prstDash val="solid"/>
                      <a:round/>
                      <a:headEnd type="none" w="med" len="med"/>
                      <a:tailEnd type="none" w="med" len="med"/>
                    </a:lnB>
                    <a:noFill/>
                  </a:tcPr>
                </a:tc>
                <a:tc>
                  <a:txBody>
                    <a:bodyPr/>
                    <a:lstStyle/>
                    <a:p>
                      <a:pPr algn="l" rtl="0" fontAlgn="ctr"/>
                      <a:r>
                        <a:rPr lang="es-MX" sz="1000" b="1" i="0" u="none" strike="noStrike" dirty="0">
                          <a:solidFill>
                            <a:srgbClr val="203764"/>
                          </a:solidFill>
                          <a:effectLst/>
                          <a:latin typeface="Calibri" panose="020F0502020204030204" pitchFamily="34" charset="0"/>
                        </a:rPr>
                        <a:t>BSC DICIEMBRE 2024 (</a:t>
                      </a:r>
                      <a:r>
                        <a:rPr lang="es-MX" sz="1000" b="0" i="0" u="none" strike="noStrike" dirty="0">
                          <a:solidFill>
                            <a:srgbClr val="203764"/>
                          </a:solidFill>
                          <a:effectLst/>
                          <a:latin typeface="Calibri" panose="020F0502020204030204" pitchFamily="34" charset="0"/>
                        </a:rPr>
                        <a:t>Ajuste </a:t>
                      </a:r>
                      <a:r>
                        <a:rPr lang="es-MX" sz="1000" b="0" i="0" u="none" strike="noStrike" dirty="0" err="1">
                          <a:solidFill>
                            <a:srgbClr val="203764"/>
                          </a:solidFill>
                          <a:effectLst/>
                          <a:latin typeface="Calibri" panose="020F0502020204030204" pitchFamily="34" charset="0"/>
                        </a:rPr>
                        <a:t>Dif</a:t>
                      </a:r>
                      <a:r>
                        <a:rPr lang="es-MX" sz="1000" b="0" i="0" u="none" strike="noStrike" dirty="0">
                          <a:solidFill>
                            <a:srgbClr val="203764"/>
                          </a:solidFill>
                          <a:effectLst/>
                          <a:latin typeface="Calibri" panose="020F0502020204030204" pitchFamily="34" charset="0"/>
                        </a:rPr>
                        <a:t>. Proyección vs Ejecutado</a:t>
                      </a:r>
                      <a:r>
                        <a:rPr lang="es-MX" sz="1000" b="1" i="0" u="none" strike="noStrike" dirty="0">
                          <a:solidFill>
                            <a:srgbClr val="203764"/>
                          </a:solidFill>
                          <a:effectLst/>
                          <a:latin typeface="Calibri" panose="020F0502020204030204" pitchFamily="34" charset="0"/>
                        </a:rPr>
                        <a:t>) y  ENERO 2025: </a:t>
                      </a:r>
                      <a:r>
                        <a:rPr lang="es-MX" sz="1000" b="0" i="0" u="none" strike="noStrike" dirty="0">
                          <a:solidFill>
                            <a:srgbClr val="203764"/>
                          </a:solidFill>
                          <a:effectLst/>
                          <a:latin typeface="Calibri" panose="020F0502020204030204" pitchFamily="34" charset="0"/>
                        </a:rPr>
                        <a:t>El balance fue aprobado por la SDHT el 14/03/2025, fue pagado el 29/04/2025 y quedó pendiente el traslado de los recursos  hacía la </a:t>
                      </a:r>
                      <a:r>
                        <a:rPr lang="es-MX" sz="1000" b="0" i="0" u="none" strike="noStrike" dirty="0" err="1">
                          <a:solidFill>
                            <a:srgbClr val="203764"/>
                          </a:solidFill>
                          <a:effectLst/>
                          <a:latin typeface="Calibri" panose="020F0502020204030204" pitchFamily="34" charset="0"/>
                        </a:rPr>
                        <a:t>subbolsa</a:t>
                      </a:r>
                      <a:r>
                        <a:rPr lang="es-MX" sz="1000" b="0" i="0" u="none" strike="noStrike" dirty="0">
                          <a:solidFill>
                            <a:srgbClr val="203764"/>
                          </a:solidFill>
                          <a:effectLst/>
                          <a:latin typeface="Calibri" panose="020F0502020204030204" pitchFamily="34" charset="0"/>
                        </a:rPr>
                        <a:t> RBL.</a:t>
                      </a:r>
                      <a:endParaRPr lang="es-MX" sz="10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05079717"/>
                  </a:ext>
                </a:extLst>
              </a:tr>
              <a:tr h="400375">
                <a:tc vMerge="1">
                  <a:txBody>
                    <a:bodyPr/>
                    <a:lstStyle/>
                    <a:p>
                      <a:endParaRPr lang="es-CO"/>
                    </a:p>
                  </a:txBody>
                  <a:tcPr/>
                </a:tc>
                <a:tc vMerge="1">
                  <a:txBody>
                    <a:bodyPr/>
                    <a:lstStyle/>
                    <a:p>
                      <a:endParaRPr lang="es-CO"/>
                    </a:p>
                  </a:txBody>
                  <a:tcPr/>
                </a:tc>
                <a:tc>
                  <a:txBody>
                    <a:bodyPr/>
                    <a:lstStyle/>
                    <a:p>
                      <a:pPr algn="l" rtl="0" fontAlgn="ctr"/>
                      <a:r>
                        <a:rPr lang="es-MX" sz="1000" b="1" i="0" u="none" strike="noStrike" dirty="0">
                          <a:solidFill>
                            <a:srgbClr val="203764"/>
                          </a:solidFill>
                          <a:effectLst/>
                          <a:latin typeface="Calibri" panose="020F0502020204030204" pitchFamily="34" charset="0"/>
                        </a:rPr>
                        <a:t>BSC FEBRERO 2025  </a:t>
                      </a:r>
                      <a:r>
                        <a:rPr lang="es-MX" sz="1000" b="0" i="0" u="none" strike="noStrike" dirty="0">
                          <a:solidFill>
                            <a:srgbClr val="203764"/>
                          </a:solidFill>
                          <a:effectLst/>
                          <a:latin typeface="Calibri" panose="020F0502020204030204" pitchFamily="34" charset="0"/>
                        </a:rPr>
                        <a:t>El balance fue aprobado por la SDHT el 26/03/2025, pagado el 29/04/2025 y quedó pendiente el traslado de los recursos  hacía la </a:t>
                      </a:r>
                      <a:r>
                        <a:rPr lang="es-MX" sz="1000" b="0" i="0" u="none" strike="noStrike" dirty="0" err="1">
                          <a:solidFill>
                            <a:srgbClr val="203764"/>
                          </a:solidFill>
                          <a:effectLst/>
                          <a:latin typeface="Calibri" panose="020F0502020204030204" pitchFamily="34" charset="0"/>
                        </a:rPr>
                        <a:t>subbolsa</a:t>
                      </a:r>
                      <a:r>
                        <a:rPr lang="es-MX" sz="1000" b="0" i="0" u="none" strike="noStrike" dirty="0">
                          <a:solidFill>
                            <a:srgbClr val="203764"/>
                          </a:solidFill>
                          <a:effectLst/>
                          <a:latin typeface="Calibri" panose="020F0502020204030204" pitchFamily="34" charset="0"/>
                        </a:rPr>
                        <a:t> RBL.</a:t>
                      </a:r>
                      <a:endParaRPr lang="es-MX" sz="10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96530591"/>
                  </a:ext>
                </a:extLst>
              </a:tr>
              <a:tr h="200187">
                <a:tc vMerge="1">
                  <a:txBody>
                    <a:bodyPr/>
                    <a:lstStyle/>
                    <a:p>
                      <a:endParaRPr lang="es-CO"/>
                    </a:p>
                  </a:txBody>
                  <a:tcPr/>
                </a:tc>
                <a:tc vMerge="1">
                  <a:txBody>
                    <a:bodyPr/>
                    <a:lstStyle/>
                    <a:p>
                      <a:endParaRPr lang="es-CO"/>
                    </a:p>
                  </a:txBody>
                  <a:tcPr/>
                </a:tc>
                <a:tc>
                  <a:txBody>
                    <a:bodyPr/>
                    <a:lstStyle/>
                    <a:p>
                      <a:pPr algn="l" rtl="0" fontAlgn="ctr"/>
                      <a:r>
                        <a:rPr lang="es-MX" sz="1000" b="1" i="0" u="none" strike="noStrike" dirty="0">
                          <a:solidFill>
                            <a:srgbClr val="203764"/>
                          </a:solidFill>
                          <a:effectLst/>
                          <a:latin typeface="Calibri" panose="020F0502020204030204" pitchFamily="34" charset="0"/>
                        </a:rPr>
                        <a:t>BSC MARZO 2025: </a:t>
                      </a:r>
                      <a:r>
                        <a:rPr lang="es-MX" sz="1000" b="0" i="0" u="none" strike="noStrike" dirty="0">
                          <a:solidFill>
                            <a:srgbClr val="203764"/>
                          </a:solidFill>
                          <a:effectLst/>
                          <a:latin typeface="Calibri" panose="020F0502020204030204" pitchFamily="34" charset="0"/>
                        </a:rPr>
                        <a:t> El balance se encuentra pendiente de aprobación y pago por parte de la SDHT.</a:t>
                      </a:r>
                      <a:endParaRPr lang="es-MX" sz="10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61541493"/>
                  </a:ext>
                </a:extLst>
              </a:tr>
            </a:tbl>
          </a:graphicData>
        </a:graphic>
      </p:graphicFrame>
    </p:spTree>
    <p:extLst>
      <p:ext uri="{BB962C8B-B14F-4D97-AF65-F5344CB8AC3E}">
        <p14:creationId xmlns:p14="http://schemas.microsoft.com/office/powerpoint/2010/main" val="274852433"/>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3BFE85C-71AC-4E9B-8334-0760C81D4077}"/>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Título 1">
            <a:extLst>
              <a:ext uri="{FF2B5EF4-FFF2-40B4-BE49-F238E27FC236}">
                <a16:creationId xmlns:a16="http://schemas.microsoft.com/office/drawing/2014/main" id="{977C3235-5968-4C64-B327-36CA162D099C}"/>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9" name="CuadroTexto 8">
            <a:extLst>
              <a:ext uri="{FF2B5EF4-FFF2-40B4-BE49-F238E27FC236}">
                <a16:creationId xmlns:a16="http://schemas.microsoft.com/office/drawing/2014/main" id="{B7BC3C00-F9D3-47B1-ADD3-9A91B5D9E305}"/>
              </a:ext>
            </a:extLst>
          </p:cNvPr>
          <p:cNvSpPr txBox="1"/>
          <p:nvPr/>
        </p:nvSpPr>
        <p:spPr>
          <a:xfrm>
            <a:off x="1623219" y="227336"/>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30 de abril de 2025</a:t>
            </a:r>
          </a:p>
        </p:txBody>
      </p:sp>
      <p:pic>
        <p:nvPicPr>
          <p:cNvPr id="10" name="Imagen 15">
            <a:extLst>
              <a:ext uri="{FF2B5EF4-FFF2-40B4-BE49-F238E27FC236}">
                <a16:creationId xmlns:a16="http://schemas.microsoft.com/office/drawing/2014/main" id="{226EAF42-0F5D-48B0-AFB9-AC5F5E5B8AEA}"/>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31370EB0-F45F-446E-8462-2EAB138BBC7E}"/>
              </a:ext>
            </a:extLst>
          </p:cNvPr>
          <p:cNvGraphicFramePr>
            <a:graphicFrameLocks noGrp="1"/>
          </p:cNvGraphicFramePr>
          <p:nvPr/>
        </p:nvGraphicFramePr>
        <p:xfrm>
          <a:off x="479802" y="1491456"/>
          <a:ext cx="10797798" cy="3552420"/>
        </p:xfrm>
        <a:graphic>
          <a:graphicData uri="http://schemas.openxmlformats.org/drawingml/2006/table">
            <a:tbl>
              <a:tblPr/>
              <a:tblGrid>
                <a:gridCol w="1620417">
                  <a:extLst>
                    <a:ext uri="{9D8B030D-6E8A-4147-A177-3AD203B41FA5}">
                      <a16:colId xmlns:a16="http://schemas.microsoft.com/office/drawing/2014/main" val="3389405581"/>
                    </a:ext>
                  </a:extLst>
                </a:gridCol>
                <a:gridCol w="1363842">
                  <a:extLst>
                    <a:ext uri="{9D8B030D-6E8A-4147-A177-3AD203B41FA5}">
                      <a16:colId xmlns:a16="http://schemas.microsoft.com/office/drawing/2014/main" val="2882434122"/>
                    </a:ext>
                  </a:extLst>
                </a:gridCol>
                <a:gridCol w="7813539">
                  <a:extLst>
                    <a:ext uri="{9D8B030D-6E8A-4147-A177-3AD203B41FA5}">
                      <a16:colId xmlns:a16="http://schemas.microsoft.com/office/drawing/2014/main" val="2657212240"/>
                    </a:ext>
                  </a:extLst>
                </a:gridCol>
              </a:tblGrid>
              <a:tr h="206059">
                <a:tc>
                  <a:txBody>
                    <a:bodyPr/>
                    <a:lstStyle/>
                    <a:p>
                      <a:pPr algn="ctr" rtl="0" fontAlgn="ctr"/>
                      <a:r>
                        <a:rPr lang="es-CO" sz="1100" b="1" i="0" u="none" strike="noStrike" dirty="0">
                          <a:solidFill>
                            <a:srgbClr val="203764"/>
                          </a:solidFill>
                          <a:effectLst/>
                          <a:latin typeface="Calibri" panose="020F0502020204030204" pitchFamily="34" charset="0"/>
                        </a:rPr>
                        <a:t>SUBBOLSA</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rgbClr val="203764"/>
                          </a:solidFill>
                          <a:effectLst/>
                          <a:latin typeface="Calibri" panose="020F0502020204030204" pitchFamily="34" charset="0"/>
                        </a:rPr>
                        <a:t>ASE</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rgbClr val="203764"/>
                          </a:solidFill>
                          <a:effectLst/>
                          <a:latin typeface="Calibri" panose="020F0502020204030204" pitchFamily="34" charset="0"/>
                        </a:rPr>
                        <a:t>SITUACIONES</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extLst>
                  <a:ext uri="{0D108BD9-81ED-4DB2-BD59-A6C34878D82A}">
                    <a16:rowId xmlns:a16="http://schemas.microsoft.com/office/drawing/2014/main" val="2451345446"/>
                  </a:ext>
                </a:extLst>
              </a:tr>
              <a:tr h="819348">
                <a:tc>
                  <a:txBody>
                    <a:bodyPr/>
                    <a:lstStyle/>
                    <a:p>
                      <a:pPr algn="ctr" rtl="0" fontAlgn="ctr"/>
                      <a:r>
                        <a:rPr lang="es-CO" sz="1100" b="1" i="0" u="none" strike="noStrike" dirty="0">
                          <a:solidFill>
                            <a:srgbClr val="203764"/>
                          </a:solidFill>
                          <a:effectLst/>
                          <a:latin typeface="Calibri" panose="020F0502020204030204" pitchFamily="34" charset="0"/>
                        </a:rPr>
                        <a:t>Traslado recursos IAT</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algn="l" rtl="0" fontAlgn="ctr"/>
                      <a:r>
                        <a:rPr lang="es-CO" sz="1100" b="0" i="0" u="none" strike="noStrike" dirty="0">
                          <a:solidFill>
                            <a:srgbClr val="203764"/>
                          </a:solidFill>
                          <a:effectLst/>
                          <a:latin typeface="Calibri" panose="020F0502020204030204" pitchFamily="34" charset="0"/>
                        </a:rPr>
                        <a:t>Todas las 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100" b="0" i="0" u="none" strike="noStrike" dirty="0">
                          <a:solidFill>
                            <a:srgbClr val="203764"/>
                          </a:solidFill>
                          <a:effectLst/>
                          <a:latin typeface="Calibri" panose="020F0502020204030204" pitchFamily="34" charset="0"/>
                        </a:rPr>
                        <a:t>La Interventoría verificó el giro realizado por la Fiduciaria en marzo 2025 correspondiente al recaudo de febrero de 2025</a:t>
                      </a:r>
                      <a:r>
                        <a:rPr lang="es-MX" sz="1100" b="0" i="0" u="none" strike="noStrike" kern="1200" dirty="0">
                          <a:solidFill>
                            <a:srgbClr val="203764"/>
                          </a:solidFill>
                          <a:effectLst/>
                          <a:latin typeface="Calibri" panose="020F0502020204030204" pitchFamily="34" charset="0"/>
                          <a:ea typeface="+mn-ea"/>
                          <a:cs typeface="+mn-cs"/>
                        </a:rPr>
                        <a:t>, el cual fue acorde </a:t>
                      </a:r>
                      <a:r>
                        <a:rPr lang="es-MX" sz="1100" b="0" i="0" u="none" strike="noStrike" dirty="0">
                          <a:solidFill>
                            <a:srgbClr val="203764"/>
                          </a:solidFill>
                          <a:effectLst/>
                          <a:latin typeface="Calibri" panose="020F0502020204030204" pitchFamily="34" charset="0"/>
                        </a:rPr>
                        <a:t>con el reporte de remuneración informado por Proceraseo S.A.S. para dicho periodo. </a:t>
                      </a:r>
                    </a:p>
                    <a:p>
                      <a:pPr algn="just" rtl="0" fontAlgn="ctr"/>
                      <a:endParaRPr lang="es-MX" sz="1100" b="0" i="0" u="none" strike="noStrike" dirty="0">
                        <a:solidFill>
                          <a:srgbClr val="203764"/>
                        </a:solidFill>
                        <a:effectLst/>
                        <a:latin typeface="Calibri" panose="020F0502020204030204" pitchFamily="34" charset="0"/>
                      </a:endParaRPr>
                    </a:p>
                    <a:p>
                      <a:pPr algn="just" rtl="0" fontAlgn="ctr"/>
                      <a:r>
                        <a:rPr lang="es-MX" sz="1100" b="0" i="0" u="none" strike="noStrike" dirty="0">
                          <a:solidFill>
                            <a:srgbClr val="203764"/>
                          </a:solidFill>
                          <a:effectLst/>
                          <a:latin typeface="Calibri" panose="020F0502020204030204" pitchFamily="34" charset="0"/>
                        </a:rPr>
                        <a:t>A corte 30 de abril de 2025 quedó en revisión de la Interventoría el giro realizado por al Fiduciaria en abril de 2025 correspondiente al recaudo de marzo 2025.</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66368028"/>
                  </a:ext>
                </a:extLst>
              </a:tr>
              <a:tr h="403808">
                <a:tc>
                  <a:txBody>
                    <a:bodyPr/>
                    <a:lstStyle/>
                    <a:p>
                      <a:pPr algn="ctr" rtl="0" fontAlgn="ctr"/>
                      <a:r>
                        <a:rPr lang="es-MX" sz="1100" b="1" i="0" u="none" strike="noStrike" dirty="0">
                          <a:solidFill>
                            <a:srgbClr val="203764"/>
                          </a:solidFill>
                          <a:effectLst/>
                          <a:latin typeface="Calibri" panose="020F0502020204030204" pitchFamily="34" charset="0"/>
                        </a:rPr>
                        <a:t>Disposición Final</a:t>
                      </a:r>
                      <a:endParaRPr lang="es-CO" sz="1100" b="1" i="0" u="none" strike="noStrike" dirty="0">
                        <a:solidFill>
                          <a:srgbClr val="203764"/>
                        </a:solidFill>
                        <a:effectLst/>
                        <a:latin typeface="Calibri" panose="020F0502020204030204" pitchFamily="34" charset="0"/>
                      </a:endParaRP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100" b="0" i="0" u="none" strike="noStrike" dirty="0">
                          <a:solidFill>
                            <a:srgbClr val="203764"/>
                          </a:solidFill>
                          <a:effectLst/>
                          <a:latin typeface="Calibri" panose="020F0502020204030204" pitchFamily="34" charset="0"/>
                        </a:rPr>
                        <a:t>ASE 1, ASE 2, ASE 3 y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100" b="0" i="0" u="none" strike="noStrike" dirty="0">
                          <a:solidFill>
                            <a:srgbClr val="203764"/>
                          </a:solidFill>
                          <a:effectLst/>
                          <a:latin typeface="Calibri" panose="020F0502020204030204" pitchFamily="34" charset="0"/>
                        </a:rPr>
                        <a:t>La Interventoría identificó que al corte 30 de abril de 2025 los recursos eran insuficientes para el pago de las facturas del servicio de marzo de 2025.</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189580565"/>
                  </a:ext>
                </a:extLst>
              </a:tr>
              <a:tr h="403808">
                <a:tc>
                  <a:txBody>
                    <a:bodyPr/>
                    <a:lstStyle/>
                    <a:p>
                      <a:pPr algn="ctr" rtl="0" fontAlgn="ctr"/>
                      <a:r>
                        <a:rPr lang="es-MX" sz="1100" b="1" i="0" u="none" strike="noStrike" dirty="0">
                          <a:solidFill>
                            <a:srgbClr val="203764"/>
                          </a:solidFill>
                          <a:effectLst/>
                          <a:latin typeface="Calibri" panose="020F0502020204030204" pitchFamily="34" charset="0"/>
                        </a:rPr>
                        <a:t>Lixiviados</a:t>
                      </a:r>
                      <a:endParaRPr lang="es-CO" sz="1100" b="1" i="0" u="none" strike="noStrike" dirty="0">
                        <a:solidFill>
                          <a:srgbClr val="203764"/>
                        </a:solidFill>
                        <a:effectLst/>
                        <a:latin typeface="Calibri" panose="020F0502020204030204" pitchFamily="34" charset="0"/>
                      </a:endParaRP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100" b="0" i="0" u="none" strike="noStrike" dirty="0">
                          <a:solidFill>
                            <a:srgbClr val="203764"/>
                          </a:solidFill>
                          <a:effectLst/>
                          <a:latin typeface="Calibri" panose="020F0502020204030204" pitchFamily="34" charset="0"/>
                        </a:rPr>
                        <a:t>ASE 1, ASE2, ASE 3,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100" b="0" i="0" u="none" strike="noStrike" dirty="0">
                          <a:solidFill>
                            <a:srgbClr val="203764"/>
                          </a:solidFill>
                          <a:effectLst/>
                          <a:latin typeface="Calibri" panose="020F0502020204030204" pitchFamily="34" charset="0"/>
                        </a:rPr>
                        <a:t>La Interventoría identificó que al corte 30 de abril de 2025 los recursos eran insuficientes para el pago de las facturas del servicio de marzo de 2025.</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696405048"/>
                  </a:ext>
                </a:extLst>
              </a:tr>
              <a:tr h="398948">
                <a:tc rowSpan="2">
                  <a:txBody>
                    <a:bodyPr/>
                    <a:lstStyle/>
                    <a:p>
                      <a:pPr algn="ctr" rtl="0" fontAlgn="ctr"/>
                      <a:r>
                        <a:rPr lang="es-CO" sz="1100" b="1" i="0" u="none" strike="noStrike" dirty="0">
                          <a:solidFill>
                            <a:srgbClr val="203764"/>
                          </a:solidFill>
                          <a:effectLst/>
                          <a:latin typeface="Calibri" panose="020F0502020204030204" pitchFamily="34" charset="0"/>
                        </a:rPr>
                        <a:t>Aprovechamiento</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100" b="0" i="0" u="none" strike="noStrike" dirty="0">
                          <a:solidFill>
                            <a:srgbClr val="203764"/>
                          </a:solidFill>
                          <a:effectLst/>
                          <a:latin typeface="Calibri" panose="020F0502020204030204" pitchFamily="34" charset="0"/>
                        </a:rPr>
                        <a:t>ASE 1, ASE 3 y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100" b="0" i="0" u="none" strike="noStrike" dirty="0">
                          <a:solidFill>
                            <a:srgbClr val="203764"/>
                          </a:solidFill>
                          <a:effectLst/>
                          <a:latin typeface="Calibri" panose="020F0502020204030204" pitchFamily="34" charset="0"/>
                        </a:rPr>
                        <a:t>A corte 30 de abril de 2025 quedó en revisión de la Interventoría la información de los comités de aprovechamiento realizados en enero, febrero, marzo y abril de 2025.</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69799753"/>
                  </a:ext>
                </a:extLst>
              </a:tr>
              <a:tr h="480167">
                <a:tc vMerge="1">
                  <a:txBody>
                    <a:bodyPr/>
                    <a:lstStyle/>
                    <a:p>
                      <a:pPr algn="ctr" rtl="0" fontAlgn="ctr"/>
                      <a:endParaRPr lang="es-CO" sz="1200" b="1" i="0" u="none" strike="noStrike" dirty="0">
                        <a:solidFill>
                          <a:srgbClr val="203764"/>
                        </a:solidFill>
                        <a:effectLst/>
                        <a:latin typeface="Calibri" panose="020F0502020204030204" pitchFamily="34" charset="0"/>
                      </a:endParaRP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100" b="0" i="0" u="none" strike="noStrike" dirty="0">
                          <a:solidFill>
                            <a:srgbClr val="203764"/>
                          </a:solidFill>
                          <a:effectLst/>
                          <a:latin typeface="Calibri" panose="020F0502020204030204" pitchFamily="34" charset="0"/>
                        </a:rPr>
                        <a:t>ASE 2</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100" b="0" i="0" u="none" strike="noStrike" dirty="0">
                          <a:solidFill>
                            <a:srgbClr val="203764"/>
                          </a:solidFill>
                          <a:effectLst/>
                          <a:latin typeface="Calibri" panose="020F0502020204030204" pitchFamily="34" charset="0"/>
                        </a:rPr>
                        <a:t>A corte 31 de marzo de 2025 quedó en revisión de la Interventoría la información de los comités de aprovechamiento realizados en diciembre de 2024, enero, febrero, marzo </a:t>
                      </a:r>
                      <a:r>
                        <a:rPr lang="es-MX" sz="1100" b="0" i="0" u="none" strike="noStrike">
                          <a:solidFill>
                            <a:srgbClr val="203764"/>
                          </a:solidFill>
                          <a:effectLst/>
                          <a:latin typeface="Calibri" panose="020F0502020204030204" pitchFamily="34" charset="0"/>
                        </a:rPr>
                        <a:t>y abril </a:t>
                      </a:r>
                      <a:r>
                        <a:rPr lang="es-MX" sz="1100" b="0" i="0" u="none" strike="noStrike" dirty="0">
                          <a:solidFill>
                            <a:srgbClr val="203764"/>
                          </a:solidFill>
                          <a:effectLst/>
                          <a:latin typeface="Calibri" panose="020F0502020204030204" pitchFamily="34" charset="0"/>
                        </a:rPr>
                        <a:t>de 2025.</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913295862"/>
                  </a:ext>
                </a:extLst>
              </a:tr>
              <a:tr h="470780">
                <a:tc>
                  <a:txBody>
                    <a:bodyPr/>
                    <a:lstStyle/>
                    <a:p>
                      <a:pPr algn="ctr" rtl="0" fontAlgn="ctr"/>
                      <a:r>
                        <a:rPr lang="es-CO" sz="1100" b="1" i="0" u="none" strike="noStrike" dirty="0">
                          <a:solidFill>
                            <a:srgbClr val="203764"/>
                          </a:solidFill>
                          <a:effectLst/>
                          <a:latin typeface="Calibri" panose="020F0502020204030204" pitchFamily="34" charset="0"/>
                        </a:rPr>
                        <a:t>Interventoría</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100" b="0" i="0" u="none" strike="noStrike" dirty="0">
                          <a:solidFill>
                            <a:srgbClr val="203764"/>
                          </a:solidFill>
                          <a:effectLst/>
                          <a:latin typeface="Calibri" panose="020F0502020204030204" pitchFamily="34" charset="0"/>
                        </a:rPr>
                        <a:t>ASE 1, ASE 2, ASE 3,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100" b="0" i="0" u="none" strike="noStrike" dirty="0">
                          <a:solidFill>
                            <a:srgbClr val="203764"/>
                          </a:solidFill>
                          <a:effectLst/>
                          <a:latin typeface="Calibri" panose="020F0502020204030204" pitchFamily="34" charset="0"/>
                        </a:rPr>
                        <a:t>La Interventoría identificó que al corte 30 de abril de 2025 los recursos eran insuficientes para el pago de las facturas del servicio de marzo de 2025.</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10234962"/>
                  </a:ext>
                </a:extLst>
              </a:tr>
              <a:tr h="261721">
                <a:tc>
                  <a:txBody>
                    <a:bodyPr/>
                    <a:lstStyle/>
                    <a:p>
                      <a:pPr algn="ctr" rtl="0" fontAlgn="ctr"/>
                      <a:r>
                        <a:rPr lang="es-CO" sz="1100" b="1" i="0" u="none" strike="noStrike" dirty="0">
                          <a:solidFill>
                            <a:srgbClr val="203764"/>
                          </a:solidFill>
                          <a:effectLst/>
                          <a:latin typeface="Calibri" panose="020F0502020204030204" pitchFamily="34" charset="0"/>
                        </a:rPr>
                        <a:t>RBL</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A9D18E"/>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algn="l" rtl="0" fontAlgn="ctr"/>
                      <a:r>
                        <a:rPr lang="es-CO" sz="1100" b="0" i="0" u="none" strike="noStrike" dirty="0">
                          <a:solidFill>
                            <a:srgbClr val="203764"/>
                          </a:solidFill>
                          <a:effectLst/>
                          <a:latin typeface="Calibri" panose="020F0502020204030204" pitchFamily="34" charset="0"/>
                        </a:rPr>
                        <a:t>Todas las 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100" b="0" i="0" u="none" strike="noStrike" dirty="0">
                          <a:solidFill>
                            <a:srgbClr val="203764"/>
                          </a:solidFill>
                          <a:effectLst/>
                          <a:latin typeface="Calibri" panose="020F0502020204030204" pitchFamily="34" charset="0"/>
                        </a:rPr>
                        <a:t>La Interventoría evidenció que los Concesionarios realizaron de manera oportuna el pago a </a:t>
                      </a:r>
                      <a:r>
                        <a:rPr lang="es-MX" sz="1100" b="0" i="0" u="none" strike="noStrike" dirty="0" err="1">
                          <a:solidFill>
                            <a:srgbClr val="203764"/>
                          </a:solidFill>
                          <a:effectLst/>
                          <a:latin typeface="Calibri" panose="020F0502020204030204" pitchFamily="34" charset="0"/>
                        </a:rPr>
                        <a:t>Proceraseo</a:t>
                      </a:r>
                      <a:r>
                        <a:rPr lang="es-MX" sz="1100" b="0" i="0" u="none" strike="noStrike" dirty="0">
                          <a:solidFill>
                            <a:srgbClr val="203764"/>
                          </a:solidFill>
                          <a:effectLst/>
                          <a:latin typeface="Calibri" panose="020F0502020204030204" pitchFamily="34" charset="0"/>
                        </a:rPr>
                        <a:t> S.A.S de las facturas del servicio de febrero y marzo de 2025.</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C5E0B4"/>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02509233"/>
                  </a:ext>
                </a:extLst>
              </a:tr>
            </a:tbl>
          </a:graphicData>
        </a:graphic>
      </p:graphicFrame>
    </p:spTree>
    <p:extLst>
      <p:ext uri="{BB962C8B-B14F-4D97-AF65-F5344CB8AC3E}">
        <p14:creationId xmlns:p14="http://schemas.microsoft.com/office/powerpoint/2010/main" val="3776440964"/>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FB91FE0-DEED-41E2-AF54-515317ED0046}"/>
              </a:ext>
            </a:extLst>
          </p:cNvPr>
          <p:cNvCxnSpPr>
            <a:cxnSpLocks/>
          </p:cNvCxnSpPr>
          <p:nvPr/>
        </p:nvCxnSpPr>
        <p:spPr>
          <a:xfrm>
            <a:off x="80963" y="103028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1CDFA86E-E4C5-40CE-A7C5-5C476C1737E6}"/>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9B5E690B-4D45-4057-8C00-563CD35E0FB0}"/>
              </a:ext>
            </a:extLst>
          </p:cNvPr>
          <p:cNvSpPr txBox="1"/>
          <p:nvPr/>
        </p:nvSpPr>
        <p:spPr>
          <a:xfrm>
            <a:off x="1622425" y="136525"/>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kern="0" dirty="0">
                <a:solidFill>
                  <a:srgbClr val="002060"/>
                </a:solidFill>
              </a:rPr>
              <a:t>Aportes Voluntarios Obligaciones De Hacer</a:t>
            </a:r>
            <a:endParaRPr lang="es-ES" sz="1600" b="0" dirty="0">
              <a:solidFill>
                <a:srgbClr val="002060"/>
              </a:solidFill>
            </a:endParaRPr>
          </a:p>
        </p:txBody>
      </p:sp>
      <p:pic>
        <p:nvPicPr>
          <p:cNvPr id="146437" name="Imagen 15">
            <a:extLst>
              <a:ext uri="{FF2B5EF4-FFF2-40B4-BE49-F238E27FC236}">
                <a16:creationId xmlns:a16="http://schemas.microsoft.com/office/drawing/2014/main" id="{CE4225BE-7333-4B1C-9685-5533DEE512A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8" name="Imagen 9">
            <a:extLst>
              <a:ext uri="{FF2B5EF4-FFF2-40B4-BE49-F238E27FC236}">
                <a16:creationId xmlns:a16="http://schemas.microsoft.com/office/drawing/2014/main" id="{665F9625-2AE2-4122-B5F6-BC5A0D5923D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09516" y="1429128"/>
            <a:ext cx="1077912" cy="846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9" name="Imagen 7">
            <a:extLst>
              <a:ext uri="{FF2B5EF4-FFF2-40B4-BE49-F238E27FC236}">
                <a16:creationId xmlns:a16="http://schemas.microsoft.com/office/drawing/2014/main" id="{7D019A21-7161-4911-B7D8-0AE4F3D07E90}"/>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217441" y="2543553"/>
            <a:ext cx="139382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1" name="Imagen 10">
            <a:extLst>
              <a:ext uri="{FF2B5EF4-FFF2-40B4-BE49-F238E27FC236}">
                <a16:creationId xmlns:a16="http://schemas.microsoft.com/office/drawing/2014/main" id="{DC27FFFA-8322-496D-92DD-828ADD006FCA}"/>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25378" y="4842253"/>
            <a:ext cx="1176338"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2" name="Imagen 14">
            <a:extLst>
              <a:ext uri="{FF2B5EF4-FFF2-40B4-BE49-F238E27FC236}">
                <a16:creationId xmlns:a16="http://schemas.microsoft.com/office/drawing/2014/main" id="{3F2448D4-6ECB-4F56-A505-719083692059}"/>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225378" y="5489953"/>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240F740C-F6B1-497C-8405-6F92619E204E}"/>
              </a:ext>
            </a:extLst>
          </p:cNvPr>
          <p:cNvSpPr txBox="1"/>
          <p:nvPr/>
        </p:nvSpPr>
        <p:spPr>
          <a:xfrm>
            <a:off x="8287486" y="1333664"/>
            <a:ext cx="1710725"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pSp>
        <p:nvGrpSpPr>
          <p:cNvPr id="16" name="Grupo 15">
            <a:extLst>
              <a:ext uri="{FF2B5EF4-FFF2-40B4-BE49-F238E27FC236}">
                <a16:creationId xmlns:a16="http://schemas.microsoft.com/office/drawing/2014/main" id="{535C80EC-0859-4672-A8F3-826FE54492C8}"/>
              </a:ext>
            </a:extLst>
          </p:cNvPr>
          <p:cNvGrpSpPr/>
          <p:nvPr/>
        </p:nvGrpSpPr>
        <p:grpSpPr>
          <a:xfrm>
            <a:off x="240119" y="3454738"/>
            <a:ext cx="1077459" cy="989053"/>
            <a:chOff x="10562619" y="1423954"/>
            <a:chExt cx="1280250" cy="1299632"/>
          </a:xfrm>
        </p:grpSpPr>
        <p:pic>
          <p:nvPicPr>
            <p:cNvPr id="17" name="Picture 2">
              <a:extLst>
                <a:ext uri="{FF2B5EF4-FFF2-40B4-BE49-F238E27FC236}">
                  <a16:creationId xmlns:a16="http://schemas.microsoft.com/office/drawing/2014/main" id="{9005D166-6225-402D-9432-357412D9F3E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9235716F-917A-4B2C-8794-BAB8DD8F4A9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 name="CuadroTexto 18">
            <a:extLst>
              <a:ext uri="{FF2B5EF4-FFF2-40B4-BE49-F238E27FC236}">
                <a16:creationId xmlns:a16="http://schemas.microsoft.com/office/drawing/2014/main" id="{B9B3982C-89C9-E2F2-14DA-13E41A59764D}"/>
              </a:ext>
            </a:extLst>
          </p:cNvPr>
          <p:cNvSpPr txBox="1"/>
          <p:nvPr/>
        </p:nvSpPr>
        <p:spPr>
          <a:xfrm>
            <a:off x="2450592" y="5277604"/>
            <a:ext cx="8247888" cy="430887"/>
          </a:xfrm>
          <a:prstGeom prst="rect">
            <a:avLst/>
          </a:prstGeom>
          <a:noFill/>
        </p:spPr>
        <p:txBody>
          <a:bodyPr wrap="square">
            <a:spAutoFit/>
          </a:bodyPr>
          <a:lstStyle/>
          <a:p>
            <a:pPr algn="just" eaLnBrk="1" fontAlgn="auto" hangingPunct="1">
              <a:spcBef>
                <a:spcPts val="0"/>
              </a:spcBef>
              <a:spcAft>
                <a:spcPts val="0"/>
              </a:spcAft>
              <a:defRPr/>
            </a:pPr>
            <a:r>
              <a:rPr lang="es-CO" sz="1050" i="1" dirty="0">
                <a:solidFill>
                  <a:schemeClr val="accent1">
                    <a:lumMod val="50000"/>
                  </a:schemeClr>
                </a:solidFill>
                <a:latin typeface="+mn-lt"/>
              </a:rPr>
              <a:t>*</a:t>
            </a:r>
            <a:r>
              <a:rPr lang="es-MX" sz="1050" i="1" dirty="0">
                <a:solidFill>
                  <a:schemeClr val="accent1">
                    <a:lumMod val="50000"/>
                  </a:schemeClr>
                </a:solidFill>
                <a:latin typeface="+mn-lt"/>
              </a:rPr>
              <a:t>Los aportes Contratados Obligaciones de Hacer, superaron los aportes voluntarios ofrecidos por el Concesionario en su propuesta, de acuerdo con el Contrato N° 283 de 2018, Cláusula Quinta - Obligaciones de Hacer</a:t>
            </a:r>
            <a:endParaRPr lang="es-CO" sz="1050" i="1" dirty="0">
              <a:solidFill>
                <a:schemeClr val="accent1">
                  <a:lumMod val="50000"/>
                </a:schemeClr>
              </a:solidFill>
              <a:latin typeface="+mn-lt"/>
            </a:endParaRPr>
          </a:p>
        </p:txBody>
      </p:sp>
      <p:graphicFrame>
        <p:nvGraphicFramePr>
          <p:cNvPr id="3" name="Tabla 2">
            <a:extLst>
              <a:ext uri="{FF2B5EF4-FFF2-40B4-BE49-F238E27FC236}">
                <a16:creationId xmlns:a16="http://schemas.microsoft.com/office/drawing/2014/main" id="{6CDAD197-3E8E-1ED7-D9CB-477B9767027C}"/>
              </a:ext>
            </a:extLst>
          </p:cNvPr>
          <p:cNvGraphicFramePr>
            <a:graphicFrameLocks noGrp="1"/>
          </p:cNvGraphicFramePr>
          <p:nvPr/>
        </p:nvGraphicFramePr>
        <p:xfrm>
          <a:off x="2708228" y="1721546"/>
          <a:ext cx="7990251" cy="2991068"/>
        </p:xfrm>
        <a:graphic>
          <a:graphicData uri="http://schemas.openxmlformats.org/drawingml/2006/table">
            <a:tbl>
              <a:tblPr/>
              <a:tblGrid>
                <a:gridCol w="858837">
                  <a:extLst>
                    <a:ext uri="{9D8B030D-6E8A-4147-A177-3AD203B41FA5}">
                      <a16:colId xmlns:a16="http://schemas.microsoft.com/office/drawing/2014/main" val="1109794615"/>
                    </a:ext>
                  </a:extLst>
                </a:gridCol>
                <a:gridCol w="2706986">
                  <a:extLst>
                    <a:ext uri="{9D8B030D-6E8A-4147-A177-3AD203B41FA5}">
                      <a16:colId xmlns:a16="http://schemas.microsoft.com/office/drawing/2014/main" val="2690606177"/>
                    </a:ext>
                  </a:extLst>
                </a:gridCol>
                <a:gridCol w="1104082">
                  <a:extLst>
                    <a:ext uri="{9D8B030D-6E8A-4147-A177-3AD203B41FA5}">
                      <a16:colId xmlns:a16="http://schemas.microsoft.com/office/drawing/2014/main" val="1512947600"/>
                    </a:ext>
                  </a:extLst>
                </a:gridCol>
                <a:gridCol w="1113922">
                  <a:extLst>
                    <a:ext uri="{9D8B030D-6E8A-4147-A177-3AD203B41FA5}">
                      <a16:colId xmlns:a16="http://schemas.microsoft.com/office/drawing/2014/main" val="3697009888"/>
                    </a:ext>
                  </a:extLst>
                </a:gridCol>
                <a:gridCol w="1445957">
                  <a:extLst>
                    <a:ext uri="{9D8B030D-6E8A-4147-A177-3AD203B41FA5}">
                      <a16:colId xmlns:a16="http://schemas.microsoft.com/office/drawing/2014/main" val="2626099109"/>
                    </a:ext>
                  </a:extLst>
                </a:gridCol>
                <a:gridCol w="760467">
                  <a:extLst>
                    <a:ext uri="{9D8B030D-6E8A-4147-A177-3AD203B41FA5}">
                      <a16:colId xmlns:a16="http://schemas.microsoft.com/office/drawing/2014/main" val="157838627"/>
                    </a:ext>
                  </a:extLst>
                </a:gridCol>
              </a:tblGrid>
              <a:tr h="314552">
                <a:tc gridSpan="5">
                  <a:txBody>
                    <a:bodyPr/>
                    <a:lstStyle/>
                    <a:p>
                      <a:pPr algn="ctr" rtl="0" fontAlgn="b"/>
                      <a:r>
                        <a:rPr lang="es-MX" sz="1200" b="1" i="0" u="none" strike="noStrike">
                          <a:solidFill>
                            <a:srgbClr val="203864"/>
                          </a:solidFill>
                          <a:effectLst/>
                          <a:latin typeface="Calibri" panose="020F0502020204030204" pitchFamily="34" charset="0"/>
                        </a:rPr>
                        <a:t>APORTES VOLUNTARIOS OBLIGACIONES DE HACER</a:t>
                      </a:r>
                    </a:p>
                  </a:txBody>
                  <a:tcPr marL="0" marR="0" marT="0" marB="0" anchor="b">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5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3140666851"/>
                  </a:ext>
                </a:extLst>
              </a:tr>
              <a:tr h="576679">
                <a:tc>
                  <a:txBody>
                    <a:bodyPr/>
                    <a:lstStyle/>
                    <a:p>
                      <a:pPr algn="ctr" rtl="0" fontAlgn="ctr"/>
                      <a:r>
                        <a:rPr lang="es-CO" sz="1100" b="1" i="0" u="none" strike="noStrike">
                          <a:solidFill>
                            <a:srgbClr val="203864"/>
                          </a:solidFill>
                          <a:effectLst/>
                          <a:latin typeface="Calibri" panose="020F0502020204030204" pitchFamily="34" charset="0"/>
                        </a:rPr>
                        <a:t>CONTRATO</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latin typeface="Calibri" panose="020F0502020204030204" pitchFamily="34" charset="0"/>
                        </a:rPr>
                        <a:t>CONSECIONARIO</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latin typeface="Calibri" panose="020F0502020204030204" pitchFamily="34" charset="0"/>
                        </a:rPr>
                        <a:t>APORTE VOLUNTARIO</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latin typeface="Calibri" panose="020F0502020204030204" pitchFamily="34" charset="0"/>
                        </a:rPr>
                        <a:t>APORTES CONTRATADOS</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latin typeface="Calibri" panose="020F0502020204030204" pitchFamily="34" charset="0"/>
                        </a:rPr>
                        <a:t>APORTES PENDIENTES POR CONTRATAR</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2969717023"/>
                  </a:ext>
                </a:extLst>
              </a:tr>
              <a:tr h="288339">
                <a:tc>
                  <a:txBody>
                    <a:bodyPr/>
                    <a:lstStyle/>
                    <a:p>
                      <a:pPr algn="ctr" rtl="0" fontAlgn="b"/>
                      <a:r>
                        <a:rPr lang="es-CO" sz="1100" b="1" i="0" u="none" strike="noStrike" dirty="0">
                          <a:solidFill>
                            <a:srgbClr val="203864"/>
                          </a:solidFill>
                          <a:effectLst/>
                          <a:latin typeface="Calibri" panose="020F0502020204030204" pitchFamily="34" charset="0"/>
                        </a:rPr>
                        <a:t>283</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es-CO" sz="1100" b="1" i="0" u="none" strike="noStrike" dirty="0">
                          <a:solidFill>
                            <a:srgbClr val="203864"/>
                          </a:solidFill>
                          <a:effectLst/>
                          <a:latin typeface="Calibri" panose="020F0502020204030204" pitchFamily="34" charset="0"/>
                        </a:rPr>
                        <a:t>PROMOAMBIENTAL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$ 35.000,00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$ 44.511,35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-$ 9.511,35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1852638786"/>
                  </a:ext>
                </a:extLst>
              </a:tr>
              <a:tr h="342177">
                <a:tc>
                  <a:txBody>
                    <a:bodyPr/>
                    <a:lstStyle/>
                    <a:p>
                      <a:pPr algn="ctr" rtl="0" fontAlgn="b"/>
                      <a:r>
                        <a:rPr lang="es-CO" sz="1100" b="1" i="0" u="none" strike="noStrike" dirty="0">
                          <a:solidFill>
                            <a:srgbClr val="203864"/>
                          </a:solidFill>
                          <a:effectLst/>
                          <a:latin typeface="Calibri" panose="020F0502020204030204" pitchFamily="34" charset="0"/>
                        </a:rPr>
                        <a:t>284</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es-CO" sz="1100" b="1" i="0" u="none" strike="noStrike" dirty="0">
                          <a:solidFill>
                            <a:srgbClr val="203864"/>
                          </a:solidFill>
                          <a:effectLst/>
                          <a:latin typeface="Calibri" panose="020F0502020204030204" pitchFamily="34" charset="0"/>
                        </a:rPr>
                        <a:t>LIMPIEZA METROPOLITANA S.A.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$ 59.577,00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$ 31.901,02</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$ 27.675,98</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176864708"/>
                  </a:ext>
                </a:extLst>
              </a:tr>
              <a:tr h="288339">
                <a:tc>
                  <a:txBody>
                    <a:bodyPr/>
                    <a:lstStyle/>
                    <a:p>
                      <a:pPr algn="ctr" rtl="0" fontAlgn="b"/>
                      <a:r>
                        <a:rPr lang="es-CO" sz="1100" b="1" i="0" u="none" strike="noStrike" dirty="0">
                          <a:solidFill>
                            <a:srgbClr val="203864"/>
                          </a:solidFill>
                          <a:effectLst/>
                          <a:latin typeface="Calibri" panose="020F0502020204030204" pitchFamily="34" charset="0"/>
                        </a:rPr>
                        <a:t>285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es-MX" sz="1100" b="1" i="0" u="none" strike="noStrike" dirty="0">
                          <a:solidFill>
                            <a:srgbClr val="203864"/>
                          </a:solidFill>
                          <a:effectLst/>
                          <a:latin typeface="Calibri" panose="020F0502020204030204" pitchFamily="34" charset="0"/>
                        </a:rPr>
                        <a:t>CIUDAD LIMPIA BOGOTÁ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$ 34.000,00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$ 23.870,75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$ 10.129,25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391580471"/>
                  </a:ext>
                </a:extLst>
              </a:tr>
              <a:tr h="288339">
                <a:tc>
                  <a:txBody>
                    <a:bodyPr/>
                    <a:lstStyle/>
                    <a:p>
                      <a:pPr algn="ctr" rtl="0" fontAlgn="b"/>
                      <a:r>
                        <a:rPr lang="es-CO" sz="1100" b="1" i="0" u="none" strike="noStrike" dirty="0">
                          <a:solidFill>
                            <a:srgbClr val="203864"/>
                          </a:solidFill>
                          <a:effectLst/>
                          <a:latin typeface="Calibri" panose="020F0502020204030204" pitchFamily="34" charset="0"/>
                        </a:rPr>
                        <a:t>286</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it-IT" sz="1100" b="1" i="0" u="none" strike="noStrike" dirty="0">
                          <a:solidFill>
                            <a:srgbClr val="203864"/>
                          </a:solidFill>
                          <a:effectLst/>
                          <a:latin typeface="Calibri" panose="020F0502020204030204" pitchFamily="34" charset="0"/>
                        </a:rPr>
                        <a:t>BOGOTA LIMPIA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$ 18.720,00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$ 21.110,80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-$ 2.390,80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749974325"/>
                  </a:ext>
                </a:extLst>
              </a:tr>
              <a:tr h="342177">
                <a:tc>
                  <a:txBody>
                    <a:bodyPr/>
                    <a:lstStyle/>
                    <a:p>
                      <a:pPr algn="ctr" rtl="0" fontAlgn="b"/>
                      <a:r>
                        <a:rPr lang="es-CO" sz="1100" b="1" i="0" u="none" strike="noStrike" dirty="0">
                          <a:solidFill>
                            <a:srgbClr val="203864"/>
                          </a:solidFill>
                          <a:effectLst/>
                          <a:latin typeface="Calibri" panose="020F0502020204030204" pitchFamily="34" charset="0"/>
                        </a:rPr>
                        <a:t>287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pt-BR" sz="1100" b="1" i="0" u="none" strike="noStrike" dirty="0">
                          <a:solidFill>
                            <a:srgbClr val="203864"/>
                          </a:solidFill>
                          <a:effectLst/>
                          <a:latin typeface="Calibri" panose="020F0502020204030204" pitchFamily="34" charset="0"/>
                        </a:rPr>
                        <a:t>ÁREA LIMPIA DISTRITO CAPITAL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$ 27.000,00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$ 24.822,81</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$ 2.177,19</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203764"/>
                        </a:solidFill>
                        <a:effectLst/>
                        <a:latin typeface="Calibri" panose="020F0502020204030204" pitchFamily="34" charset="0"/>
                      </a:endParaRP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3179070952"/>
                  </a:ext>
                </a:extLst>
              </a:tr>
              <a:tr h="262127">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a:noFill/>
                    </a:lnT>
                    <a:lnB w="635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83905073"/>
                  </a:ext>
                </a:extLst>
              </a:tr>
              <a:tr h="288339">
                <a:tc gridSpan="2">
                  <a:txBody>
                    <a:bodyPr/>
                    <a:lstStyle/>
                    <a:p>
                      <a:pPr algn="ctr" rtl="0" fontAlgn="b"/>
                      <a:r>
                        <a:rPr lang="es-MX" sz="1100" b="1" i="0" u="none" strike="noStrike" dirty="0">
                          <a:solidFill>
                            <a:srgbClr val="203864"/>
                          </a:solidFill>
                          <a:effectLst/>
                          <a:latin typeface="Calibri" panose="020F0502020204030204" pitchFamily="34" charset="0"/>
                        </a:rPr>
                        <a:t>TOTAL EJECUCION DE RECURSOS PROPIOS</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hMerge="1">
                  <a:txBody>
                    <a:bodyPr/>
                    <a:lstStyle/>
                    <a:p>
                      <a:endParaRPr lang="es-CO"/>
                    </a:p>
                  </a:txBody>
                  <a:tcPr/>
                </a:tc>
                <a:tc>
                  <a:txBody>
                    <a:bodyPr/>
                    <a:lstStyle/>
                    <a:p>
                      <a:pPr algn="r" rtl="0" fontAlgn="b"/>
                      <a:r>
                        <a:rPr lang="es-CO" sz="1100" b="1" i="0" u="none" strike="noStrike" dirty="0">
                          <a:solidFill>
                            <a:srgbClr val="203864"/>
                          </a:solidFill>
                          <a:effectLst/>
                          <a:latin typeface="Calibri" panose="020F0502020204030204" pitchFamily="34" charset="0"/>
                        </a:rPr>
                        <a:t>$ 174.297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1" i="0" u="none" strike="noStrike" dirty="0">
                          <a:solidFill>
                            <a:srgbClr val="203864"/>
                          </a:solidFill>
                          <a:effectLst/>
                          <a:latin typeface="Calibri" panose="020F0502020204030204" pitchFamily="34" charset="0"/>
                        </a:rPr>
                        <a:t>$ 146.217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1" i="0" u="none" strike="noStrike" dirty="0">
                          <a:solidFill>
                            <a:srgbClr val="203864"/>
                          </a:solidFill>
                          <a:effectLst/>
                          <a:latin typeface="Calibri" panose="020F0502020204030204" pitchFamily="34" charset="0"/>
                        </a:rPr>
                        <a:t>$ 28.080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1" i="0" u="none" strike="noStrike" dirty="0">
                          <a:solidFill>
                            <a:srgbClr val="203864"/>
                          </a:solidFill>
                          <a:effectLst/>
                          <a:latin typeface="Calibri" panose="020F0502020204030204" pitchFamily="34" charset="0"/>
                        </a:rPr>
                        <a:t>83,89%</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585204400"/>
                  </a:ext>
                </a:extLst>
              </a:tr>
            </a:tbl>
          </a:graphicData>
        </a:graphic>
      </p:graphicFrame>
    </p:spTree>
    <p:extLst>
      <p:ext uri="{BB962C8B-B14F-4D97-AF65-F5344CB8AC3E}">
        <p14:creationId xmlns:p14="http://schemas.microsoft.com/office/powerpoint/2010/main" val="2158348272"/>
      </p:ext>
    </p:extLst>
  </p:cSld>
  <p:clrMapOvr>
    <a:masterClrMapping/>
  </p:clrMapOvr>
  <p:transition spd="slow"/>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7F654C02-A896-4074-8601-8F219DA8DEF5}"/>
              </a:ext>
            </a:extLst>
          </p:cNvPr>
          <p:cNvCxnSpPr>
            <a:cxnSpLocks/>
          </p:cNvCxnSpPr>
          <p:nvPr/>
        </p:nvCxnSpPr>
        <p:spPr>
          <a:xfrm>
            <a:off x="88900" y="105024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4296940C-DA30-454E-AB51-8E8426B8AA86}"/>
              </a:ext>
            </a:extLst>
          </p:cNvPr>
          <p:cNvSpPr txBox="1"/>
          <p:nvPr/>
        </p:nvSpPr>
        <p:spPr>
          <a:xfrm>
            <a:off x="1746250" y="153988"/>
            <a:ext cx="9882188"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Promoambiental Distrito SAS ESP – corte a 30 de ABRIL de 2025</a:t>
            </a:r>
            <a:endParaRPr lang="es-ES" sz="1600" b="0" dirty="0">
              <a:solidFill>
                <a:schemeClr val="accent1">
                  <a:lumMod val="50000"/>
                </a:schemeClr>
              </a:solidFill>
            </a:endParaRPr>
          </a:p>
        </p:txBody>
      </p:sp>
      <p:pic>
        <p:nvPicPr>
          <p:cNvPr id="148484" name="Imagen 15">
            <a:extLst>
              <a:ext uri="{FF2B5EF4-FFF2-40B4-BE49-F238E27FC236}">
                <a16:creationId xmlns:a16="http://schemas.microsoft.com/office/drawing/2014/main" id="{710473DA-EA4D-4FC8-9E10-2D9685052B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Imagen 15">
            <a:extLst>
              <a:ext uri="{FF2B5EF4-FFF2-40B4-BE49-F238E27FC236}">
                <a16:creationId xmlns:a16="http://schemas.microsoft.com/office/drawing/2014/main" id="{0609B81D-5C76-4374-A443-C9810C1EF0E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964069" y="127000"/>
            <a:ext cx="1077912"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924C29E-B0C4-4F46-9B63-771188B4B0EC}"/>
              </a:ext>
            </a:extLst>
          </p:cNvPr>
          <p:cNvSpPr txBox="1"/>
          <p:nvPr/>
        </p:nvSpPr>
        <p:spPr>
          <a:xfrm>
            <a:off x="88900" y="6524625"/>
            <a:ext cx="1633538"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5D42B2B7-1626-25F6-6313-3000586ABFB9}"/>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8CF060CD-4289-510E-A3DC-4AC49F22E06D}"/>
              </a:ext>
            </a:extLst>
          </p:cNvPr>
          <p:cNvGraphicFramePr>
            <a:graphicFrameLocks noGrp="1"/>
          </p:cNvGraphicFramePr>
          <p:nvPr/>
        </p:nvGraphicFramePr>
        <p:xfrm>
          <a:off x="2784738" y="1234278"/>
          <a:ext cx="8718287" cy="4952095"/>
        </p:xfrm>
        <a:graphic>
          <a:graphicData uri="http://schemas.openxmlformats.org/drawingml/2006/table">
            <a:tbl>
              <a:tblPr/>
              <a:tblGrid>
                <a:gridCol w="1699233">
                  <a:extLst>
                    <a:ext uri="{9D8B030D-6E8A-4147-A177-3AD203B41FA5}">
                      <a16:colId xmlns:a16="http://schemas.microsoft.com/office/drawing/2014/main" val="1514643540"/>
                    </a:ext>
                  </a:extLst>
                </a:gridCol>
                <a:gridCol w="1091174">
                  <a:extLst>
                    <a:ext uri="{9D8B030D-6E8A-4147-A177-3AD203B41FA5}">
                      <a16:colId xmlns:a16="http://schemas.microsoft.com/office/drawing/2014/main" val="1248383733"/>
                    </a:ext>
                  </a:extLst>
                </a:gridCol>
                <a:gridCol w="791309">
                  <a:extLst>
                    <a:ext uri="{9D8B030D-6E8A-4147-A177-3AD203B41FA5}">
                      <a16:colId xmlns:a16="http://schemas.microsoft.com/office/drawing/2014/main" val="426701684"/>
                    </a:ext>
                  </a:extLst>
                </a:gridCol>
                <a:gridCol w="766321">
                  <a:extLst>
                    <a:ext uri="{9D8B030D-6E8A-4147-A177-3AD203B41FA5}">
                      <a16:colId xmlns:a16="http://schemas.microsoft.com/office/drawing/2014/main" val="3126440072"/>
                    </a:ext>
                  </a:extLst>
                </a:gridCol>
                <a:gridCol w="1124492">
                  <a:extLst>
                    <a:ext uri="{9D8B030D-6E8A-4147-A177-3AD203B41FA5}">
                      <a16:colId xmlns:a16="http://schemas.microsoft.com/office/drawing/2014/main" val="3861895510"/>
                    </a:ext>
                  </a:extLst>
                </a:gridCol>
                <a:gridCol w="691355">
                  <a:extLst>
                    <a:ext uri="{9D8B030D-6E8A-4147-A177-3AD203B41FA5}">
                      <a16:colId xmlns:a16="http://schemas.microsoft.com/office/drawing/2014/main" val="1847941260"/>
                    </a:ext>
                  </a:extLst>
                </a:gridCol>
                <a:gridCol w="955124">
                  <a:extLst>
                    <a:ext uri="{9D8B030D-6E8A-4147-A177-3AD203B41FA5}">
                      <a16:colId xmlns:a16="http://schemas.microsoft.com/office/drawing/2014/main" val="3159287325"/>
                    </a:ext>
                  </a:extLst>
                </a:gridCol>
                <a:gridCol w="744109">
                  <a:extLst>
                    <a:ext uri="{9D8B030D-6E8A-4147-A177-3AD203B41FA5}">
                      <a16:colId xmlns:a16="http://schemas.microsoft.com/office/drawing/2014/main" val="2110288034"/>
                    </a:ext>
                  </a:extLst>
                </a:gridCol>
                <a:gridCol w="855170">
                  <a:extLst>
                    <a:ext uri="{9D8B030D-6E8A-4147-A177-3AD203B41FA5}">
                      <a16:colId xmlns:a16="http://schemas.microsoft.com/office/drawing/2014/main" val="2157086259"/>
                    </a:ext>
                  </a:extLst>
                </a:gridCol>
              </a:tblGrid>
              <a:tr h="139549">
                <a:tc gridSpan="9">
                  <a:txBody>
                    <a:bodyPr/>
                    <a:lstStyle/>
                    <a:p>
                      <a:pPr algn="ctr" fontAlgn="ctr"/>
                      <a:r>
                        <a:rPr lang="es-ES" sz="900" b="1" i="0" u="none" strike="noStrike" dirty="0">
                          <a:solidFill>
                            <a:srgbClr val="203764"/>
                          </a:solidFill>
                          <a:effectLst/>
                          <a:latin typeface="+mn-lt"/>
                        </a:rPr>
                        <a:t>CONTRATOS DE ADICIÓN - ASE 1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16187972"/>
                  </a:ext>
                </a:extLst>
              </a:tr>
              <a:tr h="697746">
                <a:tc>
                  <a:txBody>
                    <a:bodyPr/>
                    <a:lstStyle/>
                    <a:p>
                      <a:pPr algn="ctr" rtl="0" fontAlgn="ctr"/>
                      <a:r>
                        <a:rPr lang="es-CO" sz="900" b="1" i="0" u="none" strike="noStrike" dirty="0">
                          <a:solidFill>
                            <a:srgbClr val="203764"/>
                          </a:solidFill>
                          <a:effectLst/>
                          <a:latin typeface="+mn-lt"/>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203764"/>
                          </a:solidFill>
                          <a:effectLst/>
                          <a:latin typeface="+mn-lt"/>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ES" sz="900" b="1" i="0" u="none" strike="noStrike">
                          <a:solidFill>
                            <a:srgbClr val="203764"/>
                          </a:solidFill>
                          <a:effectLst/>
                          <a:latin typeface="+mn-lt"/>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203764"/>
                          </a:solidFill>
                          <a:effectLst/>
                          <a:latin typeface="+mn-lt"/>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905144682"/>
                  </a:ext>
                </a:extLst>
              </a:tr>
              <a:tr h="133861">
                <a:tc>
                  <a:txBody>
                    <a:bodyPr/>
                    <a:lstStyle/>
                    <a:p>
                      <a:pPr algn="ctr" rtl="0" fontAlgn="ctr"/>
                      <a:r>
                        <a:rPr lang="es-CO" sz="900" b="1" i="0" u="none" strike="noStrike" dirty="0">
                          <a:solidFill>
                            <a:srgbClr val="203764"/>
                          </a:solidFill>
                          <a:effectLst/>
                          <a:latin typeface="+mn-lt"/>
                        </a:rPr>
                        <a:t>ASE 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dirty="0">
                          <a:solidFill>
                            <a:srgbClr val="203764"/>
                          </a:solidFill>
                          <a:effectLst/>
                          <a:latin typeface="+mn-lt"/>
                        </a:rPr>
                        <a:t>$ 29.134,99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$ 44.511,24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$ 73.646,23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$ 35.000,00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dirty="0">
                          <a:solidFill>
                            <a:srgbClr val="203764"/>
                          </a:solidFill>
                          <a:effectLst/>
                          <a:latin typeface="+mn-lt"/>
                        </a:rPr>
                        <a:t>$ 44.511,24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746308464"/>
                  </a:ext>
                </a:extLst>
              </a:tr>
              <a:tr h="133861">
                <a:tc>
                  <a:txBody>
                    <a:bodyPr/>
                    <a:lstStyle/>
                    <a:p>
                      <a:pPr algn="l" rtl="0" fontAlgn="ctr"/>
                      <a:r>
                        <a:rPr lang="es-CO" sz="900" b="1" i="0" u="none" strike="noStrike" dirty="0">
                          <a:solidFill>
                            <a:srgbClr val="203764"/>
                          </a:solidFill>
                          <a:effectLst/>
                          <a:latin typeface="+mn-lt"/>
                        </a:rPr>
                        <a:t>1.CRÍTICOS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mn-lt"/>
                        </a:rPr>
                        <a:t>$ 29.134,99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mn-lt"/>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$ 32.179,63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550155813"/>
                  </a:ext>
                </a:extLst>
              </a:tr>
              <a:tr h="133861">
                <a:tc>
                  <a:txBody>
                    <a:bodyPr/>
                    <a:lstStyle/>
                    <a:p>
                      <a:pPr algn="l" rtl="0" fontAlgn="ctr"/>
                      <a:r>
                        <a:rPr lang="es-CO" sz="900" b="0" i="0" u="none" strike="noStrike" dirty="0">
                          <a:solidFill>
                            <a:srgbClr val="203764"/>
                          </a:solidFill>
                          <a:effectLst/>
                          <a:latin typeface="+mn-lt"/>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$ 2.510,08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$ 2.510,08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$ 2.509,88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26740670"/>
                  </a:ext>
                </a:extLst>
              </a:tr>
              <a:tr h="133861">
                <a:tc>
                  <a:txBody>
                    <a:bodyPr/>
                    <a:lstStyle/>
                    <a:p>
                      <a:pPr algn="l" rtl="0" fontAlgn="ctr"/>
                      <a:r>
                        <a:rPr lang="es-CO" sz="900" b="0" i="0" u="none" strike="noStrike" dirty="0">
                          <a:solidFill>
                            <a:srgbClr val="203764"/>
                          </a:solidFill>
                          <a:effectLst/>
                          <a:latin typeface="+mn-lt"/>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$ 1.555,00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$ 1.555,00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$ 1.518,39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$ 36,61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26098346"/>
                  </a:ext>
                </a:extLst>
              </a:tr>
              <a:tr h="133861">
                <a:tc>
                  <a:txBody>
                    <a:bodyPr/>
                    <a:lstStyle/>
                    <a:p>
                      <a:pPr algn="l" rtl="0" fontAlgn="ctr"/>
                      <a:r>
                        <a:rPr lang="es-CO" sz="900" b="0" i="0" u="none" strike="noStrike" dirty="0">
                          <a:solidFill>
                            <a:srgbClr val="203764"/>
                          </a:solidFill>
                          <a:effectLst/>
                          <a:latin typeface="+mn-lt"/>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$ 691,46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$ 691,46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$ 593,37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$ 98,09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32425541"/>
                  </a:ext>
                </a:extLst>
              </a:tr>
              <a:tr h="133861">
                <a:tc>
                  <a:txBody>
                    <a:bodyPr/>
                    <a:lstStyle/>
                    <a:p>
                      <a:pPr algn="l" rtl="0" fontAlgn="ctr"/>
                      <a:r>
                        <a:rPr lang="es-CO" sz="900" b="0" i="0" u="none" strike="noStrike" dirty="0">
                          <a:solidFill>
                            <a:srgbClr val="203764"/>
                          </a:solidFill>
                          <a:effectLst/>
                          <a:latin typeface="+mn-lt"/>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$ 471,80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$ 471,80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$ 382,12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82464557"/>
                  </a:ext>
                </a:extLst>
              </a:tr>
              <a:tr h="133861">
                <a:tc>
                  <a:txBody>
                    <a:bodyPr/>
                    <a:lstStyle/>
                    <a:p>
                      <a:pPr algn="l" rtl="0" fontAlgn="ctr"/>
                      <a:r>
                        <a:rPr lang="es-CO" sz="900" b="0" i="0" u="none" strike="noStrike" dirty="0">
                          <a:solidFill>
                            <a:srgbClr val="203764"/>
                          </a:solidFill>
                          <a:effectLst/>
                          <a:latin typeface="+mn-lt"/>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$ 4.221,25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$ 4.221,25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$ 3.989,87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0882647"/>
                  </a:ext>
                </a:extLst>
              </a:tr>
              <a:tr h="133861">
                <a:tc>
                  <a:txBody>
                    <a:bodyPr/>
                    <a:lstStyle/>
                    <a:p>
                      <a:pPr algn="l" rtl="0" fontAlgn="ctr"/>
                      <a:r>
                        <a:rPr lang="es-CO" sz="900" b="0" i="0" u="none" strike="noStrike" dirty="0">
                          <a:solidFill>
                            <a:srgbClr val="203764"/>
                          </a:solidFill>
                          <a:effectLst/>
                          <a:latin typeface="+mn-lt"/>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89910471"/>
                  </a:ext>
                </a:extLst>
              </a:tr>
              <a:tr h="133861">
                <a:tc>
                  <a:txBody>
                    <a:bodyPr/>
                    <a:lstStyle/>
                    <a:p>
                      <a:pPr algn="l" rtl="0" fontAlgn="ctr"/>
                      <a:r>
                        <a:rPr lang="es-CO" sz="900" b="0" i="0" u="none" strike="noStrike" dirty="0">
                          <a:solidFill>
                            <a:srgbClr val="203764"/>
                          </a:solidFill>
                          <a:effectLst/>
                          <a:latin typeface="+mn-lt"/>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$ 1.846,42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$ 1.846,42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$ 1.615,16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05866193"/>
                  </a:ext>
                </a:extLst>
              </a:tr>
              <a:tr h="133861">
                <a:tc>
                  <a:txBody>
                    <a:bodyPr/>
                    <a:lstStyle/>
                    <a:p>
                      <a:pPr algn="l" rtl="0" fontAlgn="ctr"/>
                      <a:r>
                        <a:rPr lang="es-CO" sz="900" b="0" i="0" u="none" strike="noStrike" dirty="0">
                          <a:solidFill>
                            <a:srgbClr val="203764"/>
                          </a:solidFill>
                          <a:effectLst/>
                          <a:latin typeface="+mn-lt"/>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$ 966,71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$ 966,71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$ 926,41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$ 40,30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30199483"/>
                  </a:ext>
                </a:extLst>
              </a:tr>
              <a:tr h="133861">
                <a:tc>
                  <a:txBody>
                    <a:bodyPr/>
                    <a:lstStyle/>
                    <a:p>
                      <a:pPr algn="l" rtl="0" fontAlgn="ctr"/>
                      <a:r>
                        <a:rPr lang="es-CO" sz="900" b="0" i="0" u="none" strike="noStrike">
                          <a:solidFill>
                            <a:srgbClr val="203764"/>
                          </a:solidFill>
                          <a:effectLst/>
                          <a:latin typeface="+mn-lt"/>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$ 6.089,28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$ 2.786,60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$ 3.302,68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49737534"/>
                  </a:ext>
                </a:extLst>
              </a:tr>
              <a:tr h="133861">
                <a:tc>
                  <a:txBody>
                    <a:bodyPr/>
                    <a:lstStyle/>
                    <a:p>
                      <a:pPr algn="l" rtl="0" fontAlgn="ctr"/>
                      <a:r>
                        <a:rPr lang="es-CO" sz="900" b="0" i="0" u="none" strike="noStrike">
                          <a:solidFill>
                            <a:srgbClr val="203764"/>
                          </a:solidFill>
                          <a:effectLst/>
                          <a:latin typeface="+mn-lt"/>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$ 992,38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$ 992,38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$ 606,00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$ 386,38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33176003"/>
                  </a:ext>
                </a:extLst>
              </a:tr>
              <a:tr h="133861">
                <a:tc>
                  <a:txBody>
                    <a:bodyPr/>
                    <a:lstStyle/>
                    <a:p>
                      <a:pPr algn="l" rtl="0" fontAlgn="ctr"/>
                      <a:r>
                        <a:rPr lang="es-CO" sz="900" b="0" i="0" u="none" strike="noStrike">
                          <a:solidFill>
                            <a:srgbClr val="203764"/>
                          </a:solidFill>
                          <a:effectLst/>
                          <a:latin typeface="+mn-lt"/>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$ 649,03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$ 649,03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$ 649,00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54379667"/>
                  </a:ext>
                </a:extLst>
              </a:tr>
              <a:tr h="133861">
                <a:tc>
                  <a:txBody>
                    <a:bodyPr/>
                    <a:lstStyle/>
                    <a:p>
                      <a:pPr algn="l" rtl="0" fontAlgn="ctr"/>
                      <a:r>
                        <a:rPr lang="es-CO" sz="900" b="0" i="0" u="none" strike="noStrike">
                          <a:solidFill>
                            <a:srgbClr val="203764"/>
                          </a:solidFill>
                          <a:effectLst/>
                          <a:latin typeface="+mn-lt"/>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93324463"/>
                  </a:ext>
                </a:extLst>
              </a:tr>
              <a:tr h="133861">
                <a:tc>
                  <a:txBody>
                    <a:bodyPr/>
                    <a:lstStyle/>
                    <a:p>
                      <a:pPr algn="l" rtl="0" fontAlgn="ctr"/>
                      <a:r>
                        <a:rPr lang="es-CO" sz="900" b="0" i="0" u="none" strike="noStrike">
                          <a:solidFill>
                            <a:srgbClr val="203764"/>
                          </a:solidFill>
                          <a:effectLst/>
                          <a:latin typeface="+mn-lt"/>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07241456"/>
                  </a:ext>
                </a:extLst>
              </a:tr>
              <a:tr h="133861">
                <a:tc>
                  <a:txBody>
                    <a:bodyPr/>
                    <a:lstStyle/>
                    <a:p>
                      <a:pPr algn="l" rtl="0" fontAlgn="ctr"/>
                      <a:r>
                        <a:rPr lang="es-CO" sz="900" b="0" i="0" u="none" strike="noStrike">
                          <a:solidFill>
                            <a:srgbClr val="203764"/>
                          </a:solidFill>
                          <a:effectLst/>
                          <a:latin typeface="+mn-lt"/>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03961887"/>
                  </a:ext>
                </a:extLst>
              </a:tr>
              <a:tr h="133861">
                <a:tc>
                  <a:txBody>
                    <a:bodyPr/>
                    <a:lstStyle/>
                    <a:p>
                      <a:pPr algn="l" rtl="0" fontAlgn="ctr"/>
                      <a:r>
                        <a:rPr lang="es-CO" sz="900" b="0" i="0" u="none" strike="noStrike">
                          <a:solidFill>
                            <a:srgbClr val="203764"/>
                          </a:solidFill>
                          <a:effectLst/>
                          <a:latin typeface="+mn-lt"/>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23989926"/>
                  </a:ext>
                </a:extLst>
              </a:tr>
              <a:tr h="133861">
                <a:tc>
                  <a:txBody>
                    <a:bodyPr/>
                    <a:lstStyle/>
                    <a:p>
                      <a:pPr algn="l" rtl="0" fontAlgn="ctr"/>
                      <a:r>
                        <a:rPr lang="es-CO" sz="900" b="0" i="0" u="none" strike="noStrike">
                          <a:solidFill>
                            <a:srgbClr val="203764"/>
                          </a:solidFill>
                          <a:effectLst/>
                          <a:latin typeface="+mn-lt"/>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01012513"/>
                  </a:ext>
                </a:extLst>
              </a:tr>
              <a:tr h="133861">
                <a:tc>
                  <a:txBody>
                    <a:bodyPr/>
                    <a:lstStyle/>
                    <a:p>
                      <a:pPr algn="l" rtl="0" fontAlgn="ctr"/>
                      <a:r>
                        <a:rPr lang="es-CO" sz="900" b="0" i="0" u="none" strike="noStrike">
                          <a:solidFill>
                            <a:srgbClr val="203764"/>
                          </a:solidFill>
                          <a:effectLst/>
                          <a:latin typeface="+mn-lt"/>
                        </a:rPr>
                        <a:t>ADICIÓN N°33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38112809"/>
                  </a:ext>
                </a:extLst>
              </a:tr>
              <a:tr h="133861">
                <a:tc>
                  <a:txBody>
                    <a:bodyPr/>
                    <a:lstStyle/>
                    <a:p>
                      <a:pPr algn="l" rtl="0" fontAlgn="ctr"/>
                      <a:r>
                        <a:rPr lang="es-CO" sz="900" b="0" i="0" u="none" strike="noStrike">
                          <a:solidFill>
                            <a:srgbClr val="203764"/>
                          </a:solidFill>
                          <a:effectLst/>
                          <a:latin typeface="+mn-lt"/>
                        </a:rPr>
                        <a:t>ADICIÓN N°34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$ 2.762,78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$ 2.762,78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$ 2.591,11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$ 171,67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47195373"/>
                  </a:ext>
                </a:extLst>
              </a:tr>
              <a:tr h="133861">
                <a:tc>
                  <a:txBody>
                    <a:bodyPr/>
                    <a:lstStyle/>
                    <a:p>
                      <a:pPr algn="l" rtl="0" fontAlgn="ctr"/>
                      <a:r>
                        <a:rPr lang="es-CO" sz="900" b="0" i="0" u="none" strike="noStrike">
                          <a:solidFill>
                            <a:srgbClr val="203764"/>
                          </a:solidFill>
                          <a:effectLst/>
                          <a:latin typeface="+mn-lt"/>
                        </a:rPr>
                        <a:t>ADICIÓN N°36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$ 2.308,47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$ 2.308,47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$ 2.308,47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30306837"/>
                  </a:ext>
                </a:extLst>
              </a:tr>
              <a:tr h="133861">
                <a:tc>
                  <a:txBody>
                    <a:bodyPr/>
                    <a:lstStyle/>
                    <a:p>
                      <a:pPr algn="l" rtl="0" fontAlgn="ctr"/>
                      <a:r>
                        <a:rPr lang="es-CO" sz="900" b="1" i="0" u="none" strike="noStrike">
                          <a:solidFill>
                            <a:srgbClr val="203764"/>
                          </a:solidFill>
                          <a:effectLst/>
                          <a:latin typeface="+mn-lt"/>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$ 9.014,97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$ 9.014,97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859303656"/>
                  </a:ext>
                </a:extLst>
              </a:tr>
              <a:tr h="133861">
                <a:tc>
                  <a:txBody>
                    <a:bodyPr/>
                    <a:lstStyle/>
                    <a:p>
                      <a:pPr algn="l" rtl="0" fontAlgn="ctr"/>
                      <a:r>
                        <a:rPr lang="es-CO" sz="900" b="0" i="0" u="none" strike="noStrike">
                          <a:solidFill>
                            <a:srgbClr val="203764"/>
                          </a:solidFill>
                          <a:effectLst/>
                          <a:latin typeface="+mn-lt"/>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$ 1.140,60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$ 1.140,60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$ 1.057,14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$ 83,46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95516680"/>
                  </a:ext>
                </a:extLst>
              </a:tr>
              <a:tr h="133861">
                <a:tc>
                  <a:txBody>
                    <a:bodyPr/>
                    <a:lstStyle/>
                    <a:p>
                      <a:pPr algn="l" rtl="0" fontAlgn="ctr"/>
                      <a:r>
                        <a:rPr lang="es-CO" sz="900" b="0" i="0" u="none" strike="noStrike">
                          <a:solidFill>
                            <a:srgbClr val="203764"/>
                          </a:solidFill>
                          <a:effectLst/>
                          <a:latin typeface="+mn-lt"/>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$ 716,77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$ 716,77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$ 607,69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$ 109,08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63126307"/>
                  </a:ext>
                </a:extLst>
              </a:tr>
              <a:tr h="133861">
                <a:tc>
                  <a:txBody>
                    <a:bodyPr/>
                    <a:lstStyle/>
                    <a:p>
                      <a:pPr algn="l" rtl="0" fontAlgn="ctr"/>
                      <a:r>
                        <a:rPr lang="es-CO" sz="900" b="0" i="0" u="none" strike="noStrike">
                          <a:solidFill>
                            <a:srgbClr val="203764"/>
                          </a:solidFill>
                          <a:effectLst/>
                          <a:latin typeface="+mn-lt"/>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$ 910,46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$ 910,46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$ 850,11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64148243"/>
                  </a:ext>
                </a:extLst>
              </a:tr>
              <a:tr h="133861">
                <a:tc>
                  <a:txBody>
                    <a:bodyPr/>
                    <a:lstStyle/>
                    <a:p>
                      <a:pPr algn="l" rtl="0" fontAlgn="ctr"/>
                      <a:r>
                        <a:rPr lang="es-CO" sz="900" b="0" i="0" u="none" strike="noStrike">
                          <a:solidFill>
                            <a:srgbClr val="203764"/>
                          </a:solidFill>
                          <a:effectLst/>
                          <a:latin typeface="+mn-lt"/>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$ 1.431,92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$ 1.431,92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$ 1.300,50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$ 131,42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1650238"/>
                  </a:ext>
                </a:extLst>
              </a:tr>
              <a:tr h="133861">
                <a:tc>
                  <a:txBody>
                    <a:bodyPr/>
                    <a:lstStyle/>
                    <a:p>
                      <a:pPr algn="l" rtl="0" fontAlgn="ctr"/>
                      <a:r>
                        <a:rPr lang="es-CO" sz="900" b="0" i="0" u="none" strike="noStrike">
                          <a:solidFill>
                            <a:srgbClr val="203764"/>
                          </a:solidFill>
                          <a:effectLst/>
                          <a:latin typeface="+mn-lt"/>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$ 1.428,56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$ 1.428,56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$ 1.150,03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$ 278,53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40598342"/>
                  </a:ext>
                </a:extLst>
              </a:tr>
              <a:tr h="133861">
                <a:tc>
                  <a:txBody>
                    <a:bodyPr/>
                    <a:lstStyle/>
                    <a:p>
                      <a:pPr algn="l" rtl="0" fontAlgn="ctr"/>
                      <a:r>
                        <a:rPr lang="es-CO" sz="900" b="0" i="0" u="none" strike="noStrike">
                          <a:solidFill>
                            <a:srgbClr val="203764"/>
                          </a:solidFill>
                          <a:effectLst/>
                          <a:latin typeface="+mn-lt"/>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0825477"/>
                  </a:ext>
                </a:extLst>
              </a:tr>
              <a:tr h="133861">
                <a:tc>
                  <a:txBody>
                    <a:bodyPr/>
                    <a:lstStyle/>
                    <a:p>
                      <a:pPr algn="l" rtl="0" fontAlgn="ctr"/>
                      <a:r>
                        <a:rPr lang="es-CO" sz="900" b="0" i="0" u="none" strike="noStrike">
                          <a:solidFill>
                            <a:srgbClr val="203764"/>
                          </a:solidFill>
                          <a:effectLst/>
                          <a:latin typeface="+mn-lt"/>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68201107"/>
                  </a:ext>
                </a:extLst>
              </a:tr>
              <a:tr h="133861">
                <a:tc>
                  <a:txBody>
                    <a:bodyPr/>
                    <a:lstStyle/>
                    <a:p>
                      <a:pPr algn="l" rtl="0" fontAlgn="ctr"/>
                      <a:r>
                        <a:rPr lang="es-CO" sz="900" b="0" i="0" u="none" strike="noStrike">
                          <a:solidFill>
                            <a:srgbClr val="203764"/>
                          </a:solidFill>
                          <a:effectLst/>
                          <a:latin typeface="+mn-lt"/>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$ 962,34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$ 735,79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34552807"/>
                  </a:ext>
                </a:extLst>
              </a:tr>
            </a:tbl>
          </a:graphicData>
        </a:graphic>
      </p:graphicFrame>
    </p:spTree>
  </p:cSld>
  <p:clrMapOvr>
    <a:masterClrMapping/>
  </p:clrMapOvr>
  <p:transition spd="slow"/>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7F654C02-A896-4074-8601-8F219DA8DEF5}"/>
              </a:ext>
            </a:extLst>
          </p:cNvPr>
          <p:cNvCxnSpPr>
            <a:cxnSpLocks/>
          </p:cNvCxnSpPr>
          <p:nvPr/>
        </p:nvCxnSpPr>
        <p:spPr>
          <a:xfrm>
            <a:off x="88900" y="105024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4296940C-DA30-454E-AB51-8E8426B8AA86}"/>
              </a:ext>
            </a:extLst>
          </p:cNvPr>
          <p:cNvSpPr txBox="1"/>
          <p:nvPr/>
        </p:nvSpPr>
        <p:spPr>
          <a:xfrm>
            <a:off x="1746250" y="153988"/>
            <a:ext cx="9882188"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Promoambiental Distrito SAS ESP – corte a 30 de ABRIL de 2025</a:t>
            </a:r>
            <a:endParaRPr lang="es-ES" sz="1600" b="0" dirty="0">
              <a:solidFill>
                <a:schemeClr val="accent1">
                  <a:lumMod val="50000"/>
                </a:schemeClr>
              </a:solidFill>
            </a:endParaRPr>
          </a:p>
        </p:txBody>
      </p:sp>
      <p:pic>
        <p:nvPicPr>
          <p:cNvPr id="148484" name="Imagen 15">
            <a:extLst>
              <a:ext uri="{FF2B5EF4-FFF2-40B4-BE49-F238E27FC236}">
                <a16:creationId xmlns:a16="http://schemas.microsoft.com/office/drawing/2014/main" id="{710473DA-EA4D-4FC8-9E10-2D9685052B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Imagen 15">
            <a:extLst>
              <a:ext uri="{FF2B5EF4-FFF2-40B4-BE49-F238E27FC236}">
                <a16:creationId xmlns:a16="http://schemas.microsoft.com/office/drawing/2014/main" id="{0609B81D-5C76-4374-A443-C9810C1EF0E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964069" y="127000"/>
            <a:ext cx="1077912"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924C29E-B0C4-4F46-9B63-771188B4B0EC}"/>
              </a:ext>
            </a:extLst>
          </p:cNvPr>
          <p:cNvSpPr txBox="1"/>
          <p:nvPr/>
        </p:nvSpPr>
        <p:spPr>
          <a:xfrm>
            <a:off x="88900" y="6524625"/>
            <a:ext cx="1633538"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5D42B2B7-1626-25F6-6313-3000586ABFB9}"/>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B441E0B8-C9EE-65FD-B8B6-43CED1CB4A7D}"/>
              </a:ext>
            </a:extLst>
          </p:cNvPr>
          <p:cNvGraphicFramePr>
            <a:graphicFrameLocks noGrp="1"/>
          </p:cNvGraphicFramePr>
          <p:nvPr/>
        </p:nvGraphicFramePr>
        <p:xfrm>
          <a:off x="2706986" y="2023581"/>
          <a:ext cx="8528362" cy="3827098"/>
        </p:xfrm>
        <a:graphic>
          <a:graphicData uri="http://schemas.openxmlformats.org/drawingml/2006/table">
            <a:tbl>
              <a:tblPr/>
              <a:tblGrid>
                <a:gridCol w="1520982">
                  <a:extLst>
                    <a:ext uri="{9D8B030D-6E8A-4147-A177-3AD203B41FA5}">
                      <a16:colId xmlns:a16="http://schemas.microsoft.com/office/drawing/2014/main" val="1371480493"/>
                    </a:ext>
                  </a:extLst>
                </a:gridCol>
                <a:gridCol w="1208638">
                  <a:extLst>
                    <a:ext uri="{9D8B030D-6E8A-4147-A177-3AD203B41FA5}">
                      <a16:colId xmlns:a16="http://schemas.microsoft.com/office/drawing/2014/main" val="3131878584"/>
                    </a:ext>
                  </a:extLst>
                </a:gridCol>
                <a:gridCol w="774071">
                  <a:extLst>
                    <a:ext uri="{9D8B030D-6E8A-4147-A177-3AD203B41FA5}">
                      <a16:colId xmlns:a16="http://schemas.microsoft.com/office/drawing/2014/main" val="3933050051"/>
                    </a:ext>
                  </a:extLst>
                </a:gridCol>
                <a:gridCol w="749627">
                  <a:extLst>
                    <a:ext uri="{9D8B030D-6E8A-4147-A177-3AD203B41FA5}">
                      <a16:colId xmlns:a16="http://schemas.microsoft.com/office/drawing/2014/main" val="623437890"/>
                    </a:ext>
                  </a:extLst>
                </a:gridCol>
                <a:gridCol w="1099995">
                  <a:extLst>
                    <a:ext uri="{9D8B030D-6E8A-4147-A177-3AD203B41FA5}">
                      <a16:colId xmlns:a16="http://schemas.microsoft.com/office/drawing/2014/main" val="2980633667"/>
                    </a:ext>
                  </a:extLst>
                </a:gridCol>
                <a:gridCol w="676293">
                  <a:extLst>
                    <a:ext uri="{9D8B030D-6E8A-4147-A177-3AD203B41FA5}">
                      <a16:colId xmlns:a16="http://schemas.microsoft.com/office/drawing/2014/main" val="629308682"/>
                    </a:ext>
                  </a:extLst>
                </a:gridCol>
                <a:gridCol w="934318">
                  <a:extLst>
                    <a:ext uri="{9D8B030D-6E8A-4147-A177-3AD203B41FA5}">
                      <a16:colId xmlns:a16="http://schemas.microsoft.com/office/drawing/2014/main" val="3358698710"/>
                    </a:ext>
                  </a:extLst>
                </a:gridCol>
                <a:gridCol w="727899">
                  <a:extLst>
                    <a:ext uri="{9D8B030D-6E8A-4147-A177-3AD203B41FA5}">
                      <a16:colId xmlns:a16="http://schemas.microsoft.com/office/drawing/2014/main" val="2221585831"/>
                    </a:ext>
                  </a:extLst>
                </a:gridCol>
                <a:gridCol w="836539">
                  <a:extLst>
                    <a:ext uri="{9D8B030D-6E8A-4147-A177-3AD203B41FA5}">
                      <a16:colId xmlns:a16="http://schemas.microsoft.com/office/drawing/2014/main" val="2563975722"/>
                    </a:ext>
                  </a:extLst>
                </a:gridCol>
              </a:tblGrid>
              <a:tr h="162887">
                <a:tc gridSpan="9">
                  <a:txBody>
                    <a:bodyPr/>
                    <a:lstStyle/>
                    <a:p>
                      <a:pPr algn="ctr" fontAlgn="ctr"/>
                      <a:r>
                        <a:rPr lang="es-ES" sz="900" b="1" i="0" u="none" strike="noStrike" dirty="0">
                          <a:solidFill>
                            <a:srgbClr val="203764"/>
                          </a:solidFill>
                          <a:effectLst/>
                          <a:latin typeface="+mn-lt"/>
                        </a:rPr>
                        <a:t>CONTRATOS DE ADICIÓN - ASE 1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667655878"/>
                  </a:ext>
                </a:extLst>
              </a:tr>
              <a:tr h="814436">
                <a:tc>
                  <a:txBody>
                    <a:bodyPr/>
                    <a:lstStyle/>
                    <a:p>
                      <a:pPr algn="ctr" rtl="0" fontAlgn="ctr"/>
                      <a:r>
                        <a:rPr lang="es-CO" sz="900" b="1" i="0" u="none" strike="noStrike" dirty="0">
                          <a:solidFill>
                            <a:srgbClr val="203764"/>
                          </a:solidFill>
                          <a:effectLst/>
                          <a:latin typeface="+mn-lt"/>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203764"/>
                          </a:solidFill>
                          <a:effectLst/>
                          <a:latin typeface="+mn-lt"/>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203764"/>
                          </a:solidFill>
                          <a:effectLst/>
                          <a:latin typeface="+mn-lt"/>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ES" sz="900" b="1" i="0" u="none" strike="noStrike">
                          <a:solidFill>
                            <a:srgbClr val="203764"/>
                          </a:solidFill>
                          <a:effectLst/>
                          <a:latin typeface="+mn-lt"/>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266924723"/>
                  </a:ext>
                </a:extLst>
              </a:tr>
              <a:tr h="154979">
                <a:tc>
                  <a:txBody>
                    <a:bodyPr/>
                    <a:lstStyle/>
                    <a:p>
                      <a:pPr algn="ctr" rtl="0" fontAlgn="ctr"/>
                      <a:r>
                        <a:rPr lang="es-CO" sz="900" b="1" i="0" u="none" strike="noStrike" dirty="0">
                          <a:solidFill>
                            <a:srgbClr val="203764"/>
                          </a:solidFill>
                          <a:effectLst/>
                          <a:latin typeface="+mn-lt"/>
                        </a:rPr>
                        <a:t>ASE 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$ 29.134,99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dirty="0">
                          <a:solidFill>
                            <a:srgbClr val="203764"/>
                          </a:solidFill>
                          <a:effectLst/>
                          <a:latin typeface="+mn-lt"/>
                        </a:rPr>
                        <a:t>$ 44.511,24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$ 73.646,23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$ 35.000,00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$ 44.511,24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435374148"/>
                  </a:ext>
                </a:extLst>
              </a:tr>
              <a:tr h="154979">
                <a:tc>
                  <a:txBody>
                    <a:bodyPr/>
                    <a:lstStyle/>
                    <a:p>
                      <a:pPr algn="l" rtl="0" fontAlgn="ctr"/>
                      <a:r>
                        <a:rPr lang="es-CO" sz="900" b="1" i="0" u="none" strike="noStrike" dirty="0">
                          <a:solidFill>
                            <a:srgbClr val="203764"/>
                          </a:solidFill>
                          <a:effectLst/>
                          <a:latin typeface="+mn-lt"/>
                        </a:rPr>
                        <a:t>3.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329698317"/>
                  </a:ext>
                </a:extLst>
              </a:tr>
              <a:tr h="129455">
                <a:tc>
                  <a:txBody>
                    <a:bodyPr/>
                    <a:lstStyle/>
                    <a:p>
                      <a:pPr algn="l" rtl="0" fontAlgn="ctr"/>
                      <a:r>
                        <a:rPr lang="es-CO" sz="900" b="0" i="0" u="none" strike="noStrike" dirty="0">
                          <a:solidFill>
                            <a:srgbClr val="203764"/>
                          </a:solidFill>
                          <a:effectLst/>
                          <a:latin typeface="+mn-lt"/>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$ 9.933,86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$ 501,73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95502611"/>
                  </a:ext>
                </a:extLst>
              </a:tr>
              <a:tr h="154979">
                <a:tc>
                  <a:txBody>
                    <a:bodyPr/>
                    <a:lstStyle/>
                    <a:p>
                      <a:pPr algn="l" rtl="0" fontAlgn="ctr"/>
                      <a:r>
                        <a:rPr lang="es-CO" sz="900" b="1" i="0" u="none" strike="noStrike" dirty="0">
                          <a:solidFill>
                            <a:srgbClr val="203764"/>
                          </a:solidFill>
                          <a:effectLst/>
                          <a:latin typeface="+mn-lt"/>
                        </a:rPr>
                        <a:t>4.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$ 4.600,16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mn-lt"/>
                        </a:rPr>
                        <a:t>$ 4.600,16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264226044"/>
                  </a:ext>
                </a:extLst>
              </a:tr>
              <a:tr h="163241">
                <a:tc>
                  <a:txBody>
                    <a:bodyPr/>
                    <a:lstStyle/>
                    <a:p>
                      <a:pPr algn="l" rtl="0" fontAlgn="ctr"/>
                      <a:r>
                        <a:rPr lang="es-CO" sz="900" b="0" i="0" u="none" strike="noStrike" dirty="0">
                          <a:solidFill>
                            <a:srgbClr val="203764"/>
                          </a:solidFill>
                          <a:effectLst/>
                          <a:latin typeface="+mn-lt"/>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$ 1.474,41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$ 1.474,41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$ 700,78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$ 773,63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43775068"/>
                  </a:ext>
                </a:extLst>
              </a:tr>
              <a:tr h="142995">
                <a:tc>
                  <a:txBody>
                    <a:bodyPr/>
                    <a:lstStyle/>
                    <a:p>
                      <a:pPr algn="l" rtl="0" fontAlgn="ctr"/>
                      <a:r>
                        <a:rPr lang="es-CO" sz="900" b="0" i="0" u="none" strike="noStrike" dirty="0">
                          <a:solidFill>
                            <a:srgbClr val="203764"/>
                          </a:solidFill>
                          <a:effectLst/>
                          <a:latin typeface="+mn-lt"/>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$ 3.125,75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$ 3.125,75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$ 2.595,79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$ 529,96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61266303"/>
                  </a:ext>
                </a:extLst>
              </a:tr>
              <a:tr h="154979">
                <a:tc>
                  <a:txBody>
                    <a:bodyPr/>
                    <a:lstStyle/>
                    <a:p>
                      <a:pPr algn="l" rtl="0" fontAlgn="ctr"/>
                      <a:r>
                        <a:rPr lang="es-CO" sz="900" b="1" i="0" u="none" strike="noStrike" dirty="0">
                          <a:solidFill>
                            <a:srgbClr val="203764"/>
                          </a:solidFill>
                          <a:effectLst/>
                          <a:latin typeface="+mn-lt"/>
                        </a:rPr>
                        <a:t>5.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298308399"/>
                  </a:ext>
                </a:extLst>
              </a:tr>
              <a:tr h="118485">
                <a:tc>
                  <a:txBody>
                    <a:bodyPr/>
                    <a:lstStyle/>
                    <a:p>
                      <a:pPr algn="l" rtl="0" fontAlgn="ctr"/>
                      <a:r>
                        <a:rPr lang="es-CO" sz="900" b="0" i="0" u="none" strike="noStrike" dirty="0">
                          <a:solidFill>
                            <a:srgbClr val="203764"/>
                          </a:solidFill>
                          <a:effectLst/>
                          <a:latin typeface="+mn-lt"/>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76980811"/>
                  </a:ext>
                </a:extLst>
              </a:tr>
              <a:tr h="154979">
                <a:tc>
                  <a:txBody>
                    <a:bodyPr/>
                    <a:lstStyle/>
                    <a:p>
                      <a:pPr algn="l" rtl="0" fontAlgn="ctr"/>
                      <a:r>
                        <a:rPr lang="es-CO" sz="900" b="1" i="0" u="none" strike="noStrike" dirty="0">
                          <a:solidFill>
                            <a:srgbClr val="203764"/>
                          </a:solidFill>
                          <a:effectLst/>
                          <a:latin typeface="+mn-lt"/>
                        </a:rPr>
                        <a:t>6.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682942240"/>
                  </a:ext>
                </a:extLst>
              </a:tr>
              <a:tr h="161324">
                <a:tc>
                  <a:txBody>
                    <a:bodyPr/>
                    <a:lstStyle/>
                    <a:p>
                      <a:pPr algn="l" rtl="0" fontAlgn="ctr"/>
                      <a:r>
                        <a:rPr lang="es-CO" sz="900" b="0" i="0" u="none" strike="noStrike" dirty="0">
                          <a:solidFill>
                            <a:srgbClr val="203764"/>
                          </a:solidFill>
                          <a:effectLst/>
                          <a:latin typeface="+mn-lt"/>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52898972"/>
                  </a:ext>
                </a:extLst>
              </a:tr>
              <a:tr h="154979">
                <a:tc>
                  <a:txBody>
                    <a:bodyPr/>
                    <a:lstStyle/>
                    <a:p>
                      <a:pPr algn="l" rtl="0" fontAlgn="ctr"/>
                      <a:r>
                        <a:rPr lang="es-CO" sz="900" b="1" i="0" u="none" strike="noStrike" dirty="0">
                          <a:solidFill>
                            <a:srgbClr val="203764"/>
                          </a:solidFill>
                          <a:effectLst/>
                          <a:latin typeface="+mn-lt"/>
                        </a:rPr>
                        <a:t>7.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033587810"/>
                  </a:ext>
                </a:extLst>
              </a:tr>
              <a:tr h="152839">
                <a:tc>
                  <a:txBody>
                    <a:bodyPr/>
                    <a:lstStyle/>
                    <a:p>
                      <a:pPr algn="l" rtl="0" fontAlgn="ctr"/>
                      <a:r>
                        <a:rPr lang="es-CO" sz="900" b="0" i="0" u="none" strike="noStrike" dirty="0">
                          <a:solidFill>
                            <a:srgbClr val="203764"/>
                          </a:solidFill>
                          <a:effectLst/>
                          <a:latin typeface="+mn-lt"/>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9109055"/>
                  </a:ext>
                </a:extLst>
              </a:tr>
              <a:tr h="154979">
                <a:tc>
                  <a:txBody>
                    <a:bodyPr/>
                    <a:lstStyle/>
                    <a:p>
                      <a:pPr algn="l" rtl="0" fontAlgn="ctr"/>
                      <a:r>
                        <a:rPr lang="es-CO" sz="900" b="1" i="0" u="none" strike="noStrike">
                          <a:solidFill>
                            <a:srgbClr val="203764"/>
                          </a:solidFill>
                          <a:effectLst/>
                          <a:latin typeface="+mn-lt"/>
                        </a:rPr>
                        <a:t>8. SOTERRADOS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93395579"/>
                  </a:ext>
                </a:extLst>
              </a:tr>
              <a:tr h="189053">
                <a:tc>
                  <a:txBody>
                    <a:bodyPr/>
                    <a:lstStyle/>
                    <a:p>
                      <a:pPr algn="l" rtl="0" fontAlgn="ctr"/>
                      <a:r>
                        <a:rPr lang="es-CO" sz="900" b="0" i="0" u="none" strike="noStrike">
                          <a:solidFill>
                            <a:srgbClr val="203764"/>
                          </a:solidFill>
                          <a:effectLst/>
                          <a:latin typeface="+mn-lt"/>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$ 1.898,78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$ 1.134,41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50886969"/>
                  </a:ext>
                </a:extLst>
              </a:tr>
              <a:tr h="181069">
                <a:tc>
                  <a:txBody>
                    <a:bodyPr/>
                    <a:lstStyle/>
                    <a:p>
                      <a:pPr algn="l" rtl="0" fontAlgn="ctr"/>
                      <a:r>
                        <a:rPr lang="es-CO" sz="900" b="1" i="0" u="none" strike="noStrike">
                          <a:solidFill>
                            <a:srgbClr val="203764"/>
                          </a:solidFill>
                          <a:effectLst/>
                          <a:latin typeface="+mn-lt"/>
                        </a:rPr>
                        <a:t>9. CONTENEDORES SUPER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339008143"/>
                  </a:ext>
                </a:extLst>
              </a:tr>
              <a:tr h="190123">
                <a:tc>
                  <a:txBody>
                    <a:bodyPr/>
                    <a:lstStyle/>
                    <a:p>
                      <a:pPr algn="l" rtl="0" fontAlgn="ctr"/>
                      <a:r>
                        <a:rPr lang="es-CO" sz="900" b="0" i="0" u="none" strike="noStrike">
                          <a:solidFill>
                            <a:srgbClr val="203764"/>
                          </a:solidFill>
                          <a:effectLst/>
                          <a:latin typeface="+mn-lt"/>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mn-lt"/>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55851401"/>
                  </a:ext>
                </a:extLst>
              </a:tr>
              <a:tr h="154979">
                <a:tc>
                  <a:txBody>
                    <a:bodyPr/>
                    <a:lstStyle/>
                    <a:p>
                      <a:pPr algn="l" rtl="0" fontAlgn="ctr"/>
                      <a:r>
                        <a:rPr lang="es-CO" sz="900" b="1" i="0" u="none" strike="noStrike">
                          <a:solidFill>
                            <a:srgbClr val="203764"/>
                          </a:solidFill>
                          <a:effectLst/>
                          <a:latin typeface="+mn-lt"/>
                        </a:rPr>
                        <a:t>10.CUADRILLAS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$ 5.571,89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$ 5.571,89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503339545"/>
                  </a:ext>
                </a:extLst>
              </a:tr>
              <a:tr h="154979">
                <a:tc>
                  <a:txBody>
                    <a:bodyPr/>
                    <a:lstStyle/>
                    <a:p>
                      <a:pPr algn="l" rtl="0" fontAlgn="ctr"/>
                      <a:r>
                        <a:rPr lang="es-CO" sz="900" b="0" i="0" u="none" strike="noStrike">
                          <a:solidFill>
                            <a:srgbClr val="203764"/>
                          </a:solidFill>
                          <a:effectLst/>
                          <a:latin typeface="+mn-lt"/>
                        </a:rPr>
                        <a:t>ADICIÓN N°35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$ 5.571,89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$ 5.571,89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$ 5.570,14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66838134"/>
                  </a:ext>
                </a:extLst>
              </a:tr>
            </a:tbl>
          </a:graphicData>
        </a:graphic>
      </p:graphicFrame>
    </p:spTree>
    <p:extLst>
      <p:ext uri="{BB962C8B-B14F-4D97-AF65-F5344CB8AC3E}">
        <p14:creationId xmlns:p14="http://schemas.microsoft.com/office/powerpoint/2010/main" val="2120918345"/>
      </p:ext>
    </p:extLst>
  </p:cSld>
  <p:clrMapOvr>
    <a:masterClrMapping/>
  </p:clrMapOvr>
  <p:transition spd="slow"/>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CC7B209-A2CE-429C-B435-2A8BE76FE8FD}"/>
              </a:ext>
            </a:extLst>
          </p:cNvPr>
          <p:cNvCxnSpPr>
            <a:cxnSpLocks/>
          </p:cNvCxnSpPr>
          <p:nvPr/>
        </p:nvCxnSpPr>
        <p:spPr>
          <a:xfrm>
            <a:off x="88900" y="1057504"/>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D5CFE1F-4C2A-4258-91C5-B56CC5103D7B}"/>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5E0DFD0-168C-4F8E-B3A3-97A8C17116AB}"/>
              </a:ext>
            </a:extLst>
          </p:cNvPr>
          <p:cNvSpPr txBox="1"/>
          <p:nvPr/>
        </p:nvSpPr>
        <p:spPr>
          <a:xfrm>
            <a:off x="1697038" y="185738"/>
            <a:ext cx="9882187"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Limpieza Metropolitana SA ESP - corte a 30 de ABRIL de 2025</a:t>
            </a:r>
            <a:endParaRPr lang="es-ES" sz="1600" b="0" dirty="0">
              <a:solidFill>
                <a:schemeClr val="accent1">
                  <a:lumMod val="50000"/>
                </a:schemeClr>
              </a:solidFill>
            </a:endParaRPr>
          </a:p>
        </p:txBody>
      </p:sp>
      <p:pic>
        <p:nvPicPr>
          <p:cNvPr id="150533" name="Imagen 15">
            <a:extLst>
              <a:ext uri="{FF2B5EF4-FFF2-40B4-BE49-F238E27FC236}">
                <a16:creationId xmlns:a16="http://schemas.microsoft.com/office/drawing/2014/main" id="{ACAFEF41-CA4C-44BF-A3F8-B282D057DF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Imagen 7">
            <a:extLst>
              <a:ext uri="{FF2B5EF4-FFF2-40B4-BE49-F238E27FC236}">
                <a16:creationId xmlns:a16="http://schemas.microsoft.com/office/drawing/2014/main" id="{C4976EFC-616F-4D86-BD95-1703D7CAFA6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717213" y="160791"/>
            <a:ext cx="1393825" cy="788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2998197-6EA7-450D-BC26-2246AF381719}"/>
              </a:ext>
            </a:extLst>
          </p:cNvPr>
          <p:cNvSpPr txBox="1"/>
          <p:nvPr/>
        </p:nvSpPr>
        <p:spPr>
          <a:xfrm>
            <a:off x="40820" y="6524625"/>
            <a:ext cx="1631950"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A3368E37-5AEF-1C85-CB44-3AC3613E0CAE}"/>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5" name="Tabla 4">
            <a:extLst>
              <a:ext uri="{FF2B5EF4-FFF2-40B4-BE49-F238E27FC236}">
                <a16:creationId xmlns:a16="http://schemas.microsoft.com/office/drawing/2014/main" id="{73099738-7AF5-0FFC-4FC4-DE49947D77B1}"/>
              </a:ext>
            </a:extLst>
          </p:cNvPr>
          <p:cNvGraphicFramePr>
            <a:graphicFrameLocks noGrp="1"/>
          </p:cNvGraphicFramePr>
          <p:nvPr/>
        </p:nvGraphicFramePr>
        <p:xfrm>
          <a:off x="2744638" y="1477955"/>
          <a:ext cx="8948597" cy="5005976"/>
        </p:xfrm>
        <a:graphic>
          <a:graphicData uri="http://schemas.openxmlformats.org/drawingml/2006/table">
            <a:tbl>
              <a:tblPr/>
              <a:tblGrid>
                <a:gridCol w="1744121">
                  <a:extLst>
                    <a:ext uri="{9D8B030D-6E8A-4147-A177-3AD203B41FA5}">
                      <a16:colId xmlns:a16="http://schemas.microsoft.com/office/drawing/2014/main" val="1045274150"/>
                    </a:ext>
                  </a:extLst>
                </a:gridCol>
                <a:gridCol w="1120000">
                  <a:extLst>
                    <a:ext uri="{9D8B030D-6E8A-4147-A177-3AD203B41FA5}">
                      <a16:colId xmlns:a16="http://schemas.microsoft.com/office/drawing/2014/main" val="2408818364"/>
                    </a:ext>
                  </a:extLst>
                </a:gridCol>
                <a:gridCol w="812213">
                  <a:extLst>
                    <a:ext uri="{9D8B030D-6E8A-4147-A177-3AD203B41FA5}">
                      <a16:colId xmlns:a16="http://schemas.microsoft.com/office/drawing/2014/main" val="2349464149"/>
                    </a:ext>
                  </a:extLst>
                </a:gridCol>
                <a:gridCol w="786565">
                  <a:extLst>
                    <a:ext uri="{9D8B030D-6E8A-4147-A177-3AD203B41FA5}">
                      <a16:colId xmlns:a16="http://schemas.microsoft.com/office/drawing/2014/main" val="3033997412"/>
                    </a:ext>
                  </a:extLst>
                </a:gridCol>
                <a:gridCol w="1154198">
                  <a:extLst>
                    <a:ext uri="{9D8B030D-6E8A-4147-A177-3AD203B41FA5}">
                      <a16:colId xmlns:a16="http://schemas.microsoft.com/office/drawing/2014/main" val="3706420692"/>
                    </a:ext>
                  </a:extLst>
                </a:gridCol>
                <a:gridCol w="709618">
                  <a:extLst>
                    <a:ext uri="{9D8B030D-6E8A-4147-A177-3AD203B41FA5}">
                      <a16:colId xmlns:a16="http://schemas.microsoft.com/office/drawing/2014/main" val="358945005"/>
                    </a:ext>
                  </a:extLst>
                </a:gridCol>
                <a:gridCol w="980356">
                  <a:extLst>
                    <a:ext uri="{9D8B030D-6E8A-4147-A177-3AD203B41FA5}">
                      <a16:colId xmlns:a16="http://schemas.microsoft.com/office/drawing/2014/main" val="1347502192"/>
                    </a:ext>
                  </a:extLst>
                </a:gridCol>
                <a:gridCol w="763766">
                  <a:extLst>
                    <a:ext uri="{9D8B030D-6E8A-4147-A177-3AD203B41FA5}">
                      <a16:colId xmlns:a16="http://schemas.microsoft.com/office/drawing/2014/main" val="587091134"/>
                    </a:ext>
                  </a:extLst>
                </a:gridCol>
                <a:gridCol w="877760">
                  <a:extLst>
                    <a:ext uri="{9D8B030D-6E8A-4147-A177-3AD203B41FA5}">
                      <a16:colId xmlns:a16="http://schemas.microsoft.com/office/drawing/2014/main" val="2159701623"/>
                    </a:ext>
                  </a:extLst>
                </a:gridCol>
              </a:tblGrid>
              <a:tr h="143944">
                <a:tc gridSpan="9">
                  <a:txBody>
                    <a:bodyPr/>
                    <a:lstStyle/>
                    <a:p>
                      <a:pPr algn="ctr" fontAlgn="ctr"/>
                      <a:r>
                        <a:rPr lang="es-ES" sz="900" b="1" i="0" u="none" strike="noStrike">
                          <a:solidFill>
                            <a:srgbClr val="203764"/>
                          </a:solidFill>
                          <a:effectLst/>
                          <a:latin typeface="+mn-lt"/>
                        </a:rPr>
                        <a:t>CONTRATOS DE ADICIÓN - ASE 2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599833490"/>
                  </a:ext>
                </a:extLst>
              </a:tr>
              <a:tr h="719722">
                <a:tc>
                  <a:txBody>
                    <a:bodyPr/>
                    <a:lstStyle/>
                    <a:p>
                      <a:pPr algn="ctr" rtl="0" fontAlgn="ctr"/>
                      <a:r>
                        <a:rPr lang="es-CO" sz="900" b="1" i="0" u="none" strike="noStrike" dirty="0">
                          <a:solidFill>
                            <a:srgbClr val="203764"/>
                          </a:solidFill>
                          <a:effectLst/>
                          <a:latin typeface="+mn-lt"/>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ES" sz="900" b="1" i="0" u="none" strike="noStrike">
                          <a:solidFill>
                            <a:srgbClr val="203764"/>
                          </a:solidFill>
                          <a:effectLst/>
                          <a:latin typeface="+mn-lt"/>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081476087"/>
                  </a:ext>
                </a:extLst>
              </a:tr>
              <a:tr h="138077">
                <a:tc>
                  <a:txBody>
                    <a:bodyPr/>
                    <a:lstStyle/>
                    <a:p>
                      <a:pPr algn="ctr" rtl="0" fontAlgn="ctr"/>
                      <a:r>
                        <a:rPr lang="es-CO" sz="900" b="1" i="0" u="none" strike="noStrike">
                          <a:solidFill>
                            <a:srgbClr val="203764"/>
                          </a:solidFill>
                          <a:effectLst/>
                          <a:latin typeface="+mn-lt"/>
                        </a:rPr>
                        <a:t>ASE 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$ 83.857,75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$ 31.901,24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$ 115.758,99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$ 59.577,00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$ 31.901,24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39509506"/>
                  </a:ext>
                </a:extLst>
              </a:tr>
              <a:tr h="138077">
                <a:tc>
                  <a:txBody>
                    <a:bodyPr/>
                    <a:lstStyle/>
                    <a:p>
                      <a:pPr algn="l" rtl="0" fontAlgn="ctr"/>
                      <a:r>
                        <a:rPr lang="es-CO" sz="900" b="1" i="0" u="none" strike="noStrike">
                          <a:solidFill>
                            <a:srgbClr val="203764"/>
                          </a:solidFill>
                          <a:effectLst/>
                          <a:latin typeface="+mn-lt"/>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$ 83.857,75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$ 92.431,58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853375886"/>
                  </a:ext>
                </a:extLst>
              </a:tr>
              <a:tr h="138077">
                <a:tc>
                  <a:txBody>
                    <a:bodyPr/>
                    <a:lstStyle/>
                    <a:p>
                      <a:pPr algn="l" rtl="0" fontAlgn="ctr"/>
                      <a:r>
                        <a:rPr lang="es-CO" sz="900" b="0" i="0" u="none" strike="noStrike" dirty="0">
                          <a:solidFill>
                            <a:srgbClr val="203764"/>
                          </a:solidFill>
                          <a:effectLst/>
                          <a:latin typeface="+mn-lt"/>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$ 5.679,60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$ 5.679,60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$ 5.628,82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26298993"/>
                  </a:ext>
                </a:extLst>
              </a:tr>
              <a:tr h="138077">
                <a:tc>
                  <a:txBody>
                    <a:bodyPr/>
                    <a:lstStyle/>
                    <a:p>
                      <a:pPr algn="l" rtl="0" fontAlgn="ctr"/>
                      <a:r>
                        <a:rPr lang="es-CO" sz="900" b="0" i="0" u="none" strike="noStrike">
                          <a:solidFill>
                            <a:srgbClr val="203764"/>
                          </a:solidFill>
                          <a:effectLst/>
                          <a:latin typeface="+mn-lt"/>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$ 5.264,33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$ 5.264,33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$ 5.221,71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$ 42,62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51873619"/>
                  </a:ext>
                </a:extLst>
              </a:tr>
              <a:tr h="138077">
                <a:tc>
                  <a:txBody>
                    <a:bodyPr/>
                    <a:lstStyle/>
                    <a:p>
                      <a:pPr algn="l" rtl="0" fontAlgn="ctr"/>
                      <a:r>
                        <a:rPr lang="es-CO" sz="900" b="0" i="0" u="none" strike="noStrike" dirty="0">
                          <a:solidFill>
                            <a:srgbClr val="203764"/>
                          </a:solidFill>
                          <a:effectLst/>
                          <a:latin typeface="+mn-lt"/>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$ 993,79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$ 993,79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$ 981,08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50706176"/>
                  </a:ext>
                </a:extLst>
              </a:tr>
              <a:tr h="138077">
                <a:tc>
                  <a:txBody>
                    <a:bodyPr/>
                    <a:lstStyle/>
                    <a:p>
                      <a:pPr algn="l" rtl="0" fontAlgn="ctr"/>
                      <a:r>
                        <a:rPr lang="es-CO" sz="900" b="0" i="0" u="none" strike="noStrike">
                          <a:solidFill>
                            <a:srgbClr val="203764"/>
                          </a:solidFill>
                          <a:effectLst/>
                          <a:latin typeface="+mn-lt"/>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$ 9.601,96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$ 9.601,96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$ 9.528,46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$ 73,50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37918424"/>
                  </a:ext>
                </a:extLst>
              </a:tr>
              <a:tr h="138077">
                <a:tc>
                  <a:txBody>
                    <a:bodyPr/>
                    <a:lstStyle/>
                    <a:p>
                      <a:pPr algn="l" rtl="0" fontAlgn="ctr"/>
                      <a:r>
                        <a:rPr lang="es-CO" sz="900" b="0" i="0" u="none" strike="noStrike" dirty="0">
                          <a:solidFill>
                            <a:srgbClr val="203764"/>
                          </a:solidFill>
                          <a:effectLst/>
                          <a:latin typeface="+mn-lt"/>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$ 6.090,93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$ 6.090,93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$ 6.090,86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37492659"/>
                  </a:ext>
                </a:extLst>
              </a:tr>
              <a:tr h="138077">
                <a:tc>
                  <a:txBody>
                    <a:bodyPr/>
                    <a:lstStyle/>
                    <a:p>
                      <a:pPr algn="l" rtl="0" fontAlgn="ctr"/>
                      <a:r>
                        <a:rPr lang="es-CO" sz="900" b="0" i="0" u="none" strike="noStrike">
                          <a:solidFill>
                            <a:srgbClr val="203764"/>
                          </a:solidFill>
                          <a:effectLst/>
                          <a:latin typeface="+mn-lt"/>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$ 4.336,10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$ 4.336,10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$ 4.317,24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41246427"/>
                  </a:ext>
                </a:extLst>
              </a:tr>
              <a:tr h="138077">
                <a:tc>
                  <a:txBody>
                    <a:bodyPr/>
                    <a:lstStyle/>
                    <a:p>
                      <a:pPr algn="l" rtl="0" fontAlgn="ctr"/>
                      <a:r>
                        <a:rPr lang="es-CO" sz="900" b="0" i="0" u="none" strike="noStrike">
                          <a:solidFill>
                            <a:srgbClr val="203764"/>
                          </a:solidFill>
                          <a:effectLst/>
                          <a:latin typeface="+mn-lt"/>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$ 4.686,50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$ 4.686,50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$ 4.608,46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$ 78,04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34986394"/>
                  </a:ext>
                </a:extLst>
              </a:tr>
              <a:tr h="138077">
                <a:tc>
                  <a:txBody>
                    <a:bodyPr/>
                    <a:lstStyle/>
                    <a:p>
                      <a:pPr algn="l" rtl="0" fontAlgn="ctr"/>
                      <a:r>
                        <a:rPr lang="es-CO" sz="900" b="0" i="0" u="none" strike="noStrike">
                          <a:solidFill>
                            <a:srgbClr val="203764"/>
                          </a:solidFill>
                          <a:effectLst/>
                          <a:latin typeface="+mn-lt"/>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$ 8.528,42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$ 45,41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42116713"/>
                  </a:ext>
                </a:extLst>
              </a:tr>
              <a:tr h="138077">
                <a:tc>
                  <a:txBody>
                    <a:bodyPr/>
                    <a:lstStyle/>
                    <a:p>
                      <a:pPr algn="l" rtl="0" fontAlgn="ctr"/>
                      <a:r>
                        <a:rPr lang="es-CO" sz="900" b="0" i="0" u="none" strike="noStrike">
                          <a:solidFill>
                            <a:srgbClr val="203764"/>
                          </a:solidFill>
                          <a:effectLst/>
                          <a:latin typeface="+mn-lt"/>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$ 5.913,06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$ 5.913,06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$ 5.897,81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31362906"/>
                  </a:ext>
                </a:extLst>
              </a:tr>
              <a:tr h="138077">
                <a:tc>
                  <a:txBody>
                    <a:bodyPr/>
                    <a:lstStyle/>
                    <a:p>
                      <a:pPr algn="l" rtl="0" fontAlgn="ctr"/>
                      <a:r>
                        <a:rPr lang="es-CO" sz="900" b="0" i="0" u="none" strike="noStrike">
                          <a:solidFill>
                            <a:srgbClr val="203764"/>
                          </a:solidFill>
                          <a:effectLst/>
                          <a:latin typeface="+mn-lt"/>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$ 3.898,11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$ 3.898,11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$ 3.839,56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$ 58,55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22166922"/>
                  </a:ext>
                </a:extLst>
              </a:tr>
              <a:tr h="138077">
                <a:tc>
                  <a:txBody>
                    <a:bodyPr/>
                    <a:lstStyle/>
                    <a:p>
                      <a:pPr algn="l" rtl="0" fontAlgn="ctr"/>
                      <a:r>
                        <a:rPr lang="es-CO" sz="900" b="0" i="0" u="none" strike="noStrike">
                          <a:solidFill>
                            <a:srgbClr val="203764"/>
                          </a:solidFill>
                          <a:effectLst/>
                          <a:latin typeface="+mn-lt"/>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23343103"/>
                  </a:ext>
                </a:extLst>
              </a:tr>
              <a:tr h="138077">
                <a:tc>
                  <a:txBody>
                    <a:bodyPr/>
                    <a:lstStyle/>
                    <a:p>
                      <a:pPr algn="l" rtl="0" fontAlgn="ctr"/>
                      <a:r>
                        <a:rPr lang="es-CO" sz="900" b="0" i="0" u="none" strike="noStrike">
                          <a:solidFill>
                            <a:srgbClr val="203764"/>
                          </a:solidFill>
                          <a:effectLst/>
                          <a:latin typeface="+mn-lt"/>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$ 3.314,17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$ 3.314,17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$ 3.291,03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47187240"/>
                  </a:ext>
                </a:extLst>
              </a:tr>
              <a:tr h="138077">
                <a:tc>
                  <a:txBody>
                    <a:bodyPr/>
                    <a:lstStyle/>
                    <a:p>
                      <a:pPr algn="l" rtl="0" fontAlgn="ctr"/>
                      <a:r>
                        <a:rPr lang="es-CO" sz="900" b="0" i="0" u="none" strike="noStrike">
                          <a:solidFill>
                            <a:srgbClr val="203764"/>
                          </a:solidFill>
                          <a:effectLst/>
                          <a:latin typeface="+mn-lt"/>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$ 4.532,71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$ 4.532,71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$ 4.532,70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49387948"/>
                  </a:ext>
                </a:extLst>
              </a:tr>
              <a:tr h="138077">
                <a:tc>
                  <a:txBody>
                    <a:bodyPr/>
                    <a:lstStyle/>
                    <a:p>
                      <a:pPr algn="l" rtl="0" fontAlgn="ctr"/>
                      <a:r>
                        <a:rPr lang="es-CO" sz="900" b="0" i="0" u="none" strike="noStrike">
                          <a:solidFill>
                            <a:srgbClr val="203764"/>
                          </a:solidFill>
                          <a:effectLst/>
                          <a:latin typeface="+mn-lt"/>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$ 3.465,92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$ 3.465,92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$ 3.465,91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01627044"/>
                  </a:ext>
                </a:extLst>
              </a:tr>
              <a:tr h="138077">
                <a:tc>
                  <a:txBody>
                    <a:bodyPr/>
                    <a:lstStyle/>
                    <a:p>
                      <a:pPr algn="l" rtl="0" fontAlgn="ctr"/>
                      <a:r>
                        <a:rPr lang="es-CO" sz="900" b="0" i="0" u="none" strike="noStrike">
                          <a:solidFill>
                            <a:srgbClr val="203764"/>
                          </a:solidFill>
                          <a:effectLst/>
                          <a:latin typeface="+mn-lt"/>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16771523"/>
                  </a:ext>
                </a:extLst>
              </a:tr>
              <a:tr h="138077">
                <a:tc>
                  <a:txBody>
                    <a:bodyPr/>
                    <a:lstStyle/>
                    <a:p>
                      <a:pPr algn="l" rtl="0" fontAlgn="ctr"/>
                      <a:r>
                        <a:rPr lang="es-CO" sz="900" b="0" i="0" u="none" strike="noStrike">
                          <a:solidFill>
                            <a:srgbClr val="203764"/>
                          </a:solidFill>
                          <a:effectLst/>
                          <a:latin typeface="+mn-lt"/>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$ 3.457,80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$ 3.457,80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$ 3.457,79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30715149"/>
                  </a:ext>
                </a:extLst>
              </a:tr>
              <a:tr h="138077">
                <a:tc>
                  <a:txBody>
                    <a:bodyPr/>
                    <a:lstStyle/>
                    <a:p>
                      <a:pPr algn="l" rtl="0" fontAlgn="ctr"/>
                      <a:r>
                        <a:rPr lang="es-CO" sz="900" b="0" i="0" u="none" strike="noStrike">
                          <a:solidFill>
                            <a:srgbClr val="203764"/>
                          </a:solidFill>
                          <a:effectLst/>
                          <a:latin typeface="+mn-lt"/>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$ 6.896,84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$ 6.896,84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$ 6.896,84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94953286"/>
                  </a:ext>
                </a:extLst>
              </a:tr>
              <a:tr h="138077">
                <a:tc>
                  <a:txBody>
                    <a:bodyPr/>
                    <a:lstStyle/>
                    <a:p>
                      <a:pPr algn="l" rtl="0" fontAlgn="ctr"/>
                      <a:r>
                        <a:rPr lang="es-CO" sz="900" b="0" i="0" u="none" strike="noStrike">
                          <a:solidFill>
                            <a:srgbClr val="203764"/>
                          </a:solidFill>
                          <a:effectLst/>
                          <a:latin typeface="+mn-lt"/>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$ 1.582,98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$ 1.582,98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$ 1.582,98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83073618"/>
                  </a:ext>
                </a:extLst>
              </a:tr>
              <a:tr h="138077">
                <a:tc>
                  <a:txBody>
                    <a:bodyPr/>
                    <a:lstStyle/>
                    <a:p>
                      <a:pPr algn="l" rtl="0" fontAlgn="ctr"/>
                      <a:r>
                        <a:rPr lang="es-CO" sz="900" b="0" i="0" u="none" strike="noStrike">
                          <a:solidFill>
                            <a:srgbClr val="203764"/>
                          </a:solidFill>
                          <a:effectLst/>
                          <a:latin typeface="+mn-lt"/>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$ 10.721,16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$ 10.721,16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$ 889,58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$ 9.831,58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31579245"/>
                  </a:ext>
                </a:extLst>
              </a:tr>
              <a:tr h="138077">
                <a:tc>
                  <a:txBody>
                    <a:bodyPr/>
                    <a:lstStyle/>
                    <a:p>
                      <a:pPr algn="l" rtl="0" fontAlgn="ctr"/>
                      <a:r>
                        <a:rPr lang="es-CO" sz="900" b="1" i="0" u="none" strike="noStrike">
                          <a:solidFill>
                            <a:srgbClr val="203764"/>
                          </a:solidFill>
                          <a:effectLst/>
                          <a:latin typeface="+mn-lt"/>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$ 3.484,95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$ 3.484,95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207686482"/>
                  </a:ext>
                </a:extLst>
              </a:tr>
              <a:tr h="138077">
                <a:tc>
                  <a:txBody>
                    <a:bodyPr/>
                    <a:lstStyle/>
                    <a:p>
                      <a:pPr algn="l" rtl="0" fontAlgn="ctr"/>
                      <a:r>
                        <a:rPr lang="es-CO" sz="900" b="0" i="0" u="none" strike="noStrike">
                          <a:solidFill>
                            <a:srgbClr val="203764"/>
                          </a:solidFill>
                          <a:effectLst/>
                          <a:latin typeface="+mn-lt"/>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$ 147,57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$ 147,57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$ 132,69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00207840"/>
                  </a:ext>
                </a:extLst>
              </a:tr>
              <a:tr h="138077">
                <a:tc>
                  <a:txBody>
                    <a:bodyPr/>
                    <a:lstStyle/>
                    <a:p>
                      <a:pPr algn="l" rtl="0" fontAlgn="ctr"/>
                      <a:r>
                        <a:rPr lang="es-CO" sz="900" b="0" i="0" u="none" strike="noStrike">
                          <a:solidFill>
                            <a:srgbClr val="203764"/>
                          </a:solidFill>
                          <a:effectLst/>
                          <a:latin typeface="+mn-lt"/>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$ 367,70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$ 367,70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$ 345,51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$ 22,19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76895324"/>
                  </a:ext>
                </a:extLst>
              </a:tr>
              <a:tr h="138077">
                <a:tc>
                  <a:txBody>
                    <a:bodyPr/>
                    <a:lstStyle/>
                    <a:p>
                      <a:pPr algn="l" rtl="0" fontAlgn="ctr"/>
                      <a:r>
                        <a:rPr lang="es-CO" sz="900" b="0" i="0" u="none" strike="noStrike">
                          <a:solidFill>
                            <a:srgbClr val="203764"/>
                          </a:solidFill>
                          <a:effectLst/>
                          <a:latin typeface="+mn-lt"/>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63959467"/>
                  </a:ext>
                </a:extLst>
              </a:tr>
              <a:tr h="138077">
                <a:tc>
                  <a:txBody>
                    <a:bodyPr/>
                    <a:lstStyle/>
                    <a:p>
                      <a:pPr algn="l" rtl="0" fontAlgn="ctr"/>
                      <a:r>
                        <a:rPr lang="es-CO" sz="900" b="0" i="0" u="none" strike="noStrike">
                          <a:solidFill>
                            <a:srgbClr val="203764"/>
                          </a:solidFill>
                          <a:effectLst/>
                          <a:latin typeface="+mn-lt"/>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$ 514,42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$ 514,42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$ 497,52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9660167"/>
                  </a:ext>
                </a:extLst>
              </a:tr>
              <a:tr h="138077">
                <a:tc>
                  <a:txBody>
                    <a:bodyPr/>
                    <a:lstStyle/>
                    <a:p>
                      <a:pPr algn="l" rtl="0" fontAlgn="ctr"/>
                      <a:r>
                        <a:rPr lang="es-CO" sz="900" b="0" i="0" u="none" strike="noStrike">
                          <a:solidFill>
                            <a:srgbClr val="203764"/>
                          </a:solidFill>
                          <a:effectLst/>
                          <a:latin typeface="+mn-lt"/>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$ 620,50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$ 620,50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$ 506,48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27141643"/>
                  </a:ext>
                </a:extLst>
              </a:tr>
              <a:tr h="138077">
                <a:tc>
                  <a:txBody>
                    <a:bodyPr/>
                    <a:lstStyle/>
                    <a:p>
                      <a:pPr algn="l" rtl="0" fontAlgn="ctr"/>
                      <a:r>
                        <a:rPr lang="es-CO" sz="900" b="0" i="0" u="none" strike="noStrike">
                          <a:solidFill>
                            <a:srgbClr val="203764"/>
                          </a:solidFill>
                          <a:effectLst/>
                          <a:latin typeface="+mn-lt"/>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43228419"/>
                  </a:ext>
                </a:extLst>
              </a:tr>
              <a:tr h="138077">
                <a:tc>
                  <a:txBody>
                    <a:bodyPr/>
                    <a:lstStyle/>
                    <a:p>
                      <a:pPr algn="l" rtl="0" fontAlgn="ctr"/>
                      <a:r>
                        <a:rPr lang="es-CO" sz="900" b="0" i="0" u="none" strike="noStrike">
                          <a:solidFill>
                            <a:srgbClr val="203764"/>
                          </a:solidFill>
                          <a:effectLst/>
                          <a:latin typeface="+mn-lt"/>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66822817"/>
                  </a:ext>
                </a:extLst>
              </a:tr>
              <a:tr h="138077">
                <a:tc>
                  <a:txBody>
                    <a:bodyPr/>
                    <a:lstStyle/>
                    <a:p>
                      <a:pPr algn="l" rtl="0" fontAlgn="ctr"/>
                      <a:r>
                        <a:rPr lang="es-CO" sz="900" b="0" i="0" u="none" strike="noStrike">
                          <a:solidFill>
                            <a:srgbClr val="203764"/>
                          </a:solidFill>
                          <a:effectLst/>
                          <a:latin typeface="+mn-lt"/>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$ 430,82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53908286"/>
                  </a:ext>
                </a:extLst>
              </a:tr>
            </a:tbl>
          </a:graphicData>
        </a:graphic>
      </p:graphicFrame>
    </p:spTree>
  </p:cSld>
  <p:clrMapOvr>
    <a:masterClrMapping/>
  </p:clrMapOvr>
  <p:transition spd="slow"/>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CC7B209-A2CE-429C-B435-2A8BE76FE8FD}"/>
              </a:ext>
            </a:extLst>
          </p:cNvPr>
          <p:cNvCxnSpPr>
            <a:cxnSpLocks/>
          </p:cNvCxnSpPr>
          <p:nvPr/>
        </p:nvCxnSpPr>
        <p:spPr>
          <a:xfrm>
            <a:off x="88900" y="1057504"/>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D5CFE1F-4C2A-4258-91C5-B56CC5103D7B}"/>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5E0DFD0-168C-4F8E-B3A3-97A8C17116AB}"/>
              </a:ext>
            </a:extLst>
          </p:cNvPr>
          <p:cNvSpPr txBox="1"/>
          <p:nvPr/>
        </p:nvSpPr>
        <p:spPr>
          <a:xfrm>
            <a:off x="1697038" y="185738"/>
            <a:ext cx="9882187"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Limpieza Metropolitana SA ESP - corte a 30 de ABRIL de 2025</a:t>
            </a:r>
            <a:endParaRPr lang="es-ES" sz="1600" b="0" dirty="0">
              <a:solidFill>
                <a:schemeClr val="accent1">
                  <a:lumMod val="50000"/>
                </a:schemeClr>
              </a:solidFill>
            </a:endParaRPr>
          </a:p>
        </p:txBody>
      </p:sp>
      <p:pic>
        <p:nvPicPr>
          <p:cNvPr id="150533" name="Imagen 15">
            <a:extLst>
              <a:ext uri="{FF2B5EF4-FFF2-40B4-BE49-F238E27FC236}">
                <a16:creationId xmlns:a16="http://schemas.microsoft.com/office/drawing/2014/main" id="{ACAFEF41-CA4C-44BF-A3F8-B282D057DF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Imagen 7">
            <a:extLst>
              <a:ext uri="{FF2B5EF4-FFF2-40B4-BE49-F238E27FC236}">
                <a16:creationId xmlns:a16="http://schemas.microsoft.com/office/drawing/2014/main" id="{C4976EFC-616F-4D86-BD95-1703D7CAFA6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717213" y="160791"/>
            <a:ext cx="1393825" cy="788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2998197-6EA7-450D-BC26-2246AF381719}"/>
              </a:ext>
            </a:extLst>
          </p:cNvPr>
          <p:cNvSpPr txBox="1"/>
          <p:nvPr/>
        </p:nvSpPr>
        <p:spPr>
          <a:xfrm>
            <a:off x="40820" y="6524625"/>
            <a:ext cx="1631950"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A3368E37-5AEF-1C85-CB44-3AC3613E0CAE}"/>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6" name="Tabla 5">
            <a:extLst>
              <a:ext uri="{FF2B5EF4-FFF2-40B4-BE49-F238E27FC236}">
                <a16:creationId xmlns:a16="http://schemas.microsoft.com/office/drawing/2014/main" id="{C9AF3424-6FC4-3730-4852-D860CAD91C17}"/>
              </a:ext>
            </a:extLst>
          </p:cNvPr>
          <p:cNvGraphicFramePr>
            <a:graphicFrameLocks noGrp="1"/>
          </p:cNvGraphicFramePr>
          <p:nvPr/>
        </p:nvGraphicFramePr>
        <p:xfrm>
          <a:off x="2725589" y="1922444"/>
          <a:ext cx="9015413" cy="3099092"/>
        </p:xfrm>
        <a:graphic>
          <a:graphicData uri="http://schemas.openxmlformats.org/drawingml/2006/table">
            <a:tbl>
              <a:tblPr/>
              <a:tblGrid>
                <a:gridCol w="1757145">
                  <a:extLst>
                    <a:ext uri="{9D8B030D-6E8A-4147-A177-3AD203B41FA5}">
                      <a16:colId xmlns:a16="http://schemas.microsoft.com/office/drawing/2014/main" val="1040007190"/>
                    </a:ext>
                  </a:extLst>
                </a:gridCol>
                <a:gridCol w="1128362">
                  <a:extLst>
                    <a:ext uri="{9D8B030D-6E8A-4147-A177-3AD203B41FA5}">
                      <a16:colId xmlns:a16="http://schemas.microsoft.com/office/drawing/2014/main" val="2366477998"/>
                    </a:ext>
                  </a:extLst>
                </a:gridCol>
                <a:gridCol w="818278">
                  <a:extLst>
                    <a:ext uri="{9D8B030D-6E8A-4147-A177-3AD203B41FA5}">
                      <a16:colId xmlns:a16="http://schemas.microsoft.com/office/drawing/2014/main" val="2064804410"/>
                    </a:ext>
                  </a:extLst>
                </a:gridCol>
                <a:gridCol w="792438">
                  <a:extLst>
                    <a:ext uri="{9D8B030D-6E8A-4147-A177-3AD203B41FA5}">
                      <a16:colId xmlns:a16="http://schemas.microsoft.com/office/drawing/2014/main" val="2027833716"/>
                    </a:ext>
                  </a:extLst>
                </a:gridCol>
                <a:gridCol w="1162815">
                  <a:extLst>
                    <a:ext uri="{9D8B030D-6E8A-4147-A177-3AD203B41FA5}">
                      <a16:colId xmlns:a16="http://schemas.microsoft.com/office/drawing/2014/main" val="2636412103"/>
                    </a:ext>
                  </a:extLst>
                </a:gridCol>
                <a:gridCol w="714917">
                  <a:extLst>
                    <a:ext uri="{9D8B030D-6E8A-4147-A177-3AD203B41FA5}">
                      <a16:colId xmlns:a16="http://schemas.microsoft.com/office/drawing/2014/main" val="3702734208"/>
                    </a:ext>
                  </a:extLst>
                </a:gridCol>
                <a:gridCol w="987676">
                  <a:extLst>
                    <a:ext uri="{9D8B030D-6E8A-4147-A177-3AD203B41FA5}">
                      <a16:colId xmlns:a16="http://schemas.microsoft.com/office/drawing/2014/main" val="547770061"/>
                    </a:ext>
                  </a:extLst>
                </a:gridCol>
                <a:gridCol w="769468">
                  <a:extLst>
                    <a:ext uri="{9D8B030D-6E8A-4147-A177-3AD203B41FA5}">
                      <a16:colId xmlns:a16="http://schemas.microsoft.com/office/drawing/2014/main" val="1056802753"/>
                    </a:ext>
                  </a:extLst>
                </a:gridCol>
                <a:gridCol w="884314">
                  <a:extLst>
                    <a:ext uri="{9D8B030D-6E8A-4147-A177-3AD203B41FA5}">
                      <a16:colId xmlns:a16="http://schemas.microsoft.com/office/drawing/2014/main" val="492667008"/>
                    </a:ext>
                  </a:extLst>
                </a:gridCol>
              </a:tblGrid>
              <a:tr h="180838">
                <a:tc gridSpan="9">
                  <a:txBody>
                    <a:bodyPr/>
                    <a:lstStyle/>
                    <a:p>
                      <a:pPr algn="ctr" fontAlgn="ctr"/>
                      <a:r>
                        <a:rPr lang="es-ES" sz="900" b="1" i="0" u="none" strike="noStrike" dirty="0">
                          <a:solidFill>
                            <a:srgbClr val="203764"/>
                          </a:solidFill>
                          <a:effectLst/>
                          <a:latin typeface="+mn-lt"/>
                        </a:rPr>
                        <a:t>CONTRATOS DE ADICIÓN - ASE 2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6399730"/>
                  </a:ext>
                </a:extLst>
              </a:tr>
              <a:tr h="904189">
                <a:tc>
                  <a:txBody>
                    <a:bodyPr/>
                    <a:lstStyle/>
                    <a:p>
                      <a:pPr algn="ctr" rtl="0" fontAlgn="ctr"/>
                      <a:r>
                        <a:rPr lang="es-CO" sz="900" b="1" i="0" u="none" strike="noStrike" dirty="0">
                          <a:solidFill>
                            <a:srgbClr val="203764"/>
                          </a:solidFill>
                          <a:effectLst/>
                          <a:latin typeface="+mn-lt"/>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203764"/>
                          </a:solidFill>
                          <a:effectLst/>
                          <a:latin typeface="+mn-lt"/>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ES" sz="900" b="1" i="0" u="none" strike="noStrike">
                          <a:solidFill>
                            <a:srgbClr val="203764"/>
                          </a:solidFill>
                          <a:effectLst/>
                          <a:latin typeface="+mn-lt"/>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608417158"/>
                  </a:ext>
                </a:extLst>
              </a:tr>
              <a:tr h="176277">
                <a:tc>
                  <a:txBody>
                    <a:bodyPr/>
                    <a:lstStyle/>
                    <a:p>
                      <a:pPr algn="ctr" rtl="0" fontAlgn="ctr"/>
                      <a:r>
                        <a:rPr lang="es-CO" sz="900" b="1" i="0" u="none" strike="noStrike">
                          <a:solidFill>
                            <a:srgbClr val="203764"/>
                          </a:solidFill>
                          <a:effectLst/>
                          <a:latin typeface="+mn-lt"/>
                        </a:rPr>
                        <a:t>ASE 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$ 83.857,75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$ 31.901,24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$ 115.758,99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$ 59.577,00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$ 31.901,24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964722284"/>
                  </a:ext>
                </a:extLst>
              </a:tr>
              <a:tr h="176277">
                <a:tc>
                  <a:txBody>
                    <a:bodyPr/>
                    <a:lstStyle/>
                    <a:p>
                      <a:pPr algn="l" rtl="0" fontAlgn="ctr"/>
                      <a:r>
                        <a:rPr lang="es-CO" sz="900" b="1" i="0" u="none" strike="noStrike">
                          <a:solidFill>
                            <a:srgbClr val="203764"/>
                          </a:solidFill>
                          <a:effectLst/>
                          <a:latin typeface="+mn-lt"/>
                        </a:rPr>
                        <a:t>3.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133705291"/>
                  </a:ext>
                </a:extLst>
              </a:tr>
              <a:tr h="214448">
                <a:tc>
                  <a:txBody>
                    <a:bodyPr/>
                    <a:lstStyle/>
                    <a:p>
                      <a:pPr algn="l" rtl="0" fontAlgn="ctr"/>
                      <a:r>
                        <a:rPr lang="es-CO" sz="900" b="0" i="0" u="none" strike="noStrike">
                          <a:solidFill>
                            <a:srgbClr val="203764"/>
                          </a:solidFill>
                          <a:effectLst/>
                          <a:latin typeface="+mn-lt"/>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$ 3.732,46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27287723"/>
                  </a:ext>
                </a:extLst>
              </a:tr>
              <a:tr h="176277">
                <a:tc>
                  <a:txBody>
                    <a:bodyPr/>
                    <a:lstStyle/>
                    <a:p>
                      <a:pPr algn="l" rtl="0" fontAlgn="ctr"/>
                      <a:r>
                        <a:rPr lang="es-CO" sz="900" b="1" i="0" u="none" strike="noStrike" dirty="0">
                          <a:solidFill>
                            <a:srgbClr val="203764"/>
                          </a:solidFill>
                          <a:effectLst/>
                          <a:latin typeface="+mn-lt"/>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399821241"/>
                  </a:ext>
                </a:extLst>
              </a:tr>
              <a:tr h="170086">
                <a:tc>
                  <a:txBody>
                    <a:bodyPr/>
                    <a:lstStyle/>
                    <a:p>
                      <a:pPr algn="l" rtl="0" fontAlgn="ctr"/>
                      <a:r>
                        <a:rPr lang="es-CO" sz="900" b="0" i="0" u="none" strike="noStrike">
                          <a:solidFill>
                            <a:srgbClr val="203764"/>
                          </a:solidFill>
                          <a:effectLst/>
                          <a:latin typeface="+mn-lt"/>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49167968"/>
                  </a:ext>
                </a:extLst>
              </a:tr>
              <a:tr h="176277">
                <a:tc>
                  <a:txBody>
                    <a:bodyPr/>
                    <a:lstStyle/>
                    <a:p>
                      <a:pPr algn="l" rtl="0" fontAlgn="ctr"/>
                      <a:r>
                        <a:rPr lang="es-CO" sz="900" b="1" i="0" u="none" strike="noStrike">
                          <a:solidFill>
                            <a:srgbClr val="203764"/>
                          </a:solidFill>
                          <a:effectLst/>
                          <a:latin typeface="+mn-lt"/>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139294868"/>
                  </a:ext>
                </a:extLst>
              </a:tr>
              <a:tr h="197796">
                <a:tc>
                  <a:txBody>
                    <a:bodyPr/>
                    <a:lstStyle/>
                    <a:p>
                      <a:pPr algn="l" rtl="0" fontAlgn="ctr"/>
                      <a:r>
                        <a:rPr lang="es-CO" sz="900" b="0" i="0" u="none" strike="noStrike">
                          <a:solidFill>
                            <a:srgbClr val="203764"/>
                          </a:solidFill>
                          <a:effectLst/>
                          <a:latin typeface="+mn-lt"/>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11733906"/>
                  </a:ext>
                </a:extLst>
              </a:tr>
              <a:tr h="176277">
                <a:tc>
                  <a:txBody>
                    <a:bodyPr/>
                    <a:lstStyle/>
                    <a:p>
                      <a:pPr algn="l" rtl="0" fontAlgn="ctr"/>
                      <a:r>
                        <a:rPr lang="es-CO" sz="900" b="1" i="0" u="none" strike="noStrike">
                          <a:solidFill>
                            <a:srgbClr val="203764"/>
                          </a:solidFill>
                          <a:effectLst/>
                          <a:latin typeface="+mn-lt"/>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88843641"/>
                  </a:ext>
                </a:extLst>
              </a:tr>
              <a:tr h="197796">
                <a:tc>
                  <a:txBody>
                    <a:bodyPr/>
                    <a:lstStyle/>
                    <a:p>
                      <a:pPr algn="l" rtl="0" fontAlgn="ctr"/>
                      <a:r>
                        <a:rPr lang="es-CO" sz="900" b="0" i="0" u="none" strike="noStrike">
                          <a:solidFill>
                            <a:srgbClr val="203764"/>
                          </a:solidFill>
                          <a:effectLst/>
                          <a:latin typeface="+mn-lt"/>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87575676"/>
                  </a:ext>
                </a:extLst>
              </a:tr>
              <a:tr h="176277">
                <a:tc>
                  <a:txBody>
                    <a:bodyPr/>
                    <a:lstStyle/>
                    <a:p>
                      <a:pPr algn="l" rtl="0" fontAlgn="ctr"/>
                      <a:r>
                        <a:rPr lang="es-CO" sz="900" b="1" i="0" u="none" strike="noStrike">
                          <a:solidFill>
                            <a:srgbClr val="203764"/>
                          </a:solidFill>
                          <a:effectLst/>
                          <a:latin typeface="+mn-lt"/>
                        </a:rPr>
                        <a:t>7.CUADRILLAS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$ 1.531,22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$ 1.531,22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424306182"/>
                  </a:ext>
                </a:extLst>
              </a:tr>
              <a:tr h="176277">
                <a:tc>
                  <a:txBody>
                    <a:bodyPr/>
                    <a:lstStyle/>
                    <a:p>
                      <a:pPr algn="l" rtl="0" fontAlgn="ctr"/>
                      <a:r>
                        <a:rPr lang="es-CO" sz="900" b="0" i="0" u="none" strike="noStrike">
                          <a:solidFill>
                            <a:srgbClr val="203764"/>
                          </a:solidFill>
                          <a:effectLst/>
                          <a:latin typeface="+mn-lt"/>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$ 1.531,22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$ 1.531,22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$ 154,43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$ 1.376,79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24608637"/>
                  </a:ext>
                </a:extLst>
              </a:tr>
            </a:tbl>
          </a:graphicData>
        </a:graphic>
      </p:graphicFrame>
    </p:spTree>
    <p:extLst>
      <p:ext uri="{BB962C8B-B14F-4D97-AF65-F5344CB8AC3E}">
        <p14:creationId xmlns:p14="http://schemas.microsoft.com/office/powerpoint/2010/main" val="2898527739"/>
      </p:ext>
    </p:extLst>
  </p:cSld>
  <p:clrMapOvr>
    <a:masterClrMapping/>
  </p:clrMapOvr>
  <p:transition spd="slow"/>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92CC0E7-DF21-4EA3-ADBD-3D3DB39684FE}"/>
              </a:ext>
            </a:extLst>
          </p:cNvPr>
          <p:cNvCxnSpPr>
            <a:cxnSpLocks/>
          </p:cNvCxnSpPr>
          <p:nvPr/>
        </p:nvCxnSpPr>
        <p:spPr>
          <a:xfrm>
            <a:off x="117475" y="10398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D8767026-4F58-4C6A-A465-0AAF107B60D5}"/>
              </a:ext>
            </a:extLst>
          </p:cNvPr>
          <p:cNvSpPr txBox="1"/>
          <p:nvPr/>
        </p:nvSpPr>
        <p:spPr>
          <a:xfrm>
            <a:off x="1833563" y="1460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Ciudad Limpia Bogota SA ESP - corte a 30 de ABRIL de 2025</a:t>
            </a:r>
            <a:endParaRPr lang="es-ES" sz="1600" b="0" dirty="0">
              <a:solidFill>
                <a:schemeClr val="accent1">
                  <a:lumMod val="50000"/>
                </a:schemeClr>
              </a:solidFill>
            </a:endParaRPr>
          </a:p>
        </p:txBody>
      </p:sp>
      <p:pic>
        <p:nvPicPr>
          <p:cNvPr id="152581" name="Imagen 15">
            <a:extLst>
              <a:ext uri="{FF2B5EF4-FFF2-40B4-BE49-F238E27FC236}">
                <a16:creationId xmlns:a16="http://schemas.microsoft.com/office/drawing/2014/main" id="{F54F3D97-10E8-4177-9B1E-62416971C40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C6D06692-C480-451C-9DC4-F982A744CDBD}"/>
              </a:ext>
            </a:extLst>
          </p:cNvPr>
          <p:cNvSpPr txBox="1"/>
          <p:nvPr/>
        </p:nvSpPr>
        <p:spPr>
          <a:xfrm>
            <a:off x="35831" y="6555331"/>
            <a:ext cx="1631950" cy="247650"/>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grpSp>
        <p:nvGrpSpPr>
          <p:cNvPr id="9" name="Grupo 8">
            <a:extLst>
              <a:ext uri="{FF2B5EF4-FFF2-40B4-BE49-F238E27FC236}">
                <a16:creationId xmlns:a16="http://schemas.microsoft.com/office/drawing/2014/main" id="{C5EF90F8-04D4-4A81-83DC-190C77C20643}"/>
              </a:ext>
            </a:extLst>
          </p:cNvPr>
          <p:cNvGrpSpPr/>
          <p:nvPr/>
        </p:nvGrpSpPr>
        <p:grpSpPr>
          <a:xfrm>
            <a:off x="10909760" y="-59979"/>
            <a:ext cx="1077459" cy="989053"/>
            <a:chOff x="10562619" y="1423954"/>
            <a:chExt cx="1280250" cy="1299632"/>
          </a:xfrm>
        </p:grpSpPr>
        <p:pic>
          <p:nvPicPr>
            <p:cNvPr id="11" name="Picture 2">
              <a:extLst>
                <a:ext uri="{FF2B5EF4-FFF2-40B4-BE49-F238E27FC236}">
                  <a16:creationId xmlns:a16="http://schemas.microsoft.com/office/drawing/2014/main" id="{7095135A-77EC-4E37-B39E-ADF579085A4A}"/>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a:extLst>
                <a:ext uri="{FF2B5EF4-FFF2-40B4-BE49-F238E27FC236}">
                  <a16:creationId xmlns:a16="http://schemas.microsoft.com/office/drawing/2014/main" id="{13484AE7-F26C-4789-9D13-9676D687E3AA}"/>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BD95390E-B4FA-9B06-72AC-5436E75B9B1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A726AFAD-6A70-1312-9BFD-66E1E000D0F7}"/>
              </a:ext>
            </a:extLst>
          </p:cNvPr>
          <p:cNvGraphicFramePr>
            <a:graphicFrameLocks noGrp="1"/>
          </p:cNvGraphicFramePr>
          <p:nvPr/>
        </p:nvGraphicFramePr>
        <p:xfrm>
          <a:off x="2694485" y="1129340"/>
          <a:ext cx="9089034" cy="5315082"/>
        </p:xfrm>
        <a:graphic>
          <a:graphicData uri="http://schemas.openxmlformats.org/drawingml/2006/table">
            <a:tbl>
              <a:tblPr/>
              <a:tblGrid>
                <a:gridCol w="1771493">
                  <a:extLst>
                    <a:ext uri="{9D8B030D-6E8A-4147-A177-3AD203B41FA5}">
                      <a16:colId xmlns:a16="http://schemas.microsoft.com/office/drawing/2014/main" val="914723984"/>
                    </a:ext>
                  </a:extLst>
                </a:gridCol>
                <a:gridCol w="1137576">
                  <a:extLst>
                    <a:ext uri="{9D8B030D-6E8A-4147-A177-3AD203B41FA5}">
                      <a16:colId xmlns:a16="http://schemas.microsoft.com/office/drawing/2014/main" val="3297836316"/>
                    </a:ext>
                  </a:extLst>
                </a:gridCol>
                <a:gridCol w="824960">
                  <a:extLst>
                    <a:ext uri="{9D8B030D-6E8A-4147-A177-3AD203B41FA5}">
                      <a16:colId xmlns:a16="http://schemas.microsoft.com/office/drawing/2014/main" val="4163272755"/>
                    </a:ext>
                  </a:extLst>
                </a:gridCol>
                <a:gridCol w="798909">
                  <a:extLst>
                    <a:ext uri="{9D8B030D-6E8A-4147-A177-3AD203B41FA5}">
                      <a16:colId xmlns:a16="http://schemas.microsoft.com/office/drawing/2014/main" val="4186863341"/>
                    </a:ext>
                  </a:extLst>
                </a:gridCol>
                <a:gridCol w="1172311">
                  <a:extLst>
                    <a:ext uri="{9D8B030D-6E8A-4147-A177-3AD203B41FA5}">
                      <a16:colId xmlns:a16="http://schemas.microsoft.com/office/drawing/2014/main" val="335232939"/>
                    </a:ext>
                  </a:extLst>
                </a:gridCol>
                <a:gridCol w="720755">
                  <a:extLst>
                    <a:ext uri="{9D8B030D-6E8A-4147-A177-3AD203B41FA5}">
                      <a16:colId xmlns:a16="http://schemas.microsoft.com/office/drawing/2014/main" val="2376196442"/>
                    </a:ext>
                  </a:extLst>
                </a:gridCol>
                <a:gridCol w="995742">
                  <a:extLst>
                    <a:ext uri="{9D8B030D-6E8A-4147-A177-3AD203B41FA5}">
                      <a16:colId xmlns:a16="http://schemas.microsoft.com/office/drawing/2014/main" val="2124084877"/>
                    </a:ext>
                  </a:extLst>
                </a:gridCol>
                <a:gridCol w="775752">
                  <a:extLst>
                    <a:ext uri="{9D8B030D-6E8A-4147-A177-3AD203B41FA5}">
                      <a16:colId xmlns:a16="http://schemas.microsoft.com/office/drawing/2014/main" val="1423128894"/>
                    </a:ext>
                  </a:extLst>
                </a:gridCol>
                <a:gridCol w="891536">
                  <a:extLst>
                    <a:ext uri="{9D8B030D-6E8A-4147-A177-3AD203B41FA5}">
                      <a16:colId xmlns:a16="http://schemas.microsoft.com/office/drawing/2014/main" val="3290601853"/>
                    </a:ext>
                  </a:extLst>
                </a:gridCol>
              </a:tblGrid>
              <a:tr h="149534">
                <a:tc gridSpan="9">
                  <a:txBody>
                    <a:bodyPr/>
                    <a:lstStyle/>
                    <a:p>
                      <a:pPr algn="ctr" fontAlgn="ctr"/>
                      <a:r>
                        <a:rPr lang="es-ES" sz="900" b="1" i="0" u="none" strike="noStrike" dirty="0">
                          <a:solidFill>
                            <a:srgbClr val="203764"/>
                          </a:solidFill>
                          <a:effectLst/>
                          <a:latin typeface="+mn-lt"/>
                        </a:rPr>
                        <a:t>CONTRATOS DE ADICIÓN - ASE 3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47857152"/>
                  </a:ext>
                </a:extLst>
              </a:tr>
              <a:tr h="673327">
                <a:tc>
                  <a:txBody>
                    <a:bodyPr/>
                    <a:lstStyle/>
                    <a:p>
                      <a:pPr algn="ctr" rtl="0" fontAlgn="ctr"/>
                      <a:r>
                        <a:rPr lang="es-CO" sz="900" b="1" i="0" u="none" strike="noStrike" dirty="0">
                          <a:solidFill>
                            <a:srgbClr val="203764"/>
                          </a:solidFill>
                          <a:effectLst/>
                          <a:latin typeface="+mn-lt"/>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203764"/>
                          </a:solidFill>
                          <a:effectLst/>
                          <a:latin typeface="+mn-lt"/>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ES" sz="900" b="1" i="0" u="none" strike="noStrike">
                          <a:solidFill>
                            <a:srgbClr val="203764"/>
                          </a:solidFill>
                          <a:effectLst/>
                          <a:latin typeface="+mn-lt"/>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84546106"/>
                  </a:ext>
                </a:extLst>
              </a:tr>
              <a:tr h="149534">
                <a:tc>
                  <a:txBody>
                    <a:bodyPr/>
                    <a:lstStyle/>
                    <a:p>
                      <a:pPr algn="ctr" rtl="0" fontAlgn="ctr"/>
                      <a:r>
                        <a:rPr lang="es-CO" sz="900" b="1" i="0" u="none" strike="noStrike">
                          <a:solidFill>
                            <a:srgbClr val="203764"/>
                          </a:solidFill>
                          <a:effectLst/>
                          <a:latin typeface="+mn-lt"/>
                        </a:rPr>
                        <a:t>ASE 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dirty="0">
                          <a:solidFill>
                            <a:srgbClr val="203764"/>
                          </a:solidFill>
                          <a:effectLst/>
                          <a:latin typeface="+mn-lt"/>
                        </a:rPr>
                        <a:t>$ 34.373,79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$ 23.870,97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$ 58.244,76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$ 34.000,00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$ 23.870,97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485734964"/>
                  </a:ext>
                </a:extLst>
              </a:tr>
              <a:tr h="149534">
                <a:tc>
                  <a:txBody>
                    <a:bodyPr/>
                    <a:lstStyle/>
                    <a:p>
                      <a:pPr algn="l" rtl="0" fontAlgn="ctr"/>
                      <a:r>
                        <a:rPr lang="es-CO" sz="900" b="1" i="0" u="none" strike="noStrike">
                          <a:solidFill>
                            <a:srgbClr val="203764"/>
                          </a:solidFill>
                          <a:effectLst/>
                          <a:latin typeface="+mn-lt"/>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mn-lt"/>
                        </a:rPr>
                        <a:t>$ 34.373,79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$ 37.134,66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965197718"/>
                  </a:ext>
                </a:extLst>
              </a:tr>
              <a:tr h="149534">
                <a:tc>
                  <a:txBody>
                    <a:bodyPr/>
                    <a:lstStyle/>
                    <a:p>
                      <a:pPr algn="l" rtl="0" fontAlgn="ctr"/>
                      <a:r>
                        <a:rPr lang="es-CO" sz="900" b="0" i="0" u="none" strike="noStrike" dirty="0">
                          <a:solidFill>
                            <a:srgbClr val="203764"/>
                          </a:solidFill>
                          <a:effectLst/>
                          <a:latin typeface="+mn-lt"/>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$ 2.806,02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$ 2.806,02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$ 2.805,86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3655983"/>
                  </a:ext>
                </a:extLst>
              </a:tr>
              <a:tr h="149534">
                <a:tc>
                  <a:txBody>
                    <a:bodyPr/>
                    <a:lstStyle/>
                    <a:p>
                      <a:pPr algn="l" rtl="0" fontAlgn="ctr"/>
                      <a:r>
                        <a:rPr lang="es-CO" sz="900" b="0" i="0" u="none" strike="noStrike" dirty="0">
                          <a:solidFill>
                            <a:srgbClr val="203764"/>
                          </a:solidFill>
                          <a:effectLst/>
                          <a:latin typeface="+mn-lt"/>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$ 1.410,00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$ 1.410,00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$ 1.366,53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$ 43,47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69137870"/>
                  </a:ext>
                </a:extLst>
              </a:tr>
              <a:tr h="149534">
                <a:tc>
                  <a:txBody>
                    <a:bodyPr/>
                    <a:lstStyle/>
                    <a:p>
                      <a:pPr algn="l" rtl="0" fontAlgn="ctr"/>
                      <a:r>
                        <a:rPr lang="es-CO" sz="900" b="0" i="0" u="none" strike="noStrike">
                          <a:solidFill>
                            <a:srgbClr val="203764"/>
                          </a:solidFill>
                          <a:effectLst/>
                          <a:latin typeface="+mn-lt"/>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$ 596,21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$ 596,21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$ 550,50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$ 45,71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32165117"/>
                  </a:ext>
                </a:extLst>
              </a:tr>
              <a:tr h="149534">
                <a:tc>
                  <a:txBody>
                    <a:bodyPr/>
                    <a:lstStyle/>
                    <a:p>
                      <a:pPr algn="l" rtl="0" fontAlgn="ctr"/>
                      <a:r>
                        <a:rPr lang="es-CO" sz="900" b="0" i="0" u="none" strike="noStrike">
                          <a:solidFill>
                            <a:srgbClr val="203764"/>
                          </a:solidFill>
                          <a:effectLst/>
                          <a:latin typeface="+mn-lt"/>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56193633"/>
                  </a:ext>
                </a:extLst>
              </a:tr>
              <a:tr h="149534">
                <a:tc>
                  <a:txBody>
                    <a:bodyPr/>
                    <a:lstStyle/>
                    <a:p>
                      <a:pPr algn="l" rtl="0" fontAlgn="ctr"/>
                      <a:r>
                        <a:rPr lang="es-CO" sz="900" b="0" i="0" u="none" strike="noStrike">
                          <a:solidFill>
                            <a:srgbClr val="203764"/>
                          </a:solidFill>
                          <a:effectLst/>
                          <a:latin typeface="+mn-lt"/>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$ 4.748,33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$ 4.748,33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$ 4.578,18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$ 170,15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334392"/>
                  </a:ext>
                </a:extLst>
              </a:tr>
              <a:tr h="149534">
                <a:tc>
                  <a:txBody>
                    <a:bodyPr/>
                    <a:lstStyle/>
                    <a:p>
                      <a:pPr algn="l" rtl="0" fontAlgn="ctr"/>
                      <a:r>
                        <a:rPr lang="es-CO" sz="900" b="0" i="0" u="none" strike="noStrike">
                          <a:solidFill>
                            <a:srgbClr val="203764"/>
                          </a:solidFill>
                          <a:effectLst/>
                          <a:latin typeface="+mn-lt"/>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$ 2.226,04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$ 2.226,04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$ 2.066,56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$ 159,48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02421254"/>
                  </a:ext>
                </a:extLst>
              </a:tr>
              <a:tr h="149534">
                <a:tc>
                  <a:txBody>
                    <a:bodyPr/>
                    <a:lstStyle/>
                    <a:p>
                      <a:pPr algn="l" rtl="0" fontAlgn="ctr"/>
                      <a:r>
                        <a:rPr lang="es-CO" sz="900" b="0" i="0" u="none" strike="noStrike">
                          <a:solidFill>
                            <a:srgbClr val="203764"/>
                          </a:solidFill>
                          <a:effectLst/>
                          <a:latin typeface="+mn-lt"/>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$ 2.021,38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$ 2.021,38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$ 1.875,50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$ 145,88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01747719"/>
                  </a:ext>
                </a:extLst>
              </a:tr>
              <a:tr h="149534">
                <a:tc>
                  <a:txBody>
                    <a:bodyPr/>
                    <a:lstStyle/>
                    <a:p>
                      <a:pPr algn="l" rtl="0" fontAlgn="ctr"/>
                      <a:r>
                        <a:rPr lang="es-CO" sz="900" b="0" i="0" u="none" strike="noStrike">
                          <a:solidFill>
                            <a:srgbClr val="203764"/>
                          </a:solidFill>
                          <a:effectLst/>
                          <a:latin typeface="+mn-lt"/>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$ 1.838,15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$ 1.838,15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$ 1.838,06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75322699"/>
                  </a:ext>
                </a:extLst>
              </a:tr>
              <a:tr h="149534">
                <a:tc>
                  <a:txBody>
                    <a:bodyPr/>
                    <a:lstStyle/>
                    <a:p>
                      <a:pPr algn="l" rtl="0" fontAlgn="ctr"/>
                      <a:r>
                        <a:rPr lang="es-CO" sz="900" b="0" i="0" u="none" strike="noStrike">
                          <a:solidFill>
                            <a:srgbClr val="203764"/>
                          </a:solidFill>
                          <a:effectLst/>
                          <a:latin typeface="+mn-lt"/>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$ 2.760,86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05339511"/>
                  </a:ext>
                </a:extLst>
              </a:tr>
              <a:tr h="149534">
                <a:tc>
                  <a:txBody>
                    <a:bodyPr/>
                    <a:lstStyle/>
                    <a:p>
                      <a:pPr algn="l" rtl="0" fontAlgn="ctr"/>
                      <a:r>
                        <a:rPr lang="es-CO" sz="900" b="0" i="0" u="none" strike="noStrike">
                          <a:solidFill>
                            <a:srgbClr val="203764"/>
                          </a:solidFill>
                          <a:effectLst/>
                          <a:latin typeface="+mn-lt"/>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$ 1.882,88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$ 1.882,88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$ 1.703,13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07435146"/>
                  </a:ext>
                </a:extLst>
              </a:tr>
              <a:tr h="149534">
                <a:tc>
                  <a:txBody>
                    <a:bodyPr/>
                    <a:lstStyle/>
                    <a:p>
                      <a:pPr algn="l" rtl="0" fontAlgn="ctr"/>
                      <a:r>
                        <a:rPr lang="es-CO" sz="900" b="0" i="0" u="none" strike="noStrike" dirty="0">
                          <a:solidFill>
                            <a:srgbClr val="203764"/>
                          </a:solidFill>
                          <a:effectLst/>
                          <a:latin typeface="+mn-lt"/>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$ 1.477,44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$ 1.477,44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$ 1.477,43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53679695"/>
                  </a:ext>
                </a:extLst>
              </a:tr>
              <a:tr h="149534">
                <a:tc>
                  <a:txBody>
                    <a:bodyPr/>
                    <a:lstStyle/>
                    <a:p>
                      <a:pPr algn="l" rtl="0" fontAlgn="ctr"/>
                      <a:r>
                        <a:rPr lang="es-CO" sz="900" b="0" i="0" u="none" strike="noStrike" dirty="0">
                          <a:solidFill>
                            <a:srgbClr val="203764"/>
                          </a:solidFill>
                          <a:effectLst/>
                          <a:latin typeface="+mn-lt"/>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$ 398,37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$ 398,37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$ 398,36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43572927"/>
                  </a:ext>
                </a:extLst>
              </a:tr>
              <a:tr h="149534">
                <a:tc>
                  <a:txBody>
                    <a:bodyPr/>
                    <a:lstStyle/>
                    <a:p>
                      <a:pPr algn="l" rtl="0" fontAlgn="ctr"/>
                      <a:r>
                        <a:rPr lang="es-CO" sz="900" b="0" i="0" u="none" strike="noStrike">
                          <a:solidFill>
                            <a:srgbClr val="203764"/>
                          </a:solidFill>
                          <a:effectLst/>
                          <a:latin typeface="+mn-lt"/>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77647129"/>
                  </a:ext>
                </a:extLst>
              </a:tr>
              <a:tr h="149534">
                <a:tc>
                  <a:txBody>
                    <a:bodyPr/>
                    <a:lstStyle/>
                    <a:p>
                      <a:pPr algn="l" rtl="0" fontAlgn="ctr"/>
                      <a:r>
                        <a:rPr lang="es-CO" sz="900" b="0" i="0" u="none" strike="noStrike">
                          <a:solidFill>
                            <a:srgbClr val="203764"/>
                          </a:solidFill>
                          <a:effectLst/>
                          <a:latin typeface="+mn-lt"/>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mn-lt"/>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82337716"/>
                  </a:ext>
                </a:extLst>
              </a:tr>
              <a:tr h="149534">
                <a:tc>
                  <a:txBody>
                    <a:bodyPr/>
                    <a:lstStyle/>
                    <a:p>
                      <a:pPr algn="l" rtl="0" fontAlgn="ctr"/>
                      <a:r>
                        <a:rPr lang="es-CO" sz="900" b="0" i="0" u="none" strike="noStrike">
                          <a:solidFill>
                            <a:srgbClr val="203764"/>
                          </a:solidFill>
                          <a:effectLst/>
                          <a:latin typeface="+mn-lt"/>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54140989"/>
                  </a:ext>
                </a:extLst>
              </a:tr>
              <a:tr h="149534">
                <a:tc>
                  <a:txBody>
                    <a:bodyPr/>
                    <a:lstStyle/>
                    <a:p>
                      <a:pPr algn="l" rtl="0" fontAlgn="ctr"/>
                      <a:r>
                        <a:rPr lang="es-CO" sz="900" b="0" i="0" u="none" strike="noStrike">
                          <a:solidFill>
                            <a:srgbClr val="203764"/>
                          </a:solidFill>
                          <a:effectLst/>
                          <a:latin typeface="+mn-lt"/>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mn-lt"/>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46271294"/>
                  </a:ext>
                </a:extLst>
              </a:tr>
              <a:tr h="149534">
                <a:tc>
                  <a:txBody>
                    <a:bodyPr/>
                    <a:lstStyle/>
                    <a:p>
                      <a:pPr algn="l" rtl="0" fontAlgn="ctr"/>
                      <a:r>
                        <a:rPr lang="es-CO" sz="900" b="0" i="0" u="none" strike="noStrike">
                          <a:solidFill>
                            <a:srgbClr val="203764"/>
                          </a:solidFill>
                          <a:effectLst/>
                          <a:latin typeface="+mn-lt"/>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$ 2.641,70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$ 2.641,70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$ 2.626,99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38620390"/>
                  </a:ext>
                </a:extLst>
              </a:tr>
              <a:tr h="149534">
                <a:tc>
                  <a:txBody>
                    <a:bodyPr/>
                    <a:lstStyle/>
                    <a:p>
                      <a:pPr algn="l" rtl="0" fontAlgn="ctr"/>
                      <a:r>
                        <a:rPr lang="es-CO" sz="900" b="0" i="0" u="none" strike="noStrike">
                          <a:solidFill>
                            <a:srgbClr val="203764"/>
                          </a:solidFill>
                          <a:effectLst/>
                          <a:latin typeface="+mn-lt"/>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$ 944,15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$ 944,15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$ 944,14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mn-lt"/>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52794445"/>
                  </a:ext>
                </a:extLst>
              </a:tr>
              <a:tr h="149534">
                <a:tc>
                  <a:txBody>
                    <a:bodyPr/>
                    <a:lstStyle/>
                    <a:p>
                      <a:pPr algn="l" rtl="0" fontAlgn="ctr"/>
                      <a:r>
                        <a:rPr lang="es-CO" sz="900" b="0" i="0" u="none" strike="noStrike">
                          <a:solidFill>
                            <a:srgbClr val="203764"/>
                          </a:solidFill>
                          <a:effectLst/>
                          <a:latin typeface="+mn-lt"/>
                        </a:rPr>
                        <a:t>ADICIÓN N°33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$ 4.415,03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$ 4.415,03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$ 42,64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$ 4.372,39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42341921"/>
                  </a:ext>
                </a:extLst>
              </a:tr>
              <a:tr h="149534">
                <a:tc>
                  <a:txBody>
                    <a:bodyPr/>
                    <a:lstStyle/>
                    <a:p>
                      <a:pPr algn="l" rtl="0" fontAlgn="ctr"/>
                      <a:r>
                        <a:rPr lang="es-CO" sz="900" b="1" i="0" u="none" strike="noStrike">
                          <a:solidFill>
                            <a:srgbClr val="203764"/>
                          </a:solidFill>
                          <a:effectLst/>
                          <a:latin typeface="+mn-lt"/>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$ 2.444,03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$ 2.444,03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207905297"/>
                  </a:ext>
                </a:extLst>
              </a:tr>
              <a:tr h="149534">
                <a:tc>
                  <a:txBody>
                    <a:bodyPr/>
                    <a:lstStyle/>
                    <a:p>
                      <a:pPr algn="l" rtl="0" fontAlgn="ctr"/>
                      <a:r>
                        <a:rPr lang="es-CO" sz="900" b="0" i="0" u="none" strike="noStrike">
                          <a:solidFill>
                            <a:srgbClr val="203764"/>
                          </a:solidFill>
                          <a:effectLst/>
                          <a:latin typeface="+mn-lt"/>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$ 54,44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52456864"/>
                  </a:ext>
                </a:extLst>
              </a:tr>
              <a:tr h="149534">
                <a:tc>
                  <a:txBody>
                    <a:bodyPr/>
                    <a:lstStyle/>
                    <a:p>
                      <a:pPr algn="l" rtl="0" fontAlgn="ctr"/>
                      <a:r>
                        <a:rPr lang="es-CO" sz="900" b="0" i="0" u="none" strike="noStrike">
                          <a:solidFill>
                            <a:srgbClr val="203764"/>
                          </a:solidFill>
                          <a:effectLst/>
                          <a:latin typeface="+mn-lt"/>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$ 294,55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$ 294,55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$ 258,60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$ 35,95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00069297"/>
                  </a:ext>
                </a:extLst>
              </a:tr>
              <a:tr h="149534">
                <a:tc>
                  <a:txBody>
                    <a:bodyPr/>
                    <a:lstStyle/>
                    <a:p>
                      <a:pPr algn="l" rtl="0" fontAlgn="ctr"/>
                      <a:r>
                        <a:rPr lang="es-CO" sz="900" b="0" i="0" u="none" strike="noStrike">
                          <a:solidFill>
                            <a:srgbClr val="203764"/>
                          </a:solidFill>
                          <a:effectLst/>
                          <a:latin typeface="+mn-lt"/>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$ 354,76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$ 354,76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$ 334,98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$ 19,78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61989926"/>
                  </a:ext>
                </a:extLst>
              </a:tr>
              <a:tr h="149534">
                <a:tc>
                  <a:txBody>
                    <a:bodyPr/>
                    <a:lstStyle/>
                    <a:p>
                      <a:pPr algn="l" rtl="0" fontAlgn="ctr"/>
                      <a:r>
                        <a:rPr lang="es-CO" sz="900" b="0" i="0" u="none" strike="noStrike">
                          <a:solidFill>
                            <a:srgbClr val="203764"/>
                          </a:solidFill>
                          <a:effectLst/>
                          <a:latin typeface="+mn-lt"/>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03849012"/>
                  </a:ext>
                </a:extLst>
              </a:tr>
              <a:tr h="155735">
                <a:tc>
                  <a:txBody>
                    <a:bodyPr/>
                    <a:lstStyle/>
                    <a:p>
                      <a:pPr algn="l" rtl="0" fontAlgn="ctr"/>
                      <a:r>
                        <a:rPr lang="es-CO" sz="900" b="0" i="0" u="none" strike="noStrike">
                          <a:solidFill>
                            <a:srgbClr val="203764"/>
                          </a:solidFill>
                          <a:effectLst/>
                          <a:latin typeface="+mn-lt"/>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$ 381,25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$ 381,25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$ 352,19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$ 29,06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80655909"/>
                  </a:ext>
                </a:extLst>
              </a:tr>
              <a:tr h="149534">
                <a:tc>
                  <a:txBody>
                    <a:bodyPr/>
                    <a:lstStyle/>
                    <a:p>
                      <a:pPr algn="l" rtl="0" fontAlgn="ctr"/>
                      <a:r>
                        <a:rPr lang="es-CO" sz="900" b="0" i="0" u="none" strike="noStrike">
                          <a:solidFill>
                            <a:srgbClr val="203764"/>
                          </a:solidFill>
                          <a:effectLst/>
                          <a:latin typeface="+mn-lt"/>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34037621"/>
                  </a:ext>
                </a:extLst>
              </a:tr>
              <a:tr h="149534">
                <a:tc>
                  <a:txBody>
                    <a:bodyPr/>
                    <a:lstStyle/>
                    <a:p>
                      <a:pPr algn="l" rtl="0" fontAlgn="ctr"/>
                      <a:r>
                        <a:rPr lang="es-CO" sz="900" b="0" i="0" u="none" strike="noStrike">
                          <a:solidFill>
                            <a:srgbClr val="203764"/>
                          </a:solidFill>
                          <a:effectLst/>
                          <a:latin typeface="+mn-lt"/>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$ 259,89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$ 259,89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$ 259,77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54571542"/>
                  </a:ext>
                </a:extLst>
              </a:tr>
              <a:tr h="149534">
                <a:tc>
                  <a:txBody>
                    <a:bodyPr/>
                    <a:lstStyle/>
                    <a:p>
                      <a:pPr algn="l" rtl="0" fontAlgn="ctr"/>
                      <a:r>
                        <a:rPr lang="es-CO" sz="900" b="0" i="0" u="none" strike="noStrike">
                          <a:solidFill>
                            <a:srgbClr val="203764"/>
                          </a:solidFill>
                          <a:effectLst/>
                          <a:latin typeface="+mn-lt"/>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$ 281,88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$ 178,81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34383142"/>
                  </a:ext>
                </a:extLst>
              </a:tr>
            </a:tbl>
          </a:graphicData>
        </a:graphic>
      </p:graphicFrame>
    </p:spTree>
  </p:cSld>
  <p:clrMapOvr>
    <a:masterClrMapping/>
  </p:clrMapOvr>
  <p:transition spd="slow"/>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92CC0E7-DF21-4EA3-ADBD-3D3DB39684FE}"/>
              </a:ext>
            </a:extLst>
          </p:cNvPr>
          <p:cNvCxnSpPr>
            <a:cxnSpLocks/>
          </p:cNvCxnSpPr>
          <p:nvPr/>
        </p:nvCxnSpPr>
        <p:spPr>
          <a:xfrm>
            <a:off x="117475" y="10398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D8767026-4F58-4C6A-A465-0AAF107B60D5}"/>
              </a:ext>
            </a:extLst>
          </p:cNvPr>
          <p:cNvSpPr txBox="1"/>
          <p:nvPr/>
        </p:nvSpPr>
        <p:spPr>
          <a:xfrm>
            <a:off x="1833563" y="1460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Ciudad Limpia Bogota SA ESP - corte a 30 de ABRIL de 2025</a:t>
            </a:r>
            <a:endParaRPr lang="es-ES" sz="1600" b="0" dirty="0">
              <a:solidFill>
                <a:schemeClr val="accent1">
                  <a:lumMod val="50000"/>
                </a:schemeClr>
              </a:solidFill>
            </a:endParaRPr>
          </a:p>
        </p:txBody>
      </p:sp>
      <p:pic>
        <p:nvPicPr>
          <p:cNvPr id="152581" name="Imagen 15">
            <a:extLst>
              <a:ext uri="{FF2B5EF4-FFF2-40B4-BE49-F238E27FC236}">
                <a16:creationId xmlns:a16="http://schemas.microsoft.com/office/drawing/2014/main" id="{F54F3D97-10E8-4177-9B1E-62416971C40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C6D06692-C480-451C-9DC4-F982A744CDBD}"/>
              </a:ext>
            </a:extLst>
          </p:cNvPr>
          <p:cNvSpPr txBox="1"/>
          <p:nvPr/>
        </p:nvSpPr>
        <p:spPr>
          <a:xfrm>
            <a:off x="35831" y="6555331"/>
            <a:ext cx="1631950" cy="247650"/>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grpSp>
        <p:nvGrpSpPr>
          <p:cNvPr id="9" name="Grupo 8">
            <a:extLst>
              <a:ext uri="{FF2B5EF4-FFF2-40B4-BE49-F238E27FC236}">
                <a16:creationId xmlns:a16="http://schemas.microsoft.com/office/drawing/2014/main" id="{C5EF90F8-04D4-4A81-83DC-190C77C20643}"/>
              </a:ext>
            </a:extLst>
          </p:cNvPr>
          <p:cNvGrpSpPr/>
          <p:nvPr/>
        </p:nvGrpSpPr>
        <p:grpSpPr>
          <a:xfrm>
            <a:off x="10909760" y="-59979"/>
            <a:ext cx="1077459" cy="989053"/>
            <a:chOff x="10562619" y="1423954"/>
            <a:chExt cx="1280250" cy="1299632"/>
          </a:xfrm>
        </p:grpSpPr>
        <p:pic>
          <p:nvPicPr>
            <p:cNvPr id="11" name="Picture 2">
              <a:extLst>
                <a:ext uri="{FF2B5EF4-FFF2-40B4-BE49-F238E27FC236}">
                  <a16:creationId xmlns:a16="http://schemas.microsoft.com/office/drawing/2014/main" id="{7095135A-77EC-4E37-B39E-ADF579085A4A}"/>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a:extLst>
                <a:ext uri="{FF2B5EF4-FFF2-40B4-BE49-F238E27FC236}">
                  <a16:creationId xmlns:a16="http://schemas.microsoft.com/office/drawing/2014/main" id="{13484AE7-F26C-4789-9D13-9676D687E3AA}"/>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BD95390E-B4FA-9B06-72AC-5436E75B9B1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5" name="Tabla 4">
            <a:extLst>
              <a:ext uri="{FF2B5EF4-FFF2-40B4-BE49-F238E27FC236}">
                <a16:creationId xmlns:a16="http://schemas.microsoft.com/office/drawing/2014/main" id="{BDA4843E-5E82-1F7C-9210-4BA6662BF7B0}"/>
              </a:ext>
            </a:extLst>
          </p:cNvPr>
          <p:cNvGraphicFramePr>
            <a:graphicFrameLocks noGrp="1"/>
          </p:cNvGraphicFramePr>
          <p:nvPr/>
        </p:nvGraphicFramePr>
        <p:xfrm>
          <a:off x="2819380" y="1946002"/>
          <a:ext cx="9038601" cy="2746326"/>
        </p:xfrm>
        <a:graphic>
          <a:graphicData uri="http://schemas.openxmlformats.org/drawingml/2006/table">
            <a:tbl>
              <a:tblPr/>
              <a:tblGrid>
                <a:gridCol w="1761663">
                  <a:extLst>
                    <a:ext uri="{9D8B030D-6E8A-4147-A177-3AD203B41FA5}">
                      <a16:colId xmlns:a16="http://schemas.microsoft.com/office/drawing/2014/main" val="958728029"/>
                    </a:ext>
                  </a:extLst>
                </a:gridCol>
                <a:gridCol w="911578">
                  <a:extLst>
                    <a:ext uri="{9D8B030D-6E8A-4147-A177-3AD203B41FA5}">
                      <a16:colId xmlns:a16="http://schemas.microsoft.com/office/drawing/2014/main" val="1701453065"/>
                    </a:ext>
                  </a:extLst>
                </a:gridCol>
                <a:gridCol w="982639">
                  <a:extLst>
                    <a:ext uri="{9D8B030D-6E8A-4147-A177-3AD203B41FA5}">
                      <a16:colId xmlns:a16="http://schemas.microsoft.com/office/drawing/2014/main" val="167676691"/>
                    </a:ext>
                  </a:extLst>
                </a:gridCol>
                <a:gridCol w="851905">
                  <a:extLst>
                    <a:ext uri="{9D8B030D-6E8A-4147-A177-3AD203B41FA5}">
                      <a16:colId xmlns:a16="http://schemas.microsoft.com/office/drawing/2014/main" val="2004718957"/>
                    </a:ext>
                  </a:extLst>
                </a:gridCol>
                <a:gridCol w="1165807">
                  <a:extLst>
                    <a:ext uri="{9D8B030D-6E8A-4147-A177-3AD203B41FA5}">
                      <a16:colId xmlns:a16="http://schemas.microsoft.com/office/drawing/2014/main" val="4196558196"/>
                    </a:ext>
                  </a:extLst>
                </a:gridCol>
                <a:gridCol w="716756">
                  <a:extLst>
                    <a:ext uri="{9D8B030D-6E8A-4147-A177-3AD203B41FA5}">
                      <a16:colId xmlns:a16="http://schemas.microsoft.com/office/drawing/2014/main" val="3068964233"/>
                    </a:ext>
                  </a:extLst>
                </a:gridCol>
                <a:gridCol w="990216">
                  <a:extLst>
                    <a:ext uri="{9D8B030D-6E8A-4147-A177-3AD203B41FA5}">
                      <a16:colId xmlns:a16="http://schemas.microsoft.com/office/drawing/2014/main" val="1055530797"/>
                    </a:ext>
                  </a:extLst>
                </a:gridCol>
                <a:gridCol w="771448">
                  <a:extLst>
                    <a:ext uri="{9D8B030D-6E8A-4147-A177-3AD203B41FA5}">
                      <a16:colId xmlns:a16="http://schemas.microsoft.com/office/drawing/2014/main" val="3605750418"/>
                    </a:ext>
                  </a:extLst>
                </a:gridCol>
                <a:gridCol w="886589">
                  <a:extLst>
                    <a:ext uri="{9D8B030D-6E8A-4147-A177-3AD203B41FA5}">
                      <a16:colId xmlns:a16="http://schemas.microsoft.com/office/drawing/2014/main" val="3835586926"/>
                    </a:ext>
                  </a:extLst>
                </a:gridCol>
              </a:tblGrid>
              <a:tr h="160812">
                <a:tc gridSpan="9">
                  <a:txBody>
                    <a:bodyPr/>
                    <a:lstStyle/>
                    <a:p>
                      <a:pPr algn="ctr" fontAlgn="ctr"/>
                      <a:r>
                        <a:rPr lang="es-ES" sz="900" b="1" i="0" u="none" strike="noStrike" dirty="0">
                          <a:solidFill>
                            <a:srgbClr val="203764"/>
                          </a:solidFill>
                          <a:effectLst/>
                          <a:latin typeface="+mn-lt"/>
                        </a:rPr>
                        <a:t>CONTRATOS DE ADICIÓN - ASE 3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372312"/>
                  </a:ext>
                </a:extLst>
              </a:tr>
              <a:tr h="804059">
                <a:tc>
                  <a:txBody>
                    <a:bodyPr/>
                    <a:lstStyle/>
                    <a:p>
                      <a:pPr algn="ctr" rtl="0" fontAlgn="ctr"/>
                      <a:r>
                        <a:rPr lang="es-CO" sz="900" b="1" i="0" u="none" strike="noStrike" dirty="0">
                          <a:solidFill>
                            <a:srgbClr val="203764"/>
                          </a:solidFill>
                          <a:effectLst/>
                          <a:latin typeface="+mn-lt"/>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ES" sz="900" b="1" i="0" u="none" strike="noStrike">
                          <a:solidFill>
                            <a:srgbClr val="203764"/>
                          </a:solidFill>
                          <a:effectLst/>
                          <a:latin typeface="+mn-lt"/>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965188247"/>
                  </a:ext>
                </a:extLst>
              </a:tr>
              <a:tr h="152400">
                <a:tc>
                  <a:txBody>
                    <a:bodyPr/>
                    <a:lstStyle/>
                    <a:p>
                      <a:pPr algn="ctr" rtl="0" fontAlgn="ctr"/>
                      <a:r>
                        <a:rPr lang="es-CO" sz="900" b="1" i="0" u="none" strike="noStrike">
                          <a:solidFill>
                            <a:srgbClr val="203764"/>
                          </a:solidFill>
                          <a:effectLst/>
                          <a:latin typeface="+mn-lt"/>
                        </a:rPr>
                        <a:t>ASE 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$ 34.373,79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$ 23.870,97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$ 58.244,76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$ 34.000,00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$ 23.870,97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754530131"/>
                  </a:ext>
                </a:extLst>
              </a:tr>
              <a:tr h="152400">
                <a:tc>
                  <a:txBody>
                    <a:bodyPr/>
                    <a:lstStyle/>
                    <a:p>
                      <a:pPr algn="l" rtl="0" fontAlgn="ctr"/>
                      <a:r>
                        <a:rPr lang="es-CO" sz="900" b="1" i="0" u="none" strike="noStrike" dirty="0">
                          <a:solidFill>
                            <a:srgbClr val="203764"/>
                          </a:solidFill>
                          <a:effectLst/>
                          <a:latin typeface="+mn-lt"/>
                        </a:rPr>
                        <a:t>3.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112632045"/>
                  </a:ext>
                </a:extLst>
              </a:tr>
              <a:tr h="155324">
                <a:tc>
                  <a:txBody>
                    <a:bodyPr/>
                    <a:lstStyle/>
                    <a:p>
                      <a:pPr algn="l" rtl="0" fontAlgn="ctr"/>
                      <a:r>
                        <a:rPr lang="es-CO" sz="900" b="0" i="0" u="none" strike="noStrike">
                          <a:solidFill>
                            <a:srgbClr val="203764"/>
                          </a:solidFill>
                          <a:effectLst/>
                          <a:latin typeface="+mn-lt"/>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$ 2.682,25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26871801"/>
                  </a:ext>
                </a:extLst>
              </a:tr>
              <a:tr h="152400">
                <a:tc>
                  <a:txBody>
                    <a:bodyPr/>
                    <a:lstStyle/>
                    <a:p>
                      <a:pPr algn="l" rtl="0" fontAlgn="ctr"/>
                      <a:r>
                        <a:rPr lang="es-CO" sz="900" b="1" i="0" u="none" strike="noStrike" dirty="0">
                          <a:solidFill>
                            <a:srgbClr val="203764"/>
                          </a:solidFill>
                          <a:effectLst/>
                          <a:latin typeface="+mn-lt"/>
                        </a:rPr>
                        <a:t>4.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$ 5.900,49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$ 5.900,49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399209197"/>
                  </a:ext>
                </a:extLst>
              </a:tr>
              <a:tr h="147851">
                <a:tc>
                  <a:txBody>
                    <a:bodyPr/>
                    <a:lstStyle/>
                    <a:p>
                      <a:pPr algn="l" rtl="0" fontAlgn="ctr"/>
                      <a:r>
                        <a:rPr lang="es-CO" sz="900" b="0" i="0" u="none" strike="noStrike">
                          <a:solidFill>
                            <a:srgbClr val="203764"/>
                          </a:solidFill>
                          <a:effectLst/>
                          <a:latin typeface="+mn-lt"/>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$ 1.411,60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$ 1.411,60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$ 1.145,50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18561719"/>
                  </a:ext>
                </a:extLst>
              </a:tr>
              <a:tr h="122830">
                <a:tc>
                  <a:txBody>
                    <a:bodyPr/>
                    <a:lstStyle/>
                    <a:p>
                      <a:pPr algn="l" rtl="0" fontAlgn="ctr"/>
                      <a:r>
                        <a:rPr lang="es-CO" sz="900" b="0" i="0" u="none" strike="noStrike" dirty="0">
                          <a:solidFill>
                            <a:srgbClr val="203764"/>
                          </a:solidFill>
                          <a:effectLst/>
                          <a:latin typeface="+mn-lt"/>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$ 4.488,89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$ 4.488,89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$ 1.710,41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$ 2.778,48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54222695"/>
                  </a:ext>
                </a:extLst>
              </a:tr>
              <a:tr h="152400">
                <a:tc>
                  <a:txBody>
                    <a:bodyPr/>
                    <a:lstStyle/>
                    <a:p>
                      <a:pPr algn="l" rtl="0" fontAlgn="ctr"/>
                      <a:r>
                        <a:rPr lang="es-CO" sz="900" b="1" i="0" u="none" strike="noStrike" dirty="0">
                          <a:solidFill>
                            <a:srgbClr val="203764"/>
                          </a:solidFill>
                          <a:effectLst/>
                          <a:latin typeface="+mn-lt"/>
                        </a:rPr>
                        <a:t>5.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97873380"/>
                  </a:ext>
                </a:extLst>
              </a:tr>
              <a:tr h="133520">
                <a:tc>
                  <a:txBody>
                    <a:bodyPr/>
                    <a:lstStyle/>
                    <a:p>
                      <a:pPr algn="l" rtl="0" fontAlgn="ctr"/>
                      <a:r>
                        <a:rPr lang="es-CO" sz="900" b="0" i="0" u="none" strike="noStrike">
                          <a:solidFill>
                            <a:srgbClr val="203764"/>
                          </a:solidFill>
                          <a:effectLst/>
                          <a:latin typeface="+mn-lt"/>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8021281"/>
                  </a:ext>
                </a:extLst>
              </a:tr>
              <a:tr h="152400">
                <a:tc>
                  <a:txBody>
                    <a:bodyPr/>
                    <a:lstStyle/>
                    <a:p>
                      <a:pPr algn="l" rtl="0" fontAlgn="ctr"/>
                      <a:r>
                        <a:rPr lang="es-CO" sz="900" b="1" i="0" u="none" strike="noStrike">
                          <a:solidFill>
                            <a:srgbClr val="203764"/>
                          </a:solidFill>
                          <a:effectLst/>
                          <a:latin typeface="+mn-lt"/>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649500763"/>
                  </a:ext>
                </a:extLst>
              </a:tr>
              <a:tr h="103268">
                <a:tc>
                  <a:txBody>
                    <a:bodyPr/>
                    <a:lstStyle/>
                    <a:p>
                      <a:pPr algn="l" rtl="0" fontAlgn="ctr"/>
                      <a:r>
                        <a:rPr lang="es-CO" sz="900" b="0" i="0" u="none" strike="noStrike">
                          <a:solidFill>
                            <a:srgbClr val="203764"/>
                          </a:solidFill>
                          <a:effectLst/>
                          <a:latin typeface="+mn-lt"/>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92090598"/>
                  </a:ext>
                </a:extLst>
              </a:tr>
              <a:tr h="152400">
                <a:tc>
                  <a:txBody>
                    <a:bodyPr/>
                    <a:lstStyle/>
                    <a:p>
                      <a:pPr algn="l" rtl="0" fontAlgn="ctr"/>
                      <a:r>
                        <a:rPr lang="es-CO" sz="900" b="1" i="0" u="none" strike="noStrike">
                          <a:solidFill>
                            <a:srgbClr val="203764"/>
                          </a:solidFill>
                          <a:effectLst/>
                          <a:latin typeface="+mn-lt"/>
                        </a:rPr>
                        <a:t>7.CUADRILLAS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$ 1.531,22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$ 1.531,22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186647757"/>
                  </a:ext>
                </a:extLst>
              </a:tr>
              <a:tr h="152400">
                <a:tc>
                  <a:txBody>
                    <a:bodyPr/>
                    <a:lstStyle/>
                    <a:p>
                      <a:pPr algn="l" rtl="0" fontAlgn="ctr"/>
                      <a:r>
                        <a:rPr lang="es-CO" sz="900" b="0" i="0" u="none" strike="noStrike">
                          <a:solidFill>
                            <a:srgbClr val="203764"/>
                          </a:solidFill>
                          <a:effectLst/>
                          <a:latin typeface="+mn-lt"/>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$ 1.531,22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$ 1.531,22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$ 231,13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$ 1.300,09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14465029"/>
                  </a:ext>
                </a:extLst>
              </a:tr>
            </a:tbl>
          </a:graphicData>
        </a:graphic>
      </p:graphicFrame>
    </p:spTree>
    <p:extLst>
      <p:ext uri="{BB962C8B-B14F-4D97-AF65-F5344CB8AC3E}">
        <p14:creationId xmlns:p14="http://schemas.microsoft.com/office/powerpoint/2010/main" val="2992967399"/>
      </p:ext>
    </p:extLst>
  </p:cSld>
  <p:clrMapOvr>
    <a:masterClrMapping/>
  </p:clrMapOvr>
  <p:transition spd="slow"/>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0021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7937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012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1670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7836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002060"/>
                </a:solidFill>
              </a:rPr>
              <a:t>Histórico – Poda de Árboles 2018 a 2024</a:t>
            </a:r>
            <a:endParaRPr lang="es-CO" sz="1600" b="0" kern="0" dirty="0">
              <a:solidFill>
                <a:schemeClr val="accent1">
                  <a:lumMod val="50000"/>
                </a:schemeClr>
              </a:solidFill>
            </a:endParaRPr>
          </a:p>
        </p:txBody>
      </p:sp>
      <p:sp>
        <p:nvSpPr>
          <p:cNvPr id="19" name="CuadroTexto 18">
            <a:extLst>
              <a:ext uri="{FF2B5EF4-FFF2-40B4-BE49-F238E27FC236}">
                <a16:creationId xmlns:a16="http://schemas.microsoft.com/office/drawing/2014/main" id="{21F971B4-0847-4CEE-AC3A-2AF8592A3DA3}"/>
              </a:ext>
            </a:extLst>
          </p:cNvPr>
          <p:cNvSpPr txBox="1"/>
          <p:nvPr/>
        </p:nvSpPr>
        <p:spPr>
          <a:xfrm>
            <a:off x="97497" y="6381023"/>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 </a:t>
            </a:r>
          </a:p>
          <a:p>
            <a:r>
              <a:rPr lang="es-CO" sz="900" dirty="0">
                <a:solidFill>
                  <a:schemeClr val="accent1">
                    <a:lumMod val="50000"/>
                  </a:schemeClr>
                </a:solidFill>
              </a:rPr>
              <a:t>Periodo comprendido entre el 12 febrero de 2018 al </a:t>
            </a:r>
            <a:r>
              <a:rPr lang="es-MX" sz="900" dirty="0">
                <a:solidFill>
                  <a:schemeClr val="accent1">
                    <a:lumMod val="50000"/>
                  </a:schemeClr>
                </a:solidFill>
              </a:rPr>
              <a:t>el 31 de diciembre de 2024</a:t>
            </a:r>
            <a:r>
              <a:rPr lang="es-CO" sz="900" dirty="0">
                <a:solidFill>
                  <a:schemeClr val="accent1">
                    <a:lumMod val="50000"/>
                  </a:schemeClr>
                </a:solidFill>
              </a:rPr>
              <a:t>.</a:t>
            </a:r>
          </a:p>
        </p:txBody>
      </p:sp>
      <p:pic>
        <p:nvPicPr>
          <p:cNvPr id="25" name="Picture 2">
            <a:extLst>
              <a:ext uri="{FF2B5EF4-FFF2-40B4-BE49-F238E27FC236}">
                <a16:creationId xmlns:a16="http://schemas.microsoft.com/office/drawing/2014/main" id="{82438A2E-A3C6-4E9A-9751-E051A004BB13}"/>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63564" y="174861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988FD073-993A-4EA9-A718-3AAA51756B1C}"/>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63564" y="106823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3D76C75D-AB29-08C1-9C27-BF3387CED333}"/>
              </a:ext>
            </a:extLst>
          </p:cNvPr>
          <p:cNvGraphicFramePr>
            <a:graphicFrameLocks noGrp="1"/>
          </p:cNvGraphicFramePr>
          <p:nvPr>
            <p:extLst>
              <p:ext uri="{D42A27DB-BD31-4B8C-83A1-F6EECF244321}">
                <p14:modId xmlns:p14="http://schemas.microsoft.com/office/powerpoint/2010/main" val="3062933538"/>
              </p:ext>
            </p:extLst>
          </p:nvPr>
        </p:nvGraphicFramePr>
        <p:xfrm>
          <a:off x="398563" y="2550611"/>
          <a:ext cx="11469179" cy="3523284"/>
        </p:xfrm>
        <a:graphic>
          <a:graphicData uri="http://schemas.openxmlformats.org/drawingml/2006/table">
            <a:tbl>
              <a:tblPr/>
              <a:tblGrid>
                <a:gridCol w="797856">
                  <a:extLst>
                    <a:ext uri="{9D8B030D-6E8A-4147-A177-3AD203B41FA5}">
                      <a16:colId xmlns:a16="http://schemas.microsoft.com/office/drawing/2014/main" val="1587826945"/>
                    </a:ext>
                  </a:extLst>
                </a:gridCol>
                <a:gridCol w="930832">
                  <a:extLst>
                    <a:ext uri="{9D8B030D-6E8A-4147-A177-3AD203B41FA5}">
                      <a16:colId xmlns:a16="http://schemas.microsoft.com/office/drawing/2014/main" val="1086091544"/>
                    </a:ext>
                  </a:extLst>
                </a:gridCol>
                <a:gridCol w="186166">
                  <a:extLst>
                    <a:ext uri="{9D8B030D-6E8A-4147-A177-3AD203B41FA5}">
                      <a16:colId xmlns:a16="http://schemas.microsoft.com/office/drawing/2014/main" val="3302253145"/>
                    </a:ext>
                  </a:extLst>
                </a:gridCol>
                <a:gridCol w="797856">
                  <a:extLst>
                    <a:ext uri="{9D8B030D-6E8A-4147-A177-3AD203B41FA5}">
                      <a16:colId xmlns:a16="http://schemas.microsoft.com/office/drawing/2014/main" val="1454436617"/>
                    </a:ext>
                  </a:extLst>
                </a:gridCol>
                <a:gridCol w="1050510">
                  <a:extLst>
                    <a:ext uri="{9D8B030D-6E8A-4147-A177-3AD203B41FA5}">
                      <a16:colId xmlns:a16="http://schemas.microsoft.com/office/drawing/2014/main" val="1006138396"/>
                    </a:ext>
                  </a:extLst>
                </a:gridCol>
                <a:gridCol w="186166">
                  <a:extLst>
                    <a:ext uri="{9D8B030D-6E8A-4147-A177-3AD203B41FA5}">
                      <a16:colId xmlns:a16="http://schemas.microsoft.com/office/drawing/2014/main" val="2929535838"/>
                    </a:ext>
                  </a:extLst>
                </a:gridCol>
                <a:gridCol w="797856">
                  <a:extLst>
                    <a:ext uri="{9D8B030D-6E8A-4147-A177-3AD203B41FA5}">
                      <a16:colId xmlns:a16="http://schemas.microsoft.com/office/drawing/2014/main" val="3062872512"/>
                    </a:ext>
                  </a:extLst>
                </a:gridCol>
                <a:gridCol w="930832">
                  <a:extLst>
                    <a:ext uri="{9D8B030D-6E8A-4147-A177-3AD203B41FA5}">
                      <a16:colId xmlns:a16="http://schemas.microsoft.com/office/drawing/2014/main" val="1029750746"/>
                    </a:ext>
                  </a:extLst>
                </a:gridCol>
                <a:gridCol w="186166">
                  <a:extLst>
                    <a:ext uri="{9D8B030D-6E8A-4147-A177-3AD203B41FA5}">
                      <a16:colId xmlns:a16="http://schemas.microsoft.com/office/drawing/2014/main" val="1920788111"/>
                    </a:ext>
                  </a:extLst>
                </a:gridCol>
                <a:gridCol w="797856">
                  <a:extLst>
                    <a:ext uri="{9D8B030D-6E8A-4147-A177-3AD203B41FA5}">
                      <a16:colId xmlns:a16="http://schemas.microsoft.com/office/drawing/2014/main" val="1333392814"/>
                    </a:ext>
                  </a:extLst>
                </a:gridCol>
                <a:gridCol w="907562">
                  <a:extLst>
                    <a:ext uri="{9D8B030D-6E8A-4147-A177-3AD203B41FA5}">
                      <a16:colId xmlns:a16="http://schemas.microsoft.com/office/drawing/2014/main" val="1076121696"/>
                    </a:ext>
                  </a:extLst>
                </a:gridCol>
                <a:gridCol w="186166">
                  <a:extLst>
                    <a:ext uri="{9D8B030D-6E8A-4147-A177-3AD203B41FA5}">
                      <a16:colId xmlns:a16="http://schemas.microsoft.com/office/drawing/2014/main" val="1859825675"/>
                    </a:ext>
                  </a:extLst>
                </a:gridCol>
                <a:gridCol w="797856">
                  <a:extLst>
                    <a:ext uri="{9D8B030D-6E8A-4147-A177-3AD203B41FA5}">
                      <a16:colId xmlns:a16="http://schemas.microsoft.com/office/drawing/2014/main" val="3766433682"/>
                    </a:ext>
                  </a:extLst>
                </a:gridCol>
                <a:gridCol w="944130">
                  <a:extLst>
                    <a:ext uri="{9D8B030D-6E8A-4147-A177-3AD203B41FA5}">
                      <a16:colId xmlns:a16="http://schemas.microsoft.com/office/drawing/2014/main" val="1712862836"/>
                    </a:ext>
                  </a:extLst>
                </a:gridCol>
                <a:gridCol w="186166">
                  <a:extLst>
                    <a:ext uri="{9D8B030D-6E8A-4147-A177-3AD203B41FA5}">
                      <a16:colId xmlns:a16="http://schemas.microsoft.com/office/drawing/2014/main" val="1144137190"/>
                    </a:ext>
                  </a:extLst>
                </a:gridCol>
                <a:gridCol w="797856">
                  <a:extLst>
                    <a:ext uri="{9D8B030D-6E8A-4147-A177-3AD203B41FA5}">
                      <a16:colId xmlns:a16="http://schemas.microsoft.com/office/drawing/2014/main" val="635760455"/>
                    </a:ext>
                  </a:extLst>
                </a:gridCol>
                <a:gridCol w="987347">
                  <a:extLst>
                    <a:ext uri="{9D8B030D-6E8A-4147-A177-3AD203B41FA5}">
                      <a16:colId xmlns:a16="http://schemas.microsoft.com/office/drawing/2014/main" val="2429662960"/>
                    </a:ext>
                  </a:extLst>
                </a:gridCol>
              </a:tblGrid>
              <a:tr h="422382">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024022346"/>
                  </a:ext>
                </a:extLst>
              </a:tr>
              <a:tr h="206040">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1.597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4.305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948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9.606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303188256"/>
                  </a:ext>
                </a:extLst>
              </a:tr>
              <a:tr h="206040">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1.510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2.003</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4.815</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3.475</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4.124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15.927</a:t>
                      </a:r>
                    </a:p>
                  </a:txBody>
                  <a:tcPr marL="0" marR="0" marT="0" marB="0" anchor="ctr">
                    <a:lnL>
                      <a:noFill/>
                    </a:lnL>
                    <a:lnR>
                      <a:noFill/>
                    </a:lnR>
                    <a:lnT>
                      <a:noFill/>
                    </a:lnT>
                    <a:lnB>
                      <a:noFill/>
                    </a:lnB>
                    <a:noFill/>
                  </a:tcPr>
                </a:tc>
                <a:extLst>
                  <a:ext uri="{0D108BD9-81ED-4DB2-BD59-A6C34878D82A}">
                    <a16:rowId xmlns:a16="http://schemas.microsoft.com/office/drawing/2014/main" val="2964529536"/>
                  </a:ext>
                </a:extLst>
              </a:tr>
              <a:tr h="206040">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28.913</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26.146</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10.941</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8.595</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15.349</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89.944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67231954"/>
                  </a:ext>
                </a:extLst>
              </a:tr>
              <a:tr h="206040">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34.765</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35.387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13.500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10.268</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17.627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111.547</a:t>
                      </a:r>
                    </a:p>
                  </a:txBody>
                  <a:tcPr marL="0" marR="0" marT="0" marB="0" anchor="ctr">
                    <a:lnL>
                      <a:noFill/>
                    </a:lnL>
                    <a:lnR>
                      <a:noFill/>
                    </a:lnR>
                    <a:lnT>
                      <a:noFill/>
                    </a:lnT>
                    <a:lnB>
                      <a:noFill/>
                    </a:lnB>
                    <a:noFill/>
                  </a:tcPr>
                </a:tc>
                <a:extLst>
                  <a:ext uri="{0D108BD9-81ED-4DB2-BD59-A6C34878D82A}">
                    <a16:rowId xmlns:a16="http://schemas.microsoft.com/office/drawing/2014/main" val="3634735793"/>
                  </a:ext>
                </a:extLst>
              </a:tr>
              <a:tr h="206040">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25.255</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31.576</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13.142</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10.247</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14.218</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94.438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159686943"/>
                  </a:ext>
                </a:extLst>
              </a:tr>
              <a:tr h="206040">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16.030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19.424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13.500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10.250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10.008</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69.212</a:t>
                      </a:r>
                    </a:p>
                  </a:txBody>
                  <a:tcPr marL="0" marR="0" marT="0" marB="0" anchor="ctr">
                    <a:lnL>
                      <a:noFill/>
                    </a:lnL>
                    <a:lnR>
                      <a:noFill/>
                    </a:lnR>
                    <a:lnT>
                      <a:noFill/>
                    </a:lnT>
                    <a:lnB>
                      <a:noFill/>
                    </a:lnB>
                    <a:noFill/>
                  </a:tcPr>
                </a:tc>
                <a:extLst>
                  <a:ext uri="{0D108BD9-81ED-4DB2-BD59-A6C34878D82A}">
                    <a16:rowId xmlns:a16="http://schemas.microsoft.com/office/drawing/2014/main" val="2247214404"/>
                  </a:ext>
                </a:extLst>
              </a:tr>
              <a:tr h="206040">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19.229</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22.131</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13.017</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10.248</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9.068</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73.693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159156798"/>
                  </a:ext>
                </a:extLst>
              </a:tr>
              <a:tr h="206040">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24.479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20.427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9.443</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10.237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10.607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75.193</a:t>
                      </a:r>
                    </a:p>
                  </a:txBody>
                  <a:tcPr marL="0" marR="0" marT="0" marB="0" anchor="ctr">
                    <a:lnL>
                      <a:noFill/>
                    </a:lnL>
                    <a:lnR>
                      <a:noFill/>
                    </a:lnR>
                    <a:lnT>
                      <a:noFill/>
                    </a:lnT>
                    <a:lnB>
                      <a:noFill/>
                    </a:lnB>
                    <a:noFill/>
                  </a:tcPr>
                </a:tc>
                <a:extLst>
                  <a:ext uri="{0D108BD9-81ED-4DB2-BD59-A6C34878D82A}">
                    <a16:rowId xmlns:a16="http://schemas.microsoft.com/office/drawing/2014/main" val="2463952677"/>
                  </a:ext>
                </a:extLst>
              </a:tr>
              <a:tr h="206040">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26.228</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25.482</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9.611</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10.247</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10.362</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81.930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45144175"/>
                  </a:ext>
                </a:extLst>
              </a:tr>
              <a:tr h="206040">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29.015</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27.744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11.326</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10.246</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9.789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88.120</a:t>
                      </a:r>
                    </a:p>
                  </a:txBody>
                  <a:tcPr marL="0" marR="0" marT="0" marB="0" anchor="ctr">
                    <a:lnL>
                      <a:noFill/>
                    </a:lnL>
                    <a:lnR>
                      <a:noFill/>
                    </a:lnR>
                    <a:lnT>
                      <a:noFill/>
                    </a:lnT>
                    <a:lnB>
                      <a:noFill/>
                    </a:lnB>
                    <a:noFill/>
                  </a:tcPr>
                </a:tc>
                <a:extLst>
                  <a:ext uri="{0D108BD9-81ED-4DB2-BD59-A6C34878D82A}">
                    <a16:rowId xmlns:a16="http://schemas.microsoft.com/office/drawing/2014/main" val="2181360284"/>
                  </a:ext>
                </a:extLst>
              </a:tr>
              <a:tr h="206040">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29.134</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26.974</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11.025</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10.243</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10.379</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87.755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54385051"/>
                  </a:ext>
                </a:extLst>
              </a:tr>
              <a:tr h="206040">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29.404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28.879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11.099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10.263</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10.646</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90.291</a:t>
                      </a:r>
                    </a:p>
                  </a:txBody>
                  <a:tcPr marL="0" marR="0" marT="0" marB="0" anchor="ctr">
                    <a:lnL>
                      <a:noFill/>
                    </a:lnL>
                    <a:lnR>
                      <a:noFill/>
                    </a:lnR>
                    <a:lnT>
                      <a:noFill/>
                    </a:lnT>
                    <a:lnB>
                      <a:noFill/>
                    </a:lnB>
                    <a:noFill/>
                  </a:tcPr>
                </a:tc>
                <a:extLst>
                  <a:ext uri="{0D108BD9-81ED-4DB2-BD59-A6C34878D82A}">
                    <a16:rowId xmlns:a16="http://schemas.microsoft.com/office/drawing/2014/main" val="1076502274"/>
                  </a:ext>
                </a:extLst>
              </a:tr>
              <a:tr h="206040">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29.236</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30.785</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11.025</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10.258</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10.874</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dirty="0">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92.178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63474309"/>
                  </a:ext>
                </a:extLst>
              </a:tr>
              <a:tr h="206040">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29.400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33.384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11.250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10.290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11.084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200" b="1" i="0" u="none" strike="noStrike" dirty="0">
                          <a:solidFill>
                            <a:srgbClr val="203864"/>
                          </a:solidFill>
                          <a:effectLst/>
                          <a:latin typeface="Calibri" panose="020F0502020204030204" pitchFamily="34" charset="0"/>
                        </a:rPr>
                        <a:t>95.408</a:t>
                      </a:r>
                    </a:p>
                  </a:txBody>
                  <a:tcPr marL="0" marR="0" marT="0" marB="0" anchor="ctr">
                    <a:lnL>
                      <a:noFill/>
                    </a:lnL>
                    <a:lnR>
                      <a:noFill/>
                    </a:lnR>
                    <a:lnT>
                      <a:noFill/>
                    </a:lnT>
                    <a:lnB>
                      <a:noFill/>
                    </a:lnB>
                    <a:noFill/>
                  </a:tcPr>
                </a:tc>
                <a:extLst>
                  <a:ext uri="{0D108BD9-81ED-4DB2-BD59-A6C34878D82A}">
                    <a16:rowId xmlns:a16="http://schemas.microsoft.com/office/drawing/2014/main" val="3106133100"/>
                  </a:ext>
                </a:extLst>
              </a:tr>
              <a:tr h="216342">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324.195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332.031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147.999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125.815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145.202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latin typeface="Calibri" panose="020F0502020204030204" pitchFamily="34" charset="0"/>
                        </a:rPr>
                        <a:t>1.075.242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754339382"/>
                  </a:ext>
                </a:extLst>
              </a:tr>
            </a:tbl>
          </a:graphicData>
        </a:graphic>
      </p:graphicFrame>
    </p:spTree>
    <p:extLst>
      <p:ext uri="{BB962C8B-B14F-4D97-AF65-F5344CB8AC3E}">
        <p14:creationId xmlns:p14="http://schemas.microsoft.com/office/powerpoint/2010/main" val="2976028982"/>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5FB9EB19-42C5-4D9A-8534-B527E849B794}"/>
              </a:ext>
            </a:extLst>
          </p:cNvPr>
          <p:cNvCxnSpPr>
            <a:cxnSpLocks/>
          </p:cNvCxnSpPr>
          <p:nvPr/>
        </p:nvCxnSpPr>
        <p:spPr>
          <a:xfrm>
            <a:off x="88900" y="10436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857B77FB-6EBA-4052-9368-0C7D1635FC4F}"/>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29830FB-6017-4C78-A5E4-816F864BEB06}"/>
              </a:ext>
            </a:extLst>
          </p:cNvPr>
          <p:cNvSpPr txBox="1"/>
          <p:nvPr/>
        </p:nvSpPr>
        <p:spPr>
          <a:xfrm>
            <a:off x="1762125" y="160338"/>
            <a:ext cx="9882188"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Bogotá Limpia SAS ESP - corte a 30 de ABRIL de 2025</a:t>
            </a:r>
            <a:endParaRPr lang="es-ES" sz="1600" b="0" dirty="0">
              <a:solidFill>
                <a:schemeClr val="accent1">
                  <a:lumMod val="50000"/>
                </a:schemeClr>
              </a:solidFill>
            </a:endParaRPr>
          </a:p>
        </p:txBody>
      </p:sp>
      <p:pic>
        <p:nvPicPr>
          <p:cNvPr id="154629" name="Imagen 15">
            <a:extLst>
              <a:ext uri="{FF2B5EF4-FFF2-40B4-BE49-F238E27FC236}">
                <a16:creationId xmlns:a16="http://schemas.microsoft.com/office/drawing/2014/main" id="{9D7F17F1-DA69-49A2-89C8-9C285893C5E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0" name="Imagen 7">
            <a:extLst>
              <a:ext uri="{FF2B5EF4-FFF2-40B4-BE49-F238E27FC236}">
                <a16:creationId xmlns:a16="http://schemas.microsoft.com/office/drawing/2014/main" id="{41A699D8-8AF8-4F95-B28B-2AA67D9EB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72750" y="335189"/>
            <a:ext cx="1387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51892F2A-89CF-4ED3-A12A-E682668F10B7}"/>
              </a:ext>
            </a:extLst>
          </p:cNvPr>
          <p:cNvSpPr txBox="1"/>
          <p:nvPr/>
        </p:nvSpPr>
        <p:spPr>
          <a:xfrm>
            <a:off x="42242" y="6569359"/>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9104B965-7092-4ACC-A1AA-928D9BAA2424}"/>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D813DFEB-2CCF-686E-4DFA-9AB4DF57DD91}"/>
              </a:ext>
            </a:extLst>
          </p:cNvPr>
          <p:cNvGraphicFramePr>
            <a:graphicFrameLocks noGrp="1"/>
          </p:cNvGraphicFramePr>
          <p:nvPr/>
        </p:nvGraphicFramePr>
        <p:xfrm>
          <a:off x="2709055" y="1512394"/>
          <a:ext cx="9025745" cy="4894146"/>
        </p:xfrm>
        <a:graphic>
          <a:graphicData uri="http://schemas.openxmlformats.org/drawingml/2006/table">
            <a:tbl>
              <a:tblPr/>
              <a:tblGrid>
                <a:gridCol w="1759158">
                  <a:extLst>
                    <a:ext uri="{9D8B030D-6E8A-4147-A177-3AD203B41FA5}">
                      <a16:colId xmlns:a16="http://schemas.microsoft.com/office/drawing/2014/main" val="2386174643"/>
                    </a:ext>
                  </a:extLst>
                </a:gridCol>
                <a:gridCol w="1129655">
                  <a:extLst>
                    <a:ext uri="{9D8B030D-6E8A-4147-A177-3AD203B41FA5}">
                      <a16:colId xmlns:a16="http://schemas.microsoft.com/office/drawing/2014/main" val="3930346449"/>
                    </a:ext>
                  </a:extLst>
                </a:gridCol>
                <a:gridCol w="819215">
                  <a:extLst>
                    <a:ext uri="{9D8B030D-6E8A-4147-A177-3AD203B41FA5}">
                      <a16:colId xmlns:a16="http://schemas.microsoft.com/office/drawing/2014/main" val="2039604684"/>
                    </a:ext>
                  </a:extLst>
                </a:gridCol>
                <a:gridCol w="793346">
                  <a:extLst>
                    <a:ext uri="{9D8B030D-6E8A-4147-A177-3AD203B41FA5}">
                      <a16:colId xmlns:a16="http://schemas.microsoft.com/office/drawing/2014/main" val="2455102080"/>
                    </a:ext>
                  </a:extLst>
                </a:gridCol>
                <a:gridCol w="1164149">
                  <a:extLst>
                    <a:ext uri="{9D8B030D-6E8A-4147-A177-3AD203B41FA5}">
                      <a16:colId xmlns:a16="http://schemas.microsoft.com/office/drawing/2014/main" val="4236487363"/>
                    </a:ext>
                  </a:extLst>
                </a:gridCol>
                <a:gridCol w="715736">
                  <a:extLst>
                    <a:ext uri="{9D8B030D-6E8A-4147-A177-3AD203B41FA5}">
                      <a16:colId xmlns:a16="http://schemas.microsoft.com/office/drawing/2014/main" val="3329365021"/>
                    </a:ext>
                  </a:extLst>
                </a:gridCol>
                <a:gridCol w="988808">
                  <a:extLst>
                    <a:ext uri="{9D8B030D-6E8A-4147-A177-3AD203B41FA5}">
                      <a16:colId xmlns:a16="http://schemas.microsoft.com/office/drawing/2014/main" val="2512435242"/>
                    </a:ext>
                  </a:extLst>
                </a:gridCol>
                <a:gridCol w="770350">
                  <a:extLst>
                    <a:ext uri="{9D8B030D-6E8A-4147-A177-3AD203B41FA5}">
                      <a16:colId xmlns:a16="http://schemas.microsoft.com/office/drawing/2014/main" val="3643402246"/>
                    </a:ext>
                  </a:extLst>
                </a:gridCol>
                <a:gridCol w="885328">
                  <a:extLst>
                    <a:ext uri="{9D8B030D-6E8A-4147-A177-3AD203B41FA5}">
                      <a16:colId xmlns:a16="http://schemas.microsoft.com/office/drawing/2014/main" val="1452670818"/>
                    </a:ext>
                  </a:extLst>
                </a:gridCol>
              </a:tblGrid>
              <a:tr h="151274">
                <a:tc gridSpan="9">
                  <a:txBody>
                    <a:bodyPr/>
                    <a:lstStyle/>
                    <a:p>
                      <a:pPr algn="ctr" fontAlgn="ctr"/>
                      <a:r>
                        <a:rPr lang="es-ES" sz="900" b="1" i="0" u="none" strike="noStrike" dirty="0">
                          <a:solidFill>
                            <a:srgbClr val="203764"/>
                          </a:solidFill>
                          <a:effectLst/>
                          <a:latin typeface="+mn-lt"/>
                        </a:rPr>
                        <a:t>CONTRATOS DE ADICIÓN - ASE 4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62075924"/>
                  </a:ext>
                </a:extLst>
              </a:tr>
              <a:tr h="756372">
                <a:tc>
                  <a:txBody>
                    <a:bodyPr/>
                    <a:lstStyle/>
                    <a:p>
                      <a:pPr algn="ctr" rtl="0" fontAlgn="ctr"/>
                      <a:r>
                        <a:rPr lang="es-CO" sz="900" b="1" i="0" u="none" strike="noStrike" dirty="0">
                          <a:solidFill>
                            <a:srgbClr val="203764"/>
                          </a:solidFill>
                          <a:effectLst/>
                          <a:latin typeface="+mn-lt"/>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203764"/>
                          </a:solidFill>
                          <a:effectLst/>
                          <a:latin typeface="+mn-lt"/>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ES" sz="900" b="1" i="0" u="none" strike="noStrike" dirty="0">
                          <a:solidFill>
                            <a:srgbClr val="203764"/>
                          </a:solidFill>
                          <a:effectLst/>
                          <a:latin typeface="+mn-lt"/>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517566273"/>
                  </a:ext>
                </a:extLst>
              </a:tr>
              <a:tr h="142375">
                <a:tc>
                  <a:txBody>
                    <a:bodyPr/>
                    <a:lstStyle/>
                    <a:p>
                      <a:pPr algn="ctr" rtl="0" fontAlgn="ctr"/>
                      <a:r>
                        <a:rPr lang="es-CO" sz="900" b="1" i="0" u="none" strike="noStrike" dirty="0">
                          <a:solidFill>
                            <a:srgbClr val="203764"/>
                          </a:solidFill>
                          <a:effectLst/>
                          <a:latin typeface="+mn-lt"/>
                        </a:rPr>
                        <a:t>ASE 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dirty="0">
                          <a:solidFill>
                            <a:srgbClr val="203764"/>
                          </a:solidFill>
                          <a:effectLst/>
                          <a:latin typeface="+mn-lt"/>
                        </a:rPr>
                        <a:t>$ 24.006,04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$ 21.111,02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$ 45.117,06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$ 18.720,00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$ 21.111,02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399734688"/>
                  </a:ext>
                </a:extLst>
              </a:tr>
              <a:tr h="142375">
                <a:tc>
                  <a:txBody>
                    <a:bodyPr/>
                    <a:lstStyle/>
                    <a:p>
                      <a:pPr algn="l" rtl="0" fontAlgn="ctr"/>
                      <a:r>
                        <a:rPr lang="es-CO" sz="900" b="1" i="0" u="none" strike="noStrike">
                          <a:solidFill>
                            <a:srgbClr val="203764"/>
                          </a:solidFill>
                          <a:effectLst/>
                          <a:latin typeface="+mn-lt"/>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$ 24.006,04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$ 24.006,04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796059319"/>
                  </a:ext>
                </a:extLst>
              </a:tr>
              <a:tr h="142375">
                <a:tc>
                  <a:txBody>
                    <a:bodyPr/>
                    <a:lstStyle/>
                    <a:p>
                      <a:pPr algn="l" rtl="0" fontAlgn="ctr"/>
                      <a:r>
                        <a:rPr lang="es-CO" sz="900" b="0" i="0" u="none" strike="noStrike">
                          <a:solidFill>
                            <a:srgbClr val="203764"/>
                          </a:solidFill>
                          <a:effectLst/>
                          <a:latin typeface="+mn-lt"/>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$ 2.367,58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$ 2.367,58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$ 2.343,43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$ 24,15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80777962"/>
                  </a:ext>
                </a:extLst>
              </a:tr>
              <a:tr h="142375">
                <a:tc>
                  <a:txBody>
                    <a:bodyPr/>
                    <a:lstStyle/>
                    <a:p>
                      <a:pPr algn="l" rtl="0" fontAlgn="ctr"/>
                      <a:r>
                        <a:rPr lang="es-CO" sz="900" b="0" i="0" u="none" strike="noStrike">
                          <a:solidFill>
                            <a:srgbClr val="203764"/>
                          </a:solidFill>
                          <a:effectLst/>
                          <a:latin typeface="+mn-lt"/>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$ 1.585,14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$ 1.585,14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$ 1.454,17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$ 130,97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51236482"/>
                  </a:ext>
                </a:extLst>
              </a:tr>
              <a:tr h="142375">
                <a:tc>
                  <a:txBody>
                    <a:bodyPr/>
                    <a:lstStyle/>
                    <a:p>
                      <a:pPr algn="l" rtl="0" fontAlgn="ctr"/>
                      <a:r>
                        <a:rPr lang="es-CO" sz="900" b="0" i="0" u="none" strike="noStrike">
                          <a:solidFill>
                            <a:srgbClr val="203764"/>
                          </a:solidFill>
                          <a:effectLst/>
                          <a:latin typeface="+mn-lt"/>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$ 333,80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$ 333,80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$ 202,30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$ 131,50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90172473"/>
                  </a:ext>
                </a:extLst>
              </a:tr>
              <a:tr h="142375">
                <a:tc>
                  <a:txBody>
                    <a:bodyPr/>
                    <a:lstStyle/>
                    <a:p>
                      <a:pPr algn="l" rtl="0" fontAlgn="ctr"/>
                      <a:r>
                        <a:rPr lang="es-CO" sz="900" b="0" i="0" u="none" strike="noStrike">
                          <a:solidFill>
                            <a:srgbClr val="203764"/>
                          </a:solidFill>
                          <a:effectLst/>
                          <a:latin typeface="+mn-lt"/>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$ 3.053,37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$ 3.053,37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$ 2.728,12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$ 325,25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56821647"/>
                  </a:ext>
                </a:extLst>
              </a:tr>
              <a:tr h="142375">
                <a:tc>
                  <a:txBody>
                    <a:bodyPr/>
                    <a:lstStyle/>
                    <a:p>
                      <a:pPr algn="l" rtl="0" fontAlgn="ctr"/>
                      <a:r>
                        <a:rPr lang="es-CO" sz="900" b="0" i="0" u="none" strike="noStrike">
                          <a:solidFill>
                            <a:srgbClr val="203764"/>
                          </a:solidFill>
                          <a:effectLst/>
                          <a:latin typeface="+mn-lt"/>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$ 1.018,87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$ 1.018,87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$ 1.017,93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84254509"/>
                  </a:ext>
                </a:extLst>
              </a:tr>
              <a:tr h="142375">
                <a:tc>
                  <a:txBody>
                    <a:bodyPr/>
                    <a:lstStyle/>
                    <a:p>
                      <a:pPr algn="l" rtl="0" fontAlgn="ctr"/>
                      <a:r>
                        <a:rPr lang="es-CO" sz="900" b="0" i="0" u="none" strike="noStrike">
                          <a:solidFill>
                            <a:srgbClr val="203764"/>
                          </a:solidFill>
                          <a:effectLst/>
                          <a:latin typeface="+mn-lt"/>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$ 1.120,86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$ 1.120,86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$ 1.115,08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32458672"/>
                  </a:ext>
                </a:extLst>
              </a:tr>
              <a:tr h="142375">
                <a:tc>
                  <a:txBody>
                    <a:bodyPr/>
                    <a:lstStyle/>
                    <a:p>
                      <a:pPr algn="l" rtl="0" fontAlgn="ctr"/>
                      <a:r>
                        <a:rPr lang="es-CO" sz="900" b="0" i="0" u="none" strike="noStrike">
                          <a:solidFill>
                            <a:srgbClr val="203764"/>
                          </a:solidFill>
                          <a:effectLst/>
                          <a:latin typeface="+mn-lt"/>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$ 2.093,21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$ 2.093,21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$ 2.064,70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$ 28,51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85684317"/>
                  </a:ext>
                </a:extLst>
              </a:tr>
              <a:tr h="142375">
                <a:tc>
                  <a:txBody>
                    <a:bodyPr/>
                    <a:lstStyle/>
                    <a:p>
                      <a:pPr algn="l" rtl="0" fontAlgn="ctr"/>
                      <a:r>
                        <a:rPr lang="es-CO" sz="900" b="0" i="0" u="none" strike="noStrike">
                          <a:solidFill>
                            <a:srgbClr val="203764"/>
                          </a:solidFill>
                          <a:effectLst/>
                          <a:latin typeface="+mn-lt"/>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$ 1.669,65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$ 1.669,65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$ 1.667,56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58522044"/>
                  </a:ext>
                </a:extLst>
              </a:tr>
              <a:tr h="142375">
                <a:tc>
                  <a:txBody>
                    <a:bodyPr/>
                    <a:lstStyle/>
                    <a:p>
                      <a:pPr algn="l" rtl="0" fontAlgn="ctr"/>
                      <a:r>
                        <a:rPr lang="es-CO" sz="900" b="0" i="0" u="none" strike="noStrike">
                          <a:solidFill>
                            <a:srgbClr val="203764"/>
                          </a:solidFill>
                          <a:effectLst/>
                          <a:latin typeface="+mn-lt"/>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$ 1.472,42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$ 1.472,42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$ 1.462,92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90165404"/>
                  </a:ext>
                </a:extLst>
              </a:tr>
              <a:tr h="142375">
                <a:tc>
                  <a:txBody>
                    <a:bodyPr/>
                    <a:lstStyle/>
                    <a:p>
                      <a:pPr algn="l" rtl="0" fontAlgn="ctr"/>
                      <a:r>
                        <a:rPr lang="es-CO" sz="900" b="0" i="0" u="none" strike="noStrike">
                          <a:solidFill>
                            <a:srgbClr val="203764"/>
                          </a:solidFill>
                          <a:effectLst/>
                          <a:latin typeface="+mn-lt"/>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79922582"/>
                  </a:ext>
                </a:extLst>
              </a:tr>
              <a:tr h="142375">
                <a:tc>
                  <a:txBody>
                    <a:bodyPr/>
                    <a:lstStyle/>
                    <a:p>
                      <a:pPr algn="l" rtl="0" fontAlgn="ctr"/>
                      <a:r>
                        <a:rPr lang="es-CO" sz="900" b="0" i="0" u="none" strike="noStrike">
                          <a:solidFill>
                            <a:srgbClr val="203764"/>
                          </a:solidFill>
                          <a:effectLst/>
                          <a:latin typeface="+mn-lt"/>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89702675"/>
                  </a:ext>
                </a:extLst>
              </a:tr>
              <a:tr h="142375">
                <a:tc>
                  <a:txBody>
                    <a:bodyPr/>
                    <a:lstStyle/>
                    <a:p>
                      <a:pPr algn="l" rtl="0" fontAlgn="ctr"/>
                      <a:r>
                        <a:rPr lang="es-CO" sz="900" b="0" i="0" u="none" strike="noStrike">
                          <a:solidFill>
                            <a:srgbClr val="203764"/>
                          </a:solidFill>
                          <a:effectLst/>
                          <a:latin typeface="+mn-lt"/>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$ 1.209,69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$ 1.209,69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$ 1.209,63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38142987"/>
                  </a:ext>
                </a:extLst>
              </a:tr>
              <a:tr h="142375">
                <a:tc>
                  <a:txBody>
                    <a:bodyPr/>
                    <a:lstStyle/>
                    <a:p>
                      <a:pPr algn="l" rtl="0" fontAlgn="ctr"/>
                      <a:r>
                        <a:rPr lang="es-CO" sz="900" b="0" i="0" u="none" strike="noStrike">
                          <a:solidFill>
                            <a:srgbClr val="203764"/>
                          </a:solidFill>
                          <a:effectLst/>
                          <a:latin typeface="+mn-lt"/>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$ 1.067,76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50741298"/>
                  </a:ext>
                </a:extLst>
              </a:tr>
              <a:tr h="142375">
                <a:tc>
                  <a:txBody>
                    <a:bodyPr/>
                    <a:lstStyle/>
                    <a:p>
                      <a:pPr algn="l" rtl="0" fontAlgn="ctr"/>
                      <a:r>
                        <a:rPr lang="es-CO" sz="900" b="0" i="0" u="none" strike="noStrike">
                          <a:solidFill>
                            <a:srgbClr val="203764"/>
                          </a:solidFill>
                          <a:effectLst/>
                          <a:latin typeface="+mn-lt"/>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$ 1.060,58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6290575"/>
                  </a:ext>
                </a:extLst>
              </a:tr>
              <a:tr h="142375">
                <a:tc>
                  <a:txBody>
                    <a:bodyPr/>
                    <a:lstStyle/>
                    <a:p>
                      <a:pPr algn="l" rtl="0" fontAlgn="ctr"/>
                      <a:r>
                        <a:rPr lang="es-CO" sz="900" b="0" i="0" u="none" strike="noStrike">
                          <a:solidFill>
                            <a:srgbClr val="203764"/>
                          </a:solidFill>
                          <a:effectLst/>
                          <a:latin typeface="+mn-lt"/>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$ 1.511,15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$ 1.511,15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$ 1.511,15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48086390"/>
                  </a:ext>
                </a:extLst>
              </a:tr>
              <a:tr h="142375">
                <a:tc>
                  <a:txBody>
                    <a:bodyPr/>
                    <a:lstStyle/>
                    <a:p>
                      <a:pPr algn="l" rtl="0" fontAlgn="ctr"/>
                      <a:r>
                        <a:rPr lang="es-CO" sz="900" b="0" i="0" u="none" strike="noStrike">
                          <a:solidFill>
                            <a:srgbClr val="203764"/>
                          </a:solidFill>
                          <a:effectLst/>
                          <a:latin typeface="+mn-lt"/>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$ 446,29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$ 446,29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$ 446,29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18885513"/>
                  </a:ext>
                </a:extLst>
              </a:tr>
              <a:tr h="142375">
                <a:tc>
                  <a:txBody>
                    <a:bodyPr/>
                    <a:lstStyle/>
                    <a:p>
                      <a:pPr algn="l" rtl="0" fontAlgn="ctr"/>
                      <a:r>
                        <a:rPr lang="es-CO" sz="900" b="0" i="0" u="none" strike="noStrike">
                          <a:solidFill>
                            <a:srgbClr val="203764"/>
                          </a:solidFill>
                          <a:effectLst/>
                          <a:latin typeface="+mn-lt"/>
                        </a:rPr>
                        <a:t>ADICIÓN N°33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$ 2.721,60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$ 2.721,60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$ 94,40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$ 2.627,20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74809253"/>
                  </a:ext>
                </a:extLst>
              </a:tr>
              <a:tr h="142375">
                <a:tc>
                  <a:txBody>
                    <a:bodyPr/>
                    <a:lstStyle/>
                    <a:p>
                      <a:pPr algn="l" rtl="0" fontAlgn="ctr"/>
                      <a:r>
                        <a:rPr lang="es-CO" sz="900" b="1" i="0" u="none" strike="noStrike">
                          <a:solidFill>
                            <a:srgbClr val="203764"/>
                          </a:solidFill>
                          <a:effectLst/>
                          <a:latin typeface="+mn-lt"/>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$ 4.228,17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$ 4.228,17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232816836"/>
                  </a:ext>
                </a:extLst>
              </a:tr>
              <a:tr h="142375">
                <a:tc>
                  <a:txBody>
                    <a:bodyPr/>
                    <a:lstStyle/>
                    <a:p>
                      <a:pPr algn="l" rtl="0" fontAlgn="ctr"/>
                      <a:r>
                        <a:rPr lang="es-CO" sz="900" b="0" i="0" u="none" strike="noStrike">
                          <a:solidFill>
                            <a:srgbClr val="203764"/>
                          </a:solidFill>
                          <a:effectLst/>
                          <a:latin typeface="+mn-lt"/>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$ 191,26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44393533"/>
                  </a:ext>
                </a:extLst>
              </a:tr>
              <a:tr h="142375">
                <a:tc>
                  <a:txBody>
                    <a:bodyPr/>
                    <a:lstStyle/>
                    <a:p>
                      <a:pPr algn="l" rtl="0" fontAlgn="ctr"/>
                      <a:r>
                        <a:rPr lang="es-CO" sz="900" b="0" i="0" u="none" strike="noStrike">
                          <a:solidFill>
                            <a:srgbClr val="203764"/>
                          </a:solidFill>
                          <a:effectLst/>
                          <a:latin typeface="+mn-lt"/>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$ 381,64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$ 381,64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$ 364,00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36845793"/>
                  </a:ext>
                </a:extLst>
              </a:tr>
              <a:tr h="142375">
                <a:tc>
                  <a:txBody>
                    <a:bodyPr/>
                    <a:lstStyle/>
                    <a:p>
                      <a:pPr algn="l" rtl="0" fontAlgn="ctr"/>
                      <a:r>
                        <a:rPr lang="es-CO" sz="900" b="0" i="0" u="none" strike="noStrike">
                          <a:solidFill>
                            <a:srgbClr val="203764"/>
                          </a:solidFill>
                          <a:effectLst/>
                          <a:latin typeface="+mn-lt"/>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$ 387,21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$ 387,21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$ 378,38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$ 8,83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69400847"/>
                  </a:ext>
                </a:extLst>
              </a:tr>
              <a:tr h="142375">
                <a:tc>
                  <a:txBody>
                    <a:bodyPr/>
                    <a:lstStyle/>
                    <a:p>
                      <a:pPr algn="l" rtl="0" fontAlgn="ctr"/>
                      <a:r>
                        <a:rPr lang="es-CO" sz="900" b="0" i="0" u="none" strike="noStrike">
                          <a:solidFill>
                            <a:srgbClr val="203764"/>
                          </a:solidFill>
                          <a:effectLst/>
                          <a:latin typeface="+mn-lt"/>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$ 689,68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$ 681,62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04559282"/>
                  </a:ext>
                </a:extLst>
              </a:tr>
              <a:tr h="142375">
                <a:tc>
                  <a:txBody>
                    <a:bodyPr/>
                    <a:lstStyle/>
                    <a:p>
                      <a:pPr algn="l" rtl="0" fontAlgn="ctr"/>
                      <a:r>
                        <a:rPr lang="es-CO" sz="900" b="0" i="0" u="none" strike="noStrike">
                          <a:solidFill>
                            <a:srgbClr val="203764"/>
                          </a:solidFill>
                          <a:effectLst/>
                          <a:latin typeface="+mn-lt"/>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97099241"/>
                  </a:ext>
                </a:extLst>
              </a:tr>
              <a:tr h="142375">
                <a:tc>
                  <a:txBody>
                    <a:bodyPr/>
                    <a:lstStyle/>
                    <a:p>
                      <a:pPr algn="l" rtl="0" fontAlgn="ctr"/>
                      <a:r>
                        <a:rPr lang="es-CO" sz="900" b="0" i="0" u="none" strike="noStrike">
                          <a:solidFill>
                            <a:srgbClr val="203764"/>
                          </a:solidFill>
                          <a:effectLst/>
                          <a:latin typeface="+mn-lt"/>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27273478"/>
                  </a:ext>
                </a:extLst>
              </a:tr>
              <a:tr h="142375">
                <a:tc>
                  <a:txBody>
                    <a:bodyPr/>
                    <a:lstStyle/>
                    <a:p>
                      <a:pPr algn="l" rtl="0" fontAlgn="ctr"/>
                      <a:r>
                        <a:rPr lang="es-CO" sz="900" b="0" i="0" u="none" strike="noStrike">
                          <a:solidFill>
                            <a:srgbClr val="203764"/>
                          </a:solidFill>
                          <a:effectLst/>
                          <a:latin typeface="+mn-lt"/>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$ 500,47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19449896"/>
                  </a:ext>
                </a:extLst>
              </a:tr>
              <a:tr h="142375">
                <a:tc>
                  <a:txBody>
                    <a:bodyPr/>
                    <a:lstStyle/>
                    <a:p>
                      <a:pPr algn="l" rtl="0" fontAlgn="ctr"/>
                      <a:r>
                        <a:rPr lang="es-CO" sz="900" b="0" i="0" u="none" strike="noStrike">
                          <a:solidFill>
                            <a:srgbClr val="203764"/>
                          </a:solidFill>
                          <a:effectLst/>
                          <a:latin typeface="+mn-lt"/>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$ 884,86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$ 884,86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$ 582,61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$ 302,25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39118911"/>
                  </a:ext>
                </a:extLst>
              </a:tr>
            </a:tbl>
          </a:graphicData>
        </a:graphic>
      </p:graphicFrame>
    </p:spTree>
  </p:cSld>
  <p:clrMapOvr>
    <a:masterClrMapping/>
  </p:clrMapOvr>
  <p:transition spd="slow"/>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5FB9EB19-42C5-4D9A-8534-B527E849B794}"/>
              </a:ext>
            </a:extLst>
          </p:cNvPr>
          <p:cNvCxnSpPr>
            <a:cxnSpLocks/>
          </p:cNvCxnSpPr>
          <p:nvPr/>
        </p:nvCxnSpPr>
        <p:spPr>
          <a:xfrm>
            <a:off x="88900" y="10436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857B77FB-6EBA-4052-9368-0C7D1635FC4F}"/>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29830FB-6017-4C78-A5E4-816F864BEB06}"/>
              </a:ext>
            </a:extLst>
          </p:cNvPr>
          <p:cNvSpPr txBox="1"/>
          <p:nvPr/>
        </p:nvSpPr>
        <p:spPr>
          <a:xfrm>
            <a:off x="1762125" y="16033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Bogotá Limpia SAS ESP - corte a 30 de ABRIL de 2025</a:t>
            </a:r>
            <a:endParaRPr lang="es-ES" sz="1600" b="0" dirty="0">
              <a:solidFill>
                <a:schemeClr val="accent1">
                  <a:lumMod val="50000"/>
                </a:schemeClr>
              </a:solidFill>
            </a:endParaRPr>
          </a:p>
        </p:txBody>
      </p:sp>
      <p:pic>
        <p:nvPicPr>
          <p:cNvPr id="154629" name="Imagen 15">
            <a:extLst>
              <a:ext uri="{FF2B5EF4-FFF2-40B4-BE49-F238E27FC236}">
                <a16:creationId xmlns:a16="http://schemas.microsoft.com/office/drawing/2014/main" id="{9D7F17F1-DA69-49A2-89C8-9C285893C5E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0" name="Imagen 7">
            <a:extLst>
              <a:ext uri="{FF2B5EF4-FFF2-40B4-BE49-F238E27FC236}">
                <a16:creationId xmlns:a16="http://schemas.microsoft.com/office/drawing/2014/main" id="{41A699D8-8AF8-4F95-B28B-2AA67D9EB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72750" y="335189"/>
            <a:ext cx="1387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51892F2A-89CF-4ED3-A12A-E682668F10B7}"/>
              </a:ext>
            </a:extLst>
          </p:cNvPr>
          <p:cNvSpPr txBox="1"/>
          <p:nvPr/>
        </p:nvSpPr>
        <p:spPr>
          <a:xfrm>
            <a:off x="42242" y="6569359"/>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9104B965-7092-4ACC-A1AA-928D9BAA2424}"/>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5A173712-05B6-8323-7D38-586D3D1ACDCC}"/>
              </a:ext>
            </a:extLst>
          </p:cNvPr>
          <p:cNvGraphicFramePr>
            <a:graphicFrameLocks noGrp="1"/>
          </p:cNvGraphicFramePr>
          <p:nvPr/>
        </p:nvGraphicFramePr>
        <p:xfrm>
          <a:off x="2981471" y="1441278"/>
          <a:ext cx="8357089" cy="4031055"/>
        </p:xfrm>
        <a:graphic>
          <a:graphicData uri="http://schemas.openxmlformats.org/drawingml/2006/table">
            <a:tbl>
              <a:tblPr/>
              <a:tblGrid>
                <a:gridCol w="1628834">
                  <a:extLst>
                    <a:ext uri="{9D8B030D-6E8A-4147-A177-3AD203B41FA5}">
                      <a16:colId xmlns:a16="http://schemas.microsoft.com/office/drawing/2014/main" val="1737449998"/>
                    </a:ext>
                  </a:extLst>
                </a:gridCol>
                <a:gridCol w="1045967">
                  <a:extLst>
                    <a:ext uri="{9D8B030D-6E8A-4147-A177-3AD203B41FA5}">
                      <a16:colId xmlns:a16="http://schemas.microsoft.com/office/drawing/2014/main" val="1813786341"/>
                    </a:ext>
                  </a:extLst>
                </a:gridCol>
                <a:gridCol w="758526">
                  <a:extLst>
                    <a:ext uri="{9D8B030D-6E8A-4147-A177-3AD203B41FA5}">
                      <a16:colId xmlns:a16="http://schemas.microsoft.com/office/drawing/2014/main" val="3491769572"/>
                    </a:ext>
                  </a:extLst>
                </a:gridCol>
                <a:gridCol w="734573">
                  <a:extLst>
                    <a:ext uri="{9D8B030D-6E8A-4147-A177-3AD203B41FA5}">
                      <a16:colId xmlns:a16="http://schemas.microsoft.com/office/drawing/2014/main" val="3089678804"/>
                    </a:ext>
                  </a:extLst>
                </a:gridCol>
                <a:gridCol w="1077904">
                  <a:extLst>
                    <a:ext uri="{9D8B030D-6E8A-4147-A177-3AD203B41FA5}">
                      <a16:colId xmlns:a16="http://schemas.microsoft.com/office/drawing/2014/main" val="1844974714"/>
                    </a:ext>
                  </a:extLst>
                </a:gridCol>
                <a:gridCol w="662712">
                  <a:extLst>
                    <a:ext uri="{9D8B030D-6E8A-4147-A177-3AD203B41FA5}">
                      <a16:colId xmlns:a16="http://schemas.microsoft.com/office/drawing/2014/main" val="3581525323"/>
                    </a:ext>
                  </a:extLst>
                </a:gridCol>
                <a:gridCol w="915554">
                  <a:extLst>
                    <a:ext uri="{9D8B030D-6E8A-4147-A177-3AD203B41FA5}">
                      <a16:colId xmlns:a16="http://schemas.microsoft.com/office/drawing/2014/main" val="3628565811"/>
                    </a:ext>
                  </a:extLst>
                </a:gridCol>
                <a:gridCol w="713280">
                  <a:extLst>
                    <a:ext uri="{9D8B030D-6E8A-4147-A177-3AD203B41FA5}">
                      <a16:colId xmlns:a16="http://schemas.microsoft.com/office/drawing/2014/main" val="3576395831"/>
                    </a:ext>
                  </a:extLst>
                </a:gridCol>
                <a:gridCol w="819739">
                  <a:extLst>
                    <a:ext uri="{9D8B030D-6E8A-4147-A177-3AD203B41FA5}">
                      <a16:colId xmlns:a16="http://schemas.microsoft.com/office/drawing/2014/main" val="814441999"/>
                    </a:ext>
                  </a:extLst>
                </a:gridCol>
              </a:tblGrid>
              <a:tr h="182976">
                <a:tc gridSpan="9">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ES" sz="900" b="1" i="0" u="none" strike="noStrike" dirty="0">
                          <a:solidFill>
                            <a:srgbClr val="203764"/>
                          </a:solidFill>
                          <a:effectLst/>
                          <a:latin typeface="+mn-lt"/>
                        </a:rPr>
                        <a:t>CONTRATOS DE ADICIÓN - ASE 4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pPr algn="ctr" rtl="0" fontAlgn="ctr"/>
                      <a:endParaRPr lang="es-CO" sz="900" b="1" i="0" u="none" strike="noStrike">
                        <a:solidFill>
                          <a:srgbClr val="203764"/>
                        </a:solidFill>
                        <a:effectLst/>
                        <a:latin typeface="+mn-lt"/>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pPr algn="ctr" rtl="0" fontAlgn="ctr"/>
                      <a:endParaRPr lang="es-CO" sz="900" b="1" i="0" u="none" strike="noStrike" dirty="0">
                        <a:solidFill>
                          <a:srgbClr val="203764"/>
                        </a:solidFill>
                        <a:effectLst/>
                        <a:latin typeface="+mn-lt"/>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pPr algn="ctr" rtl="0" fontAlgn="ctr"/>
                      <a:endParaRPr lang="es-CO" sz="900" b="1" i="0" u="none" strike="noStrike">
                        <a:solidFill>
                          <a:srgbClr val="203764"/>
                        </a:solidFill>
                        <a:effectLst/>
                        <a:latin typeface="+mn-lt"/>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pPr algn="ctr" rtl="0" fontAlgn="ctr"/>
                      <a:endParaRPr lang="es-ES" sz="900" b="1" i="0" u="none" strike="noStrike">
                        <a:solidFill>
                          <a:srgbClr val="203764"/>
                        </a:solidFill>
                        <a:effectLst/>
                        <a:latin typeface="+mn-lt"/>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pPr algn="ctr" rtl="0" fontAlgn="ctr"/>
                      <a:endParaRPr lang="es-CO" sz="900" b="1" i="0" u="none" strike="noStrike">
                        <a:solidFill>
                          <a:srgbClr val="203764"/>
                        </a:solidFill>
                        <a:effectLst/>
                        <a:latin typeface="+mn-lt"/>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pPr algn="ctr" rtl="0" fontAlgn="ctr"/>
                      <a:endParaRPr lang="es-CO" sz="900" b="1" i="0" u="none" strike="noStrike" dirty="0">
                        <a:solidFill>
                          <a:srgbClr val="203764"/>
                        </a:solidFill>
                        <a:effectLst/>
                        <a:latin typeface="+mn-lt"/>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pPr algn="ctr" rtl="0" fontAlgn="ctr"/>
                      <a:endParaRPr lang="es-CO" sz="900" b="1" i="0" u="none" strike="noStrike" dirty="0">
                        <a:solidFill>
                          <a:srgbClr val="203764"/>
                        </a:solidFill>
                        <a:effectLst/>
                        <a:latin typeface="+mn-lt"/>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pPr algn="ctr" rtl="0" fontAlgn="ctr"/>
                      <a:endParaRPr lang="es-CO" sz="900" b="1" i="0" u="none" strike="noStrike" dirty="0">
                        <a:solidFill>
                          <a:srgbClr val="203764"/>
                        </a:solidFill>
                        <a:effectLst/>
                        <a:latin typeface="+mn-lt"/>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56715445"/>
                  </a:ext>
                </a:extLst>
              </a:tr>
              <a:tr h="731903">
                <a:tc>
                  <a:txBody>
                    <a:bodyPr/>
                    <a:lstStyle/>
                    <a:p>
                      <a:pPr algn="ctr" rtl="0" fontAlgn="ctr"/>
                      <a:r>
                        <a:rPr lang="es-CO" sz="900" b="1" i="0" u="none" strike="noStrike" dirty="0">
                          <a:solidFill>
                            <a:srgbClr val="203764"/>
                          </a:solidFill>
                          <a:effectLst/>
                          <a:latin typeface="+mn-lt"/>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203764"/>
                          </a:solidFill>
                          <a:effectLst/>
                          <a:latin typeface="+mn-lt"/>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ES" sz="900" b="1" i="0" u="none" strike="noStrike">
                          <a:solidFill>
                            <a:srgbClr val="203764"/>
                          </a:solidFill>
                          <a:effectLst/>
                          <a:latin typeface="+mn-lt"/>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203764"/>
                          </a:solidFill>
                          <a:effectLst/>
                          <a:latin typeface="+mn-lt"/>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203764"/>
                          </a:solidFill>
                          <a:effectLst/>
                          <a:latin typeface="+mn-lt"/>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203764"/>
                          </a:solidFill>
                          <a:effectLst/>
                          <a:latin typeface="+mn-lt"/>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673081511"/>
                  </a:ext>
                </a:extLst>
              </a:tr>
              <a:tr h="182976">
                <a:tc>
                  <a:txBody>
                    <a:bodyPr/>
                    <a:lstStyle/>
                    <a:p>
                      <a:pPr algn="ctr" rtl="0" fontAlgn="ctr"/>
                      <a:r>
                        <a:rPr lang="es-CO" sz="900" b="1" i="0" u="none" strike="noStrike">
                          <a:solidFill>
                            <a:srgbClr val="203764"/>
                          </a:solidFill>
                          <a:effectLst/>
                          <a:latin typeface="+mn-lt"/>
                        </a:rPr>
                        <a:t>ASE 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$ 24.006,04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$ 21.111,02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$ 45.117,06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$ 18.720,00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$ 21.111,02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491911502"/>
                  </a:ext>
                </a:extLst>
              </a:tr>
              <a:tr h="182976">
                <a:tc>
                  <a:txBody>
                    <a:bodyPr/>
                    <a:lstStyle/>
                    <a:p>
                      <a:pPr algn="l" rtl="0" fontAlgn="ctr"/>
                      <a:r>
                        <a:rPr lang="es-CO" sz="900" b="1" i="0" u="none" strike="noStrike">
                          <a:solidFill>
                            <a:srgbClr val="203764"/>
                          </a:solidFill>
                          <a:effectLst/>
                          <a:latin typeface="+mn-lt"/>
                        </a:rPr>
                        <a:t>3.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020630063"/>
                  </a:ext>
                </a:extLst>
              </a:tr>
              <a:tr h="182976">
                <a:tc>
                  <a:txBody>
                    <a:bodyPr/>
                    <a:lstStyle/>
                    <a:p>
                      <a:pPr algn="l" rtl="0" fontAlgn="ctr"/>
                      <a:r>
                        <a:rPr lang="es-CO" sz="900" b="0" i="0" u="none" strike="noStrike">
                          <a:solidFill>
                            <a:srgbClr val="203764"/>
                          </a:solidFill>
                          <a:effectLst/>
                          <a:latin typeface="+mn-lt"/>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$ 4.521,82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44313202"/>
                  </a:ext>
                </a:extLst>
              </a:tr>
              <a:tr h="182976">
                <a:tc>
                  <a:txBody>
                    <a:bodyPr/>
                    <a:lstStyle/>
                    <a:p>
                      <a:pPr algn="l" rtl="0" fontAlgn="ctr"/>
                      <a:r>
                        <a:rPr lang="es-CO" sz="900" b="1" i="0" u="none" strike="noStrike">
                          <a:solidFill>
                            <a:srgbClr val="203764"/>
                          </a:solidFill>
                          <a:effectLst/>
                          <a:latin typeface="+mn-lt"/>
                        </a:rPr>
                        <a:t>4.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$ 3.095,54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$ 3.095,54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98379613"/>
                  </a:ext>
                </a:extLst>
              </a:tr>
              <a:tr h="182976">
                <a:tc>
                  <a:txBody>
                    <a:bodyPr/>
                    <a:lstStyle/>
                    <a:p>
                      <a:pPr algn="l" rtl="0" fontAlgn="ctr"/>
                      <a:r>
                        <a:rPr lang="es-CO" sz="900" b="0" i="0" u="none" strike="noStrike">
                          <a:solidFill>
                            <a:srgbClr val="203764"/>
                          </a:solidFill>
                          <a:effectLst/>
                          <a:latin typeface="+mn-lt"/>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$ 740,56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$ 740,56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$ 548,87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$ 191,69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14095285"/>
                  </a:ext>
                </a:extLst>
              </a:tr>
              <a:tr h="182976">
                <a:tc>
                  <a:txBody>
                    <a:bodyPr/>
                    <a:lstStyle/>
                    <a:p>
                      <a:pPr algn="l" rtl="0" fontAlgn="ctr"/>
                      <a:r>
                        <a:rPr lang="es-CO" sz="900" b="0" i="0" u="none" strike="noStrike">
                          <a:solidFill>
                            <a:srgbClr val="203764"/>
                          </a:solidFill>
                          <a:effectLst/>
                          <a:latin typeface="+mn-lt"/>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$ 2.354,98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$ 2.354,98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$ 1.879,45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$ 475,53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09500457"/>
                  </a:ext>
                </a:extLst>
              </a:tr>
              <a:tr h="182976">
                <a:tc>
                  <a:txBody>
                    <a:bodyPr/>
                    <a:lstStyle/>
                    <a:p>
                      <a:pPr algn="l" rtl="0" fontAlgn="ctr"/>
                      <a:r>
                        <a:rPr lang="es-CO" sz="900" b="1" i="0" u="none" strike="noStrike">
                          <a:solidFill>
                            <a:srgbClr val="203764"/>
                          </a:solidFill>
                          <a:effectLst/>
                          <a:latin typeface="+mn-lt"/>
                        </a:rPr>
                        <a:t>5.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596120051"/>
                  </a:ext>
                </a:extLst>
              </a:tr>
              <a:tr h="182976">
                <a:tc>
                  <a:txBody>
                    <a:bodyPr/>
                    <a:lstStyle/>
                    <a:p>
                      <a:pPr algn="l" rtl="0" fontAlgn="ctr"/>
                      <a:r>
                        <a:rPr lang="es-CO" sz="900" b="0" i="0" u="none" strike="noStrike">
                          <a:solidFill>
                            <a:srgbClr val="203764"/>
                          </a:solidFill>
                          <a:effectLst/>
                          <a:latin typeface="+mn-lt"/>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85396352"/>
                  </a:ext>
                </a:extLst>
              </a:tr>
              <a:tr h="182976">
                <a:tc>
                  <a:txBody>
                    <a:bodyPr/>
                    <a:lstStyle/>
                    <a:p>
                      <a:pPr algn="l" rtl="0" fontAlgn="ctr"/>
                      <a:r>
                        <a:rPr lang="es-CO" sz="900" b="1" i="0" u="none" strike="noStrike">
                          <a:solidFill>
                            <a:srgbClr val="203764"/>
                          </a:solidFill>
                          <a:effectLst/>
                          <a:latin typeface="+mn-lt"/>
                        </a:rPr>
                        <a:t>6.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446354789"/>
                  </a:ext>
                </a:extLst>
              </a:tr>
              <a:tr h="182976">
                <a:tc>
                  <a:txBody>
                    <a:bodyPr/>
                    <a:lstStyle/>
                    <a:p>
                      <a:pPr algn="l" rtl="0" fontAlgn="ctr"/>
                      <a:r>
                        <a:rPr lang="es-CO" sz="900" b="0" i="0" u="none" strike="noStrike">
                          <a:solidFill>
                            <a:srgbClr val="203764"/>
                          </a:solidFill>
                          <a:effectLst/>
                          <a:latin typeface="+mn-lt"/>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$ 345,27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66003616"/>
                  </a:ext>
                </a:extLst>
              </a:tr>
              <a:tr h="182976">
                <a:tc>
                  <a:txBody>
                    <a:bodyPr/>
                    <a:lstStyle/>
                    <a:p>
                      <a:pPr algn="l" rtl="0" fontAlgn="ctr"/>
                      <a:r>
                        <a:rPr lang="es-CO" sz="900" b="1" i="0" u="none" strike="noStrike">
                          <a:solidFill>
                            <a:srgbClr val="203764"/>
                          </a:solidFill>
                          <a:effectLst/>
                          <a:latin typeface="+mn-lt"/>
                        </a:rPr>
                        <a:t>7.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82239172"/>
                  </a:ext>
                </a:extLst>
              </a:tr>
              <a:tr h="182976">
                <a:tc>
                  <a:txBody>
                    <a:bodyPr/>
                    <a:lstStyle/>
                    <a:p>
                      <a:pPr algn="l" rtl="0" fontAlgn="ctr"/>
                      <a:r>
                        <a:rPr lang="es-CO" sz="900" b="0" i="0" u="none" strike="noStrike">
                          <a:solidFill>
                            <a:srgbClr val="203764"/>
                          </a:solidFill>
                          <a:effectLst/>
                          <a:latin typeface="+mn-lt"/>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94305289"/>
                  </a:ext>
                </a:extLst>
              </a:tr>
              <a:tr h="365952">
                <a:tc>
                  <a:txBody>
                    <a:bodyPr/>
                    <a:lstStyle/>
                    <a:p>
                      <a:pPr algn="l" rtl="0" fontAlgn="ctr"/>
                      <a:r>
                        <a:rPr lang="es-CO" sz="900" b="1" i="0" u="none" strike="noStrike">
                          <a:solidFill>
                            <a:srgbClr val="203764"/>
                          </a:solidFill>
                          <a:effectLst/>
                          <a:latin typeface="+mn-lt"/>
                        </a:rPr>
                        <a:t>8. CONTENEDORES SUPERFICIALES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290884131"/>
                  </a:ext>
                </a:extLst>
              </a:tr>
              <a:tr h="188560">
                <a:tc>
                  <a:txBody>
                    <a:bodyPr/>
                    <a:lstStyle/>
                    <a:p>
                      <a:pPr algn="l" rtl="0" fontAlgn="ctr"/>
                      <a:r>
                        <a:rPr lang="es-CO" sz="900" b="0" i="0" u="none" strike="noStrike">
                          <a:solidFill>
                            <a:srgbClr val="203764"/>
                          </a:solidFill>
                          <a:effectLst/>
                          <a:latin typeface="+mn-lt"/>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mn-lt"/>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09083187"/>
                  </a:ext>
                </a:extLst>
              </a:tr>
              <a:tr h="182976">
                <a:tc>
                  <a:txBody>
                    <a:bodyPr/>
                    <a:lstStyle/>
                    <a:p>
                      <a:pPr algn="l" rtl="0" fontAlgn="ctr"/>
                      <a:r>
                        <a:rPr lang="es-CO" sz="900" b="1" i="0" u="none" strike="noStrike">
                          <a:solidFill>
                            <a:srgbClr val="203764"/>
                          </a:solidFill>
                          <a:effectLst/>
                          <a:latin typeface="+mn-lt"/>
                        </a:rPr>
                        <a:t>9.CUADRILLAS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$ 1.531,22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$ 1.531,22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622953631"/>
                  </a:ext>
                </a:extLst>
              </a:tr>
              <a:tr h="182976">
                <a:tc>
                  <a:txBody>
                    <a:bodyPr/>
                    <a:lstStyle/>
                    <a:p>
                      <a:pPr algn="l" rtl="0" fontAlgn="ctr"/>
                      <a:r>
                        <a:rPr lang="es-CO" sz="900" b="0" i="0" u="none" strike="noStrike">
                          <a:solidFill>
                            <a:srgbClr val="203764"/>
                          </a:solidFill>
                          <a:effectLst/>
                          <a:latin typeface="+mn-lt"/>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$ 1.531,22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$ 1.531,22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$ 1.481,21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9216143"/>
                  </a:ext>
                </a:extLst>
              </a:tr>
            </a:tbl>
          </a:graphicData>
        </a:graphic>
      </p:graphicFrame>
    </p:spTree>
    <p:extLst>
      <p:ext uri="{BB962C8B-B14F-4D97-AF65-F5344CB8AC3E}">
        <p14:creationId xmlns:p14="http://schemas.microsoft.com/office/powerpoint/2010/main" val="2618045331"/>
      </p:ext>
    </p:extLst>
  </p:cSld>
  <p:clrMapOvr>
    <a:masterClrMapping/>
  </p:clrMapOvr>
  <p:transition spd="slow"/>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0871EC8C-9BE0-4F8E-B7F4-F294F1A07D66}"/>
              </a:ext>
            </a:extLst>
          </p:cNvPr>
          <p:cNvCxnSpPr>
            <a:cxnSpLocks/>
          </p:cNvCxnSpPr>
          <p:nvPr/>
        </p:nvCxnSpPr>
        <p:spPr>
          <a:xfrm>
            <a:off x="88900" y="10366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765D7F15-E731-4FB2-B47E-4B2A24CA54DD}"/>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898C809-573A-4063-8C83-0B2F6A51D118}"/>
              </a:ext>
            </a:extLst>
          </p:cNvPr>
          <p:cNvSpPr txBox="1"/>
          <p:nvPr/>
        </p:nvSpPr>
        <p:spPr>
          <a:xfrm>
            <a:off x="1622425" y="1065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Área Limpia Distrito Capital SAS ESP - corte a 30 de ABRIL de 2025</a:t>
            </a:r>
            <a:endParaRPr lang="es-ES" sz="1600" b="0" dirty="0">
              <a:solidFill>
                <a:schemeClr val="accent1">
                  <a:lumMod val="50000"/>
                </a:schemeClr>
              </a:solidFill>
            </a:endParaRPr>
          </a:p>
        </p:txBody>
      </p:sp>
      <p:pic>
        <p:nvPicPr>
          <p:cNvPr id="156677" name="Imagen 15">
            <a:extLst>
              <a:ext uri="{FF2B5EF4-FFF2-40B4-BE49-F238E27FC236}">
                <a16:creationId xmlns:a16="http://schemas.microsoft.com/office/drawing/2014/main" id="{73279D44-9C4E-4433-9B5C-8F65A029B7D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8" name="Imagen 7">
            <a:extLst>
              <a:ext uri="{FF2B5EF4-FFF2-40B4-BE49-F238E27FC236}">
                <a16:creationId xmlns:a16="http://schemas.microsoft.com/office/drawing/2014/main" id="{FFFA33C4-05EC-4F43-9DF5-6E926B30A3F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462419" y="287339"/>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BE759B5E-9326-4A82-B1E6-FA4B9395F161}"/>
              </a:ext>
            </a:extLst>
          </p:cNvPr>
          <p:cNvSpPr txBox="1"/>
          <p:nvPr/>
        </p:nvSpPr>
        <p:spPr>
          <a:xfrm>
            <a:off x="-9525" y="6563402"/>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8D48A88E-51F4-FB51-A31D-4BC62231A42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39045C32-55AC-FA86-1FD3-9DA7D9BA2F5B}"/>
              </a:ext>
            </a:extLst>
          </p:cNvPr>
          <p:cNvGraphicFramePr>
            <a:graphicFrameLocks noGrp="1"/>
          </p:cNvGraphicFramePr>
          <p:nvPr/>
        </p:nvGraphicFramePr>
        <p:xfrm>
          <a:off x="2668106" y="1281113"/>
          <a:ext cx="9105588" cy="5053903"/>
        </p:xfrm>
        <a:graphic>
          <a:graphicData uri="http://schemas.openxmlformats.org/drawingml/2006/table">
            <a:tbl>
              <a:tblPr/>
              <a:tblGrid>
                <a:gridCol w="1774720">
                  <a:extLst>
                    <a:ext uri="{9D8B030D-6E8A-4147-A177-3AD203B41FA5}">
                      <a16:colId xmlns:a16="http://schemas.microsoft.com/office/drawing/2014/main" val="3058010480"/>
                    </a:ext>
                  </a:extLst>
                </a:gridCol>
                <a:gridCol w="1139648">
                  <a:extLst>
                    <a:ext uri="{9D8B030D-6E8A-4147-A177-3AD203B41FA5}">
                      <a16:colId xmlns:a16="http://schemas.microsoft.com/office/drawing/2014/main" val="536263334"/>
                    </a:ext>
                  </a:extLst>
                </a:gridCol>
                <a:gridCol w="826462">
                  <a:extLst>
                    <a:ext uri="{9D8B030D-6E8A-4147-A177-3AD203B41FA5}">
                      <a16:colId xmlns:a16="http://schemas.microsoft.com/office/drawing/2014/main" val="290426643"/>
                    </a:ext>
                  </a:extLst>
                </a:gridCol>
                <a:gridCol w="800364">
                  <a:extLst>
                    <a:ext uri="{9D8B030D-6E8A-4147-A177-3AD203B41FA5}">
                      <a16:colId xmlns:a16="http://schemas.microsoft.com/office/drawing/2014/main" val="2755995353"/>
                    </a:ext>
                  </a:extLst>
                </a:gridCol>
                <a:gridCol w="1174447">
                  <a:extLst>
                    <a:ext uri="{9D8B030D-6E8A-4147-A177-3AD203B41FA5}">
                      <a16:colId xmlns:a16="http://schemas.microsoft.com/office/drawing/2014/main" val="4047413328"/>
                    </a:ext>
                  </a:extLst>
                </a:gridCol>
                <a:gridCol w="722067">
                  <a:extLst>
                    <a:ext uri="{9D8B030D-6E8A-4147-A177-3AD203B41FA5}">
                      <a16:colId xmlns:a16="http://schemas.microsoft.com/office/drawing/2014/main" val="2663712813"/>
                    </a:ext>
                  </a:extLst>
                </a:gridCol>
                <a:gridCol w="997556">
                  <a:extLst>
                    <a:ext uri="{9D8B030D-6E8A-4147-A177-3AD203B41FA5}">
                      <a16:colId xmlns:a16="http://schemas.microsoft.com/office/drawing/2014/main" val="3908112716"/>
                    </a:ext>
                  </a:extLst>
                </a:gridCol>
                <a:gridCol w="777164">
                  <a:extLst>
                    <a:ext uri="{9D8B030D-6E8A-4147-A177-3AD203B41FA5}">
                      <a16:colId xmlns:a16="http://schemas.microsoft.com/office/drawing/2014/main" val="1196970528"/>
                    </a:ext>
                  </a:extLst>
                </a:gridCol>
                <a:gridCol w="893160">
                  <a:extLst>
                    <a:ext uri="{9D8B030D-6E8A-4147-A177-3AD203B41FA5}">
                      <a16:colId xmlns:a16="http://schemas.microsoft.com/office/drawing/2014/main" val="2667652994"/>
                    </a:ext>
                  </a:extLst>
                </a:gridCol>
              </a:tblGrid>
              <a:tr h="149070">
                <a:tc gridSpan="9">
                  <a:txBody>
                    <a:bodyPr/>
                    <a:lstStyle/>
                    <a:p>
                      <a:pPr algn="ctr" fontAlgn="ctr"/>
                      <a:r>
                        <a:rPr lang="es-ES" sz="900" b="1" i="0" u="none" strike="noStrike" dirty="0">
                          <a:solidFill>
                            <a:srgbClr val="203764"/>
                          </a:solidFill>
                          <a:effectLst/>
                          <a:latin typeface="+mn-lt"/>
                        </a:rPr>
                        <a:t>CONTRATOS DE ADICIÓN - ASE 5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797183736"/>
                  </a:ext>
                </a:extLst>
              </a:tr>
              <a:tr h="730873">
                <a:tc>
                  <a:txBody>
                    <a:bodyPr/>
                    <a:lstStyle/>
                    <a:p>
                      <a:pPr algn="ctr" rtl="0" fontAlgn="ctr"/>
                      <a:r>
                        <a:rPr lang="es-CO" sz="900" b="1" i="0" u="none" strike="noStrike" dirty="0">
                          <a:solidFill>
                            <a:srgbClr val="203764"/>
                          </a:solidFill>
                          <a:effectLst/>
                          <a:latin typeface="+mn-lt"/>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203764"/>
                          </a:solidFill>
                          <a:effectLst/>
                          <a:latin typeface="+mn-lt"/>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203764"/>
                          </a:solidFill>
                          <a:effectLst/>
                          <a:latin typeface="+mn-lt"/>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ES" sz="900" b="1" i="0" u="none" strike="noStrike">
                          <a:solidFill>
                            <a:srgbClr val="203764"/>
                          </a:solidFill>
                          <a:effectLst/>
                          <a:latin typeface="+mn-lt"/>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140760756"/>
                  </a:ext>
                </a:extLst>
              </a:tr>
              <a:tr h="149070">
                <a:tc>
                  <a:txBody>
                    <a:bodyPr/>
                    <a:lstStyle/>
                    <a:p>
                      <a:pPr algn="ctr" rtl="0" fontAlgn="ctr"/>
                      <a:r>
                        <a:rPr lang="es-CO" sz="900" b="1" i="0" u="none" strike="noStrike">
                          <a:solidFill>
                            <a:srgbClr val="203764"/>
                          </a:solidFill>
                          <a:effectLst/>
                          <a:latin typeface="+mn-lt"/>
                        </a:rPr>
                        <a:t>ASE 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$ 27.591,83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$ 24.822,75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$ 52.414,58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$ 27.000,00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$ 24.822,75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480295423"/>
                  </a:ext>
                </a:extLst>
              </a:tr>
              <a:tr h="149070">
                <a:tc>
                  <a:txBody>
                    <a:bodyPr/>
                    <a:lstStyle/>
                    <a:p>
                      <a:pPr algn="l" rtl="0" fontAlgn="ctr"/>
                      <a:r>
                        <a:rPr lang="es-CO" sz="900" b="1" i="0" u="none" strike="noStrike">
                          <a:solidFill>
                            <a:srgbClr val="203764"/>
                          </a:solidFill>
                          <a:effectLst/>
                          <a:latin typeface="+mn-lt"/>
                        </a:rPr>
                        <a:t>1.CRÍTICOS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$ 27.591,83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$ 30.374,30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207715250"/>
                  </a:ext>
                </a:extLst>
              </a:tr>
              <a:tr h="149070">
                <a:tc>
                  <a:txBody>
                    <a:bodyPr/>
                    <a:lstStyle/>
                    <a:p>
                      <a:pPr algn="l" rtl="0" fontAlgn="ctr"/>
                      <a:r>
                        <a:rPr lang="es-CO" sz="900" b="0" i="0" u="none" strike="noStrike" dirty="0">
                          <a:solidFill>
                            <a:srgbClr val="203764"/>
                          </a:solidFill>
                          <a:effectLst/>
                          <a:latin typeface="+mn-lt"/>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3258986"/>
                  </a:ext>
                </a:extLst>
              </a:tr>
              <a:tr h="149070">
                <a:tc>
                  <a:txBody>
                    <a:bodyPr/>
                    <a:lstStyle/>
                    <a:p>
                      <a:pPr algn="l" rtl="0" fontAlgn="ctr"/>
                      <a:r>
                        <a:rPr lang="es-CO" sz="900" b="0" i="0" u="none" strike="noStrike">
                          <a:solidFill>
                            <a:srgbClr val="203764"/>
                          </a:solidFill>
                          <a:effectLst/>
                          <a:latin typeface="+mn-lt"/>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$ 2.798,31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$ 2.798,31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$ 2.530,95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$ 267,36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09148484"/>
                  </a:ext>
                </a:extLst>
              </a:tr>
              <a:tr h="149070">
                <a:tc>
                  <a:txBody>
                    <a:bodyPr/>
                    <a:lstStyle/>
                    <a:p>
                      <a:pPr algn="l" rtl="0" fontAlgn="ctr"/>
                      <a:r>
                        <a:rPr lang="es-CO" sz="900" b="0" i="0" u="none" strike="noStrike">
                          <a:solidFill>
                            <a:srgbClr val="203764"/>
                          </a:solidFill>
                          <a:effectLst/>
                          <a:latin typeface="+mn-lt"/>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$ 1.895,01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$ 1.895,01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$ 1.750,07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$ 144,94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61198046"/>
                  </a:ext>
                </a:extLst>
              </a:tr>
              <a:tr h="149070">
                <a:tc>
                  <a:txBody>
                    <a:bodyPr/>
                    <a:lstStyle/>
                    <a:p>
                      <a:pPr algn="l" rtl="0" fontAlgn="ctr"/>
                      <a:r>
                        <a:rPr lang="es-CO" sz="900" b="0" i="0" u="none" strike="noStrike">
                          <a:solidFill>
                            <a:srgbClr val="203764"/>
                          </a:solidFill>
                          <a:effectLst/>
                          <a:latin typeface="+mn-lt"/>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$ 1.772,36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$ 1.772,36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$ 1.551,48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$ 220,88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87803784"/>
                  </a:ext>
                </a:extLst>
              </a:tr>
              <a:tr h="149070">
                <a:tc>
                  <a:txBody>
                    <a:bodyPr/>
                    <a:lstStyle/>
                    <a:p>
                      <a:pPr algn="l" rtl="0" fontAlgn="ctr"/>
                      <a:r>
                        <a:rPr lang="es-CO" sz="900" b="0" i="0" u="none" strike="noStrike">
                          <a:solidFill>
                            <a:srgbClr val="203764"/>
                          </a:solidFill>
                          <a:effectLst/>
                          <a:latin typeface="+mn-lt"/>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$ 1.549,29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$ 1.549,29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$ 1.533,81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66789729"/>
                  </a:ext>
                </a:extLst>
              </a:tr>
              <a:tr h="149070">
                <a:tc>
                  <a:txBody>
                    <a:bodyPr/>
                    <a:lstStyle/>
                    <a:p>
                      <a:pPr algn="l" rtl="0" fontAlgn="ctr"/>
                      <a:r>
                        <a:rPr lang="es-CO" sz="900" b="0" i="0" u="none" strike="noStrike">
                          <a:solidFill>
                            <a:srgbClr val="203764"/>
                          </a:solidFill>
                          <a:effectLst/>
                          <a:latin typeface="+mn-lt"/>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$ 2.691,71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$ 90,76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34285530"/>
                  </a:ext>
                </a:extLst>
              </a:tr>
              <a:tr h="149070">
                <a:tc>
                  <a:txBody>
                    <a:bodyPr/>
                    <a:lstStyle/>
                    <a:p>
                      <a:pPr algn="l" rtl="0" fontAlgn="ctr"/>
                      <a:r>
                        <a:rPr lang="es-CO" sz="900" b="0" i="0" u="none" strike="noStrike">
                          <a:solidFill>
                            <a:srgbClr val="203764"/>
                          </a:solidFill>
                          <a:effectLst/>
                          <a:latin typeface="+mn-lt"/>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$ 2.725,36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$ 2.725,36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$ 2.703,82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$ 21,54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66021957"/>
                  </a:ext>
                </a:extLst>
              </a:tr>
              <a:tr h="149070">
                <a:tc>
                  <a:txBody>
                    <a:bodyPr/>
                    <a:lstStyle/>
                    <a:p>
                      <a:pPr algn="l" rtl="0" fontAlgn="ctr"/>
                      <a:r>
                        <a:rPr lang="es-CO" sz="900" b="0" i="0" u="none" strike="noStrike">
                          <a:solidFill>
                            <a:srgbClr val="203764"/>
                          </a:solidFill>
                          <a:effectLst/>
                          <a:latin typeface="+mn-lt"/>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$ 1.727,33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51183022"/>
                  </a:ext>
                </a:extLst>
              </a:tr>
              <a:tr h="149070">
                <a:tc>
                  <a:txBody>
                    <a:bodyPr/>
                    <a:lstStyle/>
                    <a:p>
                      <a:pPr algn="l" rtl="0" fontAlgn="ctr"/>
                      <a:r>
                        <a:rPr lang="es-CO" sz="900" b="0" i="0" u="none" strike="noStrike">
                          <a:solidFill>
                            <a:srgbClr val="203764"/>
                          </a:solidFill>
                          <a:effectLst/>
                          <a:latin typeface="+mn-lt"/>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68398934"/>
                  </a:ext>
                </a:extLst>
              </a:tr>
              <a:tr h="149070">
                <a:tc>
                  <a:txBody>
                    <a:bodyPr/>
                    <a:lstStyle/>
                    <a:p>
                      <a:pPr algn="l" rtl="0" fontAlgn="ctr"/>
                      <a:r>
                        <a:rPr lang="es-CO" sz="900" b="0" i="0" u="none" strike="noStrike">
                          <a:solidFill>
                            <a:srgbClr val="203764"/>
                          </a:solidFill>
                          <a:effectLst/>
                          <a:latin typeface="+mn-lt"/>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30640337"/>
                  </a:ext>
                </a:extLst>
              </a:tr>
              <a:tr h="149070">
                <a:tc>
                  <a:txBody>
                    <a:bodyPr/>
                    <a:lstStyle/>
                    <a:p>
                      <a:pPr algn="l" rtl="0" fontAlgn="ctr"/>
                      <a:r>
                        <a:rPr lang="es-CO" sz="900" b="0" i="0" u="none" strike="noStrike">
                          <a:solidFill>
                            <a:srgbClr val="203764"/>
                          </a:solidFill>
                          <a:effectLst/>
                          <a:latin typeface="+mn-lt"/>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09962937"/>
                  </a:ext>
                </a:extLst>
              </a:tr>
              <a:tr h="149070">
                <a:tc>
                  <a:txBody>
                    <a:bodyPr/>
                    <a:lstStyle/>
                    <a:p>
                      <a:pPr algn="l" rtl="0" fontAlgn="ctr"/>
                      <a:r>
                        <a:rPr lang="es-CO" sz="900" b="0" i="0" u="none" strike="noStrike">
                          <a:solidFill>
                            <a:srgbClr val="203764"/>
                          </a:solidFill>
                          <a:effectLst/>
                          <a:latin typeface="+mn-lt"/>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62195738"/>
                  </a:ext>
                </a:extLst>
              </a:tr>
              <a:tr h="149070">
                <a:tc>
                  <a:txBody>
                    <a:bodyPr/>
                    <a:lstStyle/>
                    <a:p>
                      <a:pPr algn="l" rtl="0" fontAlgn="ctr"/>
                      <a:r>
                        <a:rPr lang="es-CO" sz="900" b="0" i="0" u="none" strike="noStrike">
                          <a:solidFill>
                            <a:srgbClr val="203764"/>
                          </a:solidFill>
                          <a:effectLst/>
                          <a:latin typeface="+mn-lt"/>
                        </a:rPr>
                        <a:t>ADICIÓN N°33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$ 1.594,02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$ 1.594,02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$ 1.594,02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78002181"/>
                  </a:ext>
                </a:extLst>
              </a:tr>
              <a:tr h="149070">
                <a:tc>
                  <a:txBody>
                    <a:bodyPr/>
                    <a:lstStyle/>
                    <a:p>
                      <a:pPr algn="l" rtl="0" fontAlgn="ctr"/>
                      <a:r>
                        <a:rPr lang="es-CO" sz="900" b="0" i="0" u="none" strike="noStrike">
                          <a:solidFill>
                            <a:srgbClr val="203764"/>
                          </a:solidFill>
                          <a:effectLst/>
                          <a:latin typeface="+mn-lt"/>
                        </a:rPr>
                        <a:t>ADICIÓN N°34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$ 2.616,62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$ 2.616,62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$ 2.616,62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49786661"/>
                  </a:ext>
                </a:extLst>
              </a:tr>
              <a:tr h="149070">
                <a:tc>
                  <a:txBody>
                    <a:bodyPr/>
                    <a:lstStyle/>
                    <a:p>
                      <a:pPr algn="l" rtl="0" fontAlgn="ctr"/>
                      <a:r>
                        <a:rPr lang="es-CO" sz="900" b="0" i="0" u="none" strike="noStrike">
                          <a:solidFill>
                            <a:srgbClr val="203764"/>
                          </a:solidFill>
                          <a:effectLst/>
                          <a:latin typeface="+mn-lt"/>
                        </a:rPr>
                        <a:t>ADICIÓN N°36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$ 1.165,93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$ 1.165,93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$ 1.165,93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28188090"/>
                  </a:ext>
                </a:extLst>
              </a:tr>
              <a:tr h="149070">
                <a:tc>
                  <a:txBody>
                    <a:bodyPr/>
                    <a:lstStyle/>
                    <a:p>
                      <a:pPr algn="l" rtl="0" fontAlgn="ctr"/>
                      <a:r>
                        <a:rPr lang="es-CO" sz="900" b="0" i="0" u="none" strike="noStrike">
                          <a:solidFill>
                            <a:srgbClr val="203764"/>
                          </a:solidFill>
                          <a:effectLst/>
                          <a:latin typeface="+mn-lt"/>
                        </a:rPr>
                        <a:t>ADICIÓN N°37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$ 3.013,20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$ 3.013,20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$ 84,49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$ 2.928,71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22041442"/>
                  </a:ext>
                </a:extLst>
              </a:tr>
              <a:tr h="149070">
                <a:tc>
                  <a:txBody>
                    <a:bodyPr/>
                    <a:lstStyle/>
                    <a:p>
                      <a:pPr algn="l" rtl="0" fontAlgn="ctr"/>
                      <a:r>
                        <a:rPr lang="es-CO" sz="900" b="1" i="0" u="none" strike="noStrike">
                          <a:solidFill>
                            <a:srgbClr val="203764"/>
                          </a:solidFill>
                          <a:effectLst/>
                          <a:latin typeface="+mn-lt"/>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$ 1.907,03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$ 1.907,03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596269413"/>
                  </a:ext>
                </a:extLst>
              </a:tr>
              <a:tr h="149070">
                <a:tc>
                  <a:txBody>
                    <a:bodyPr/>
                    <a:lstStyle/>
                    <a:p>
                      <a:pPr algn="l" rtl="0" fontAlgn="ctr"/>
                      <a:r>
                        <a:rPr lang="es-CO" sz="900" b="0" i="0" u="none" strike="noStrike">
                          <a:solidFill>
                            <a:srgbClr val="203764"/>
                          </a:solidFill>
                          <a:effectLst/>
                          <a:latin typeface="+mn-lt"/>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$ 189,85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$ 189,85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$ 165,17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$ 24,68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3178816"/>
                  </a:ext>
                </a:extLst>
              </a:tr>
              <a:tr h="149070">
                <a:tc>
                  <a:txBody>
                    <a:bodyPr/>
                    <a:lstStyle/>
                    <a:p>
                      <a:pPr algn="l" rtl="0" fontAlgn="ctr"/>
                      <a:r>
                        <a:rPr lang="es-CO" sz="900" b="0" i="0" u="none" strike="noStrike">
                          <a:solidFill>
                            <a:srgbClr val="203764"/>
                          </a:solidFill>
                          <a:effectLst/>
                          <a:latin typeface="+mn-lt"/>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$ 196,76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6845295"/>
                  </a:ext>
                </a:extLst>
              </a:tr>
              <a:tr h="149070">
                <a:tc>
                  <a:txBody>
                    <a:bodyPr/>
                    <a:lstStyle/>
                    <a:p>
                      <a:pPr algn="l" rtl="0" fontAlgn="ctr"/>
                      <a:r>
                        <a:rPr lang="es-CO" sz="900" b="0" i="0" u="none" strike="noStrike">
                          <a:solidFill>
                            <a:srgbClr val="203764"/>
                          </a:solidFill>
                          <a:effectLst/>
                          <a:latin typeface="+mn-lt"/>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$ 132,14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$ 132,14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$ 130,02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73413676"/>
                  </a:ext>
                </a:extLst>
              </a:tr>
              <a:tr h="149070">
                <a:tc>
                  <a:txBody>
                    <a:bodyPr/>
                    <a:lstStyle/>
                    <a:p>
                      <a:pPr algn="l" rtl="0" fontAlgn="ctr"/>
                      <a:r>
                        <a:rPr lang="es-CO" sz="900" b="0" i="0" u="none" strike="noStrike">
                          <a:solidFill>
                            <a:srgbClr val="203764"/>
                          </a:solidFill>
                          <a:effectLst/>
                          <a:latin typeface="+mn-lt"/>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$ 280,51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$ 280,51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9671059"/>
                  </a:ext>
                </a:extLst>
              </a:tr>
              <a:tr h="149070">
                <a:tc>
                  <a:txBody>
                    <a:bodyPr/>
                    <a:lstStyle/>
                    <a:p>
                      <a:pPr algn="l" rtl="0" fontAlgn="ctr"/>
                      <a:r>
                        <a:rPr lang="es-CO" sz="900" b="0" i="0" u="none" strike="noStrike">
                          <a:solidFill>
                            <a:srgbClr val="203764"/>
                          </a:solidFill>
                          <a:effectLst/>
                          <a:latin typeface="+mn-lt"/>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20426462"/>
                  </a:ext>
                </a:extLst>
              </a:tr>
              <a:tr h="149070">
                <a:tc>
                  <a:txBody>
                    <a:bodyPr/>
                    <a:lstStyle/>
                    <a:p>
                      <a:pPr algn="l" rtl="0" fontAlgn="ctr"/>
                      <a:r>
                        <a:rPr lang="es-CO" sz="900" b="0" i="0" u="none" strike="noStrike">
                          <a:solidFill>
                            <a:srgbClr val="203764"/>
                          </a:solidFill>
                          <a:effectLst/>
                          <a:latin typeface="+mn-lt"/>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$ 229,02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40667811"/>
                  </a:ext>
                </a:extLst>
              </a:tr>
              <a:tr h="149070">
                <a:tc>
                  <a:txBody>
                    <a:bodyPr/>
                    <a:lstStyle/>
                    <a:p>
                      <a:pPr algn="l" rtl="0" fontAlgn="ctr"/>
                      <a:r>
                        <a:rPr lang="es-CO" sz="900" b="0" i="0" u="none" strike="noStrike">
                          <a:solidFill>
                            <a:srgbClr val="203764"/>
                          </a:solidFill>
                          <a:effectLst/>
                          <a:latin typeface="+mn-lt"/>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36683436"/>
                  </a:ext>
                </a:extLst>
              </a:tr>
              <a:tr h="149070">
                <a:tc>
                  <a:txBody>
                    <a:bodyPr/>
                    <a:lstStyle/>
                    <a:p>
                      <a:pPr algn="l" rtl="0" fontAlgn="ctr"/>
                      <a:r>
                        <a:rPr lang="es-CO" sz="900" b="0" i="0" u="none" strike="noStrike">
                          <a:solidFill>
                            <a:srgbClr val="203764"/>
                          </a:solidFill>
                          <a:effectLst/>
                          <a:latin typeface="+mn-lt"/>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06217137"/>
                  </a:ext>
                </a:extLst>
              </a:tr>
              <a:tr h="149070">
                <a:tc>
                  <a:txBody>
                    <a:bodyPr/>
                    <a:lstStyle/>
                    <a:p>
                      <a:pPr algn="l" rtl="0" fontAlgn="ctr"/>
                      <a:r>
                        <a:rPr lang="es-CO" sz="900" b="0" i="0" u="none" strike="noStrike">
                          <a:solidFill>
                            <a:srgbClr val="203764"/>
                          </a:solidFill>
                          <a:effectLst/>
                          <a:latin typeface="+mn-lt"/>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$ 292,29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$ 292,29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$ 224,74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$ 67,55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54865258"/>
                  </a:ext>
                </a:extLst>
              </a:tr>
            </a:tbl>
          </a:graphicData>
        </a:graphic>
      </p:graphicFrame>
    </p:spTree>
  </p:cSld>
  <p:clrMapOvr>
    <a:masterClrMapping/>
  </p:clrMapOvr>
  <p:transition spd="slow"/>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0871EC8C-9BE0-4F8E-B7F4-F294F1A07D66}"/>
              </a:ext>
            </a:extLst>
          </p:cNvPr>
          <p:cNvCxnSpPr>
            <a:cxnSpLocks/>
          </p:cNvCxnSpPr>
          <p:nvPr/>
        </p:nvCxnSpPr>
        <p:spPr>
          <a:xfrm>
            <a:off x="88900" y="10366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765D7F15-E731-4FB2-B47E-4B2A24CA54DD}"/>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898C809-573A-4063-8C83-0B2F6A51D118}"/>
              </a:ext>
            </a:extLst>
          </p:cNvPr>
          <p:cNvSpPr txBox="1"/>
          <p:nvPr/>
        </p:nvSpPr>
        <p:spPr>
          <a:xfrm>
            <a:off x="1622425" y="114234"/>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Área Limpia Distrito Capital SAS ESP - corte a 30 de ABRIL de 2025</a:t>
            </a:r>
            <a:endParaRPr lang="es-ES" sz="1600" b="0" dirty="0">
              <a:solidFill>
                <a:schemeClr val="accent1">
                  <a:lumMod val="50000"/>
                </a:schemeClr>
              </a:solidFill>
            </a:endParaRPr>
          </a:p>
        </p:txBody>
      </p:sp>
      <p:pic>
        <p:nvPicPr>
          <p:cNvPr id="156677" name="Imagen 15">
            <a:extLst>
              <a:ext uri="{FF2B5EF4-FFF2-40B4-BE49-F238E27FC236}">
                <a16:creationId xmlns:a16="http://schemas.microsoft.com/office/drawing/2014/main" id="{73279D44-9C4E-4433-9B5C-8F65A029B7D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8" name="Imagen 7">
            <a:extLst>
              <a:ext uri="{FF2B5EF4-FFF2-40B4-BE49-F238E27FC236}">
                <a16:creationId xmlns:a16="http://schemas.microsoft.com/office/drawing/2014/main" id="{FFFA33C4-05EC-4F43-9DF5-6E926B30A3F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462419" y="287339"/>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BE759B5E-9326-4A82-B1E6-FA4B9395F161}"/>
              </a:ext>
            </a:extLst>
          </p:cNvPr>
          <p:cNvSpPr txBox="1"/>
          <p:nvPr/>
        </p:nvSpPr>
        <p:spPr>
          <a:xfrm>
            <a:off x="-9525" y="6563402"/>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8D48A88E-51F4-FB51-A31D-4BC62231A42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7F299021-4CAE-82E6-B3FA-AE7F8362B9EF}"/>
              </a:ext>
            </a:extLst>
          </p:cNvPr>
          <p:cNvGraphicFramePr>
            <a:graphicFrameLocks noGrp="1"/>
          </p:cNvGraphicFramePr>
          <p:nvPr/>
        </p:nvGraphicFramePr>
        <p:xfrm>
          <a:off x="2625152" y="1588236"/>
          <a:ext cx="9030638" cy="3993323"/>
        </p:xfrm>
        <a:graphic>
          <a:graphicData uri="http://schemas.openxmlformats.org/drawingml/2006/table">
            <a:tbl>
              <a:tblPr/>
              <a:tblGrid>
                <a:gridCol w="2036789">
                  <a:extLst>
                    <a:ext uri="{9D8B030D-6E8A-4147-A177-3AD203B41FA5}">
                      <a16:colId xmlns:a16="http://schemas.microsoft.com/office/drawing/2014/main" val="1018250665"/>
                    </a:ext>
                  </a:extLst>
                </a:gridCol>
                <a:gridCol w="853591">
                  <a:extLst>
                    <a:ext uri="{9D8B030D-6E8A-4147-A177-3AD203B41FA5}">
                      <a16:colId xmlns:a16="http://schemas.microsoft.com/office/drawing/2014/main" val="4077540808"/>
                    </a:ext>
                  </a:extLst>
                </a:gridCol>
                <a:gridCol w="819659">
                  <a:extLst>
                    <a:ext uri="{9D8B030D-6E8A-4147-A177-3AD203B41FA5}">
                      <a16:colId xmlns:a16="http://schemas.microsoft.com/office/drawing/2014/main" val="932840438"/>
                    </a:ext>
                  </a:extLst>
                </a:gridCol>
                <a:gridCol w="793776">
                  <a:extLst>
                    <a:ext uri="{9D8B030D-6E8A-4147-A177-3AD203B41FA5}">
                      <a16:colId xmlns:a16="http://schemas.microsoft.com/office/drawing/2014/main" val="4183425712"/>
                    </a:ext>
                  </a:extLst>
                </a:gridCol>
                <a:gridCol w="1164780">
                  <a:extLst>
                    <a:ext uri="{9D8B030D-6E8A-4147-A177-3AD203B41FA5}">
                      <a16:colId xmlns:a16="http://schemas.microsoft.com/office/drawing/2014/main" val="3509179256"/>
                    </a:ext>
                  </a:extLst>
                </a:gridCol>
                <a:gridCol w="716123">
                  <a:extLst>
                    <a:ext uri="{9D8B030D-6E8A-4147-A177-3AD203B41FA5}">
                      <a16:colId xmlns:a16="http://schemas.microsoft.com/office/drawing/2014/main" val="387982896"/>
                    </a:ext>
                  </a:extLst>
                </a:gridCol>
                <a:gridCol w="989344">
                  <a:extLst>
                    <a:ext uri="{9D8B030D-6E8A-4147-A177-3AD203B41FA5}">
                      <a16:colId xmlns:a16="http://schemas.microsoft.com/office/drawing/2014/main" val="104676906"/>
                    </a:ext>
                  </a:extLst>
                </a:gridCol>
                <a:gridCol w="770768">
                  <a:extLst>
                    <a:ext uri="{9D8B030D-6E8A-4147-A177-3AD203B41FA5}">
                      <a16:colId xmlns:a16="http://schemas.microsoft.com/office/drawing/2014/main" val="2543311904"/>
                    </a:ext>
                  </a:extLst>
                </a:gridCol>
                <a:gridCol w="885808">
                  <a:extLst>
                    <a:ext uri="{9D8B030D-6E8A-4147-A177-3AD203B41FA5}">
                      <a16:colId xmlns:a16="http://schemas.microsoft.com/office/drawing/2014/main" val="2021867815"/>
                    </a:ext>
                  </a:extLst>
                </a:gridCol>
              </a:tblGrid>
              <a:tr h="240564">
                <a:tc gridSpan="9">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ES" sz="900" b="1" i="0" u="none" strike="noStrike" dirty="0">
                          <a:solidFill>
                            <a:srgbClr val="203764"/>
                          </a:solidFill>
                          <a:effectLst/>
                          <a:latin typeface="+mn-lt"/>
                        </a:rPr>
                        <a:t>CONTRATOS DE ADICIÓN - ASE 5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pPr algn="ctr" rtl="0" fontAlgn="ctr"/>
                      <a:endParaRPr lang="es-CO" sz="900" b="1" i="0" u="none" strike="noStrike" dirty="0">
                        <a:solidFill>
                          <a:srgbClr val="203764"/>
                        </a:solidFill>
                        <a:effectLst/>
                        <a:latin typeface="+mn-lt"/>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pPr algn="ctr" rtl="0" fontAlgn="ctr"/>
                      <a:endParaRPr lang="es-CO" sz="900" b="1" i="0" u="none" strike="noStrike">
                        <a:solidFill>
                          <a:srgbClr val="203764"/>
                        </a:solidFill>
                        <a:effectLst/>
                        <a:latin typeface="+mn-lt"/>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pPr algn="ctr" rtl="0" fontAlgn="ctr"/>
                      <a:endParaRPr lang="es-CO" sz="900" b="1" i="0" u="none" strike="noStrike">
                        <a:solidFill>
                          <a:srgbClr val="203764"/>
                        </a:solidFill>
                        <a:effectLst/>
                        <a:latin typeface="+mn-lt"/>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pPr algn="ctr" rtl="0" fontAlgn="ctr"/>
                      <a:endParaRPr lang="es-ES" sz="900" b="1" i="0" u="none" strike="noStrike" dirty="0">
                        <a:solidFill>
                          <a:srgbClr val="203764"/>
                        </a:solidFill>
                        <a:effectLst/>
                        <a:latin typeface="+mn-lt"/>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pPr algn="ctr" rtl="0" fontAlgn="ctr"/>
                      <a:endParaRPr lang="es-CO" sz="900" b="1" i="0" u="none" strike="noStrike">
                        <a:solidFill>
                          <a:srgbClr val="203764"/>
                        </a:solidFill>
                        <a:effectLst/>
                        <a:latin typeface="+mn-lt"/>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pPr algn="ctr" rtl="0" fontAlgn="ctr"/>
                      <a:endParaRPr lang="es-CO" sz="900" b="1" i="0" u="none" strike="noStrike" dirty="0">
                        <a:solidFill>
                          <a:srgbClr val="203764"/>
                        </a:solidFill>
                        <a:effectLst/>
                        <a:latin typeface="+mn-lt"/>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pPr algn="ctr" rtl="0" fontAlgn="ctr"/>
                      <a:endParaRPr lang="es-CO" sz="900" b="1" i="0" u="none" strike="noStrike" dirty="0">
                        <a:solidFill>
                          <a:srgbClr val="203764"/>
                        </a:solidFill>
                        <a:effectLst/>
                        <a:latin typeface="+mn-lt"/>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pPr algn="ctr" rtl="0" fontAlgn="ctr"/>
                      <a:endParaRPr lang="es-CO" sz="900" b="1" i="0" u="none" strike="noStrike" dirty="0">
                        <a:solidFill>
                          <a:srgbClr val="203764"/>
                        </a:solidFill>
                        <a:effectLst/>
                        <a:latin typeface="+mn-lt"/>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67439100"/>
                  </a:ext>
                </a:extLst>
              </a:tr>
              <a:tr h="676634">
                <a:tc>
                  <a:txBody>
                    <a:bodyPr/>
                    <a:lstStyle/>
                    <a:p>
                      <a:pPr algn="ctr" rtl="0" fontAlgn="ctr"/>
                      <a:r>
                        <a:rPr lang="es-CO" sz="900" b="1" i="0" u="none" strike="noStrike" dirty="0">
                          <a:solidFill>
                            <a:srgbClr val="203764"/>
                          </a:solidFill>
                          <a:effectLst/>
                          <a:latin typeface="+mn-lt"/>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203764"/>
                          </a:solidFill>
                          <a:effectLst/>
                          <a:latin typeface="+mn-lt"/>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ES" sz="900" b="1" i="0" u="none" strike="noStrike" dirty="0">
                          <a:solidFill>
                            <a:srgbClr val="203764"/>
                          </a:solidFill>
                          <a:effectLst/>
                          <a:latin typeface="+mn-lt"/>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203764"/>
                          </a:solidFill>
                          <a:effectLst/>
                          <a:latin typeface="+mn-lt"/>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203764"/>
                          </a:solidFill>
                          <a:effectLst/>
                          <a:latin typeface="+mn-lt"/>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203764"/>
                          </a:solidFill>
                          <a:effectLst/>
                          <a:latin typeface="+mn-lt"/>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513997129"/>
                  </a:ext>
                </a:extLst>
              </a:tr>
              <a:tr h="133381">
                <a:tc>
                  <a:txBody>
                    <a:bodyPr/>
                    <a:lstStyle/>
                    <a:p>
                      <a:pPr algn="ctr" rtl="0" fontAlgn="ctr"/>
                      <a:r>
                        <a:rPr lang="es-CO" sz="900" b="1" i="0" u="none" strike="noStrike">
                          <a:solidFill>
                            <a:srgbClr val="203764"/>
                          </a:solidFill>
                          <a:effectLst/>
                          <a:latin typeface="+mn-lt"/>
                        </a:rPr>
                        <a:t>ASE 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$ 27.591,83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$ 24.822,75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$ 52.414,58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$ 27.000,00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$ 24.822,75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4057986239"/>
                  </a:ext>
                </a:extLst>
              </a:tr>
              <a:tr h="133381">
                <a:tc>
                  <a:txBody>
                    <a:bodyPr/>
                    <a:lstStyle/>
                    <a:p>
                      <a:pPr algn="l" rtl="0" fontAlgn="ctr"/>
                      <a:r>
                        <a:rPr lang="es-CO" sz="900" b="1" i="0" u="none" strike="noStrike">
                          <a:solidFill>
                            <a:srgbClr val="203764"/>
                          </a:solidFill>
                          <a:effectLst/>
                          <a:latin typeface="+mn-lt"/>
                        </a:rPr>
                        <a:t>3.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169696918"/>
                  </a:ext>
                </a:extLst>
              </a:tr>
              <a:tr h="174030">
                <a:tc>
                  <a:txBody>
                    <a:bodyPr/>
                    <a:lstStyle/>
                    <a:p>
                      <a:pPr algn="l" rtl="0" fontAlgn="ctr"/>
                      <a:r>
                        <a:rPr lang="es-CO" sz="900" b="0" i="0" u="none" strike="noStrike">
                          <a:solidFill>
                            <a:srgbClr val="203764"/>
                          </a:solidFill>
                          <a:effectLst/>
                          <a:latin typeface="+mn-lt"/>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$ 1.213,62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9550906"/>
                  </a:ext>
                </a:extLst>
              </a:tr>
              <a:tr h="133381">
                <a:tc>
                  <a:txBody>
                    <a:bodyPr/>
                    <a:lstStyle/>
                    <a:p>
                      <a:pPr algn="l" rtl="0" fontAlgn="ctr"/>
                      <a:r>
                        <a:rPr lang="es-CO" sz="900" b="1" i="0" u="none" strike="noStrike">
                          <a:solidFill>
                            <a:srgbClr val="203764"/>
                          </a:solidFill>
                          <a:effectLst/>
                          <a:latin typeface="+mn-lt"/>
                        </a:rPr>
                        <a:t>4.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$ 3.042,13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$ 3.042,13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898681890"/>
                  </a:ext>
                </a:extLst>
              </a:tr>
              <a:tr h="162643">
                <a:tc>
                  <a:txBody>
                    <a:bodyPr/>
                    <a:lstStyle/>
                    <a:p>
                      <a:pPr algn="l" rtl="0" fontAlgn="ctr"/>
                      <a:r>
                        <a:rPr lang="es-CO" sz="900" b="0" i="0" u="none" strike="noStrike">
                          <a:solidFill>
                            <a:srgbClr val="203764"/>
                          </a:solidFill>
                          <a:effectLst/>
                          <a:latin typeface="+mn-lt"/>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$ 727,78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$ 727,78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$ 727,76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16676495"/>
                  </a:ext>
                </a:extLst>
              </a:tr>
              <a:tr h="149902">
                <a:tc>
                  <a:txBody>
                    <a:bodyPr/>
                    <a:lstStyle/>
                    <a:p>
                      <a:pPr algn="l" rtl="0" fontAlgn="ctr"/>
                      <a:r>
                        <a:rPr lang="es-CO" sz="900" b="0" i="0" u="none" strike="noStrike">
                          <a:solidFill>
                            <a:srgbClr val="203764"/>
                          </a:solidFill>
                          <a:effectLst/>
                          <a:latin typeface="+mn-lt"/>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$ 2.314,35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$ 2.314,35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$ 2.280,05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$ 34,30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31212960"/>
                  </a:ext>
                </a:extLst>
              </a:tr>
              <a:tr h="133381">
                <a:tc>
                  <a:txBody>
                    <a:bodyPr/>
                    <a:lstStyle/>
                    <a:p>
                      <a:pPr algn="l" rtl="0" fontAlgn="ctr"/>
                      <a:r>
                        <a:rPr lang="es-CO" sz="900" b="1" i="0" u="none" strike="noStrike">
                          <a:solidFill>
                            <a:srgbClr val="203764"/>
                          </a:solidFill>
                          <a:effectLst/>
                          <a:latin typeface="+mn-lt"/>
                        </a:rPr>
                        <a:t>5.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922203549"/>
                  </a:ext>
                </a:extLst>
              </a:tr>
              <a:tr h="147653">
                <a:tc>
                  <a:txBody>
                    <a:bodyPr/>
                    <a:lstStyle/>
                    <a:p>
                      <a:pPr algn="l" rtl="0" fontAlgn="ctr"/>
                      <a:r>
                        <a:rPr lang="es-CO" sz="900" b="0" i="0" u="none" strike="noStrike">
                          <a:solidFill>
                            <a:srgbClr val="203764"/>
                          </a:solidFill>
                          <a:effectLst/>
                          <a:latin typeface="+mn-lt"/>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94880213"/>
                  </a:ext>
                </a:extLst>
              </a:tr>
              <a:tr h="133381">
                <a:tc>
                  <a:txBody>
                    <a:bodyPr/>
                    <a:lstStyle/>
                    <a:p>
                      <a:pPr algn="l" rtl="0" fontAlgn="ctr"/>
                      <a:r>
                        <a:rPr lang="es-CO" sz="900" b="1" i="0" u="none" strike="noStrike">
                          <a:solidFill>
                            <a:srgbClr val="203764"/>
                          </a:solidFill>
                          <a:effectLst/>
                          <a:latin typeface="+mn-lt"/>
                        </a:rPr>
                        <a:t>6.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809666357"/>
                  </a:ext>
                </a:extLst>
              </a:tr>
              <a:tr h="147653">
                <a:tc>
                  <a:txBody>
                    <a:bodyPr/>
                    <a:lstStyle/>
                    <a:p>
                      <a:pPr algn="l" rtl="0" fontAlgn="ctr"/>
                      <a:r>
                        <a:rPr lang="es-CO" sz="900" b="0" i="0" u="none" strike="noStrike">
                          <a:solidFill>
                            <a:srgbClr val="203764"/>
                          </a:solidFill>
                          <a:effectLst/>
                          <a:latin typeface="+mn-lt"/>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69664157"/>
                  </a:ext>
                </a:extLst>
              </a:tr>
              <a:tr h="133381">
                <a:tc>
                  <a:txBody>
                    <a:bodyPr/>
                    <a:lstStyle/>
                    <a:p>
                      <a:pPr algn="l" rtl="0" fontAlgn="ctr"/>
                      <a:r>
                        <a:rPr lang="es-CO" sz="900" b="1" i="0" u="none" strike="noStrike">
                          <a:solidFill>
                            <a:srgbClr val="203764"/>
                          </a:solidFill>
                          <a:effectLst/>
                          <a:latin typeface="+mn-lt"/>
                        </a:rPr>
                        <a:t>7.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649881412"/>
                  </a:ext>
                </a:extLst>
              </a:tr>
              <a:tr h="132663">
                <a:tc>
                  <a:txBody>
                    <a:bodyPr/>
                    <a:lstStyle/>
                    <a:p>
                      <a:pPr algn="l" rtl="0" fontAlgn="ctr"/>
                      <a:r>
                        <a:rPr lang="es-CO" sz="900" b="0" i="0" u="none" strike="noStrike">
                          <a:solidFill>
                            <a:srgbClr val="203764"/>
                          </a:solidFill>
                          <a:effectLst/>
                          <a:latin typeface="+mn-lt"/>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91616150"/>
                  </a:ext>
                </a:extLst>
              </a:tr>
              <a:tr h="133381">
                <a:tc>
                  <a:txBody>
                    <a:bodyPr/>
                    <a:lstStyle/>
                    <a:p>
                      <a:pPr algn="l" rtl="0" fontAlgn="ctr"/>
                      <a:r>
                        <a:rPr lang="es-CO" sz="900" b="1" i="0" u="none" strike="noStrike">
                          <a:solidFill>
                            <a:srgbClr val="203764"/>
                          </a:solidFill>
                          <a:effectLst/>
                          <a:latin typeface="+mn-lt"/>
                        </a:rPr>
                        <a:t>8. SOTERRADOS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18382039"/>
                  </a:ext>
                </a:extLst>
              </a:tr>
              <a:tr h="143156">
                <a:tc>
                  <a:txBody>
                    <a:bodyPr/>
                    <a:lstStyle/>
                    <a:p>
                      <a:pPr algn="l" rtl="0" fontAlgn="ctr"/>
                      <a:r>
                        <a:rPr lang="es-CO" sz="900" b="0" i="0" u="none" strike="noStrike">
                          <a:solidFill>
                            <a:srgbClr val="203764"/>
                          </a:solidFill>
                          <a:effectLst/>
                          <a:latin typeface="+mn-lt"/>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$ 2.552,75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$ 953,77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81007173"/>
                  </a:ext>
                </a:extLst>
              </a:tr>
              <a:tr h="179882">
                <a:tc>
                  <a:txBody>
                    <a:bodyPr/>
                    <a:lstStyle/>
                    <a:p>
                      <a:pPr algn="l" rtl="0" fontAlgn="ctr"/>
                      <a:r>
                        <a:rPr lang="es-CO" sz="900" b="1" i="0" u="none" strike="noStrike">
                          <a:solidFill>
                            <a:srgbClr val="203764"/>
                          </a:solidFill>
                          <a:effectLst/>
                          <a:latin typeface="+mn-lt"/>
                        </a:rPr>
                        <a:t>9. CONTENEDORES SUPERFICIALES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316624765"/>
                  </a:ext>
                </a:extLst>
              </a:tr>
              <a:tr h="134911">
                <a:tc>
                  <a:txBody>
                    <a:bodyPr/>
                    <a:lstStyle/>
                    <a:p>
                      <a:pPr algn="l" rtl="0" fontAlgn="ctr"/>
                      <a:r>
                        <a:rPr lang="es-CO" sz="900" b="0" i="0" u="none" strike="noStrike">
                          <a:solidFill>
                            <a:srgbClr val="203764"/>
                          </a:solidFill>
                          <a:effectLst/>
                          <a:latin typeface="+mn-lt"/>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FINALIZADO-EN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62744536"/>
                  </a:ext>
                </a:extLst>
              </a:tr>
              <a:tr h="160395">
                <a:tc>
                  <a:txBody>
                    <a:bodyPr/>
                    <a:lstStyle/>
                    <a:p>
                      <a:pPr algn="l" rtl="0" fontAlgn="ctr"/>
                      <a:r>
                        <a:rPr lang="es-CO" sz="900" b="1" i="0" u="none" strike="noStrike">
                          <a:solidFill>
                            <a:srgbClr val="203764"/>
                          </a:solidFill>
                          <a:effectLst/>
                          <a:latin typeface="+mn-lt"/>
                        </a:rPr>
                        <a:t>10. SENSORES DE MONITOREO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899290299"/>
                  </a:ext>
                </a:extLst>
              </a:tr>
              <a:tr h="164891">
                <a:tc>
                  <a:txBody>
                    <a:bodyPr/>
                    <a:lstStyle/>
                    <a:p>
                      <a:pPr algn="l" rtl="0" fontAlgn="ctr"/>
                      <a:r>
                        <a:rPr lang="es-CO" sz="900" b="0" i="0" u="none" strike="noStrike">
                          <a:solidFill>
                            <a:srgbClr val="203764"/>
                          </a:solidFill>
                          <a:effectLst/>
                          <a:latin typeface="+mn-lt"/>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$ 1.307,89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$ 326,96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80383962"/>
                  </a:ext>
                </a:extLst>
              </a:tr>
              <a:tr h="133381">
                <a:tc>
                  <a:txBody>
                    <a:bodyPr/>
                    <a:lstStyle/>
                    <a:p>
                      <a:pPr algn="l" rtl="0" fontAlgn="ctr"/>
                      <a:r>
                        <a:rPr lang="es-CO" sz="900" b="1" i="0" u="none" strike="noStrike">
                          <a:solidFill>
                            <a:srgbClr val="203764"/>
                          </a:solidFill>
                          <a:effectLst/>
                          <a:latin typeface="+mn-lt"/>
                        </a:rPr>
                        <a:t>11.CUADRILLAS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$ 2.879,94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$ 2.879,94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845059493"/>
                  </a:ext>
                </a:extLst>
              </a:tr>
              <a:tr h="133381">
                <a:tc>
                  <a:txBody>
                    <a:bodyPr/>
                    <a:lstStyle/>
                    <a:p>
                      <a:pPr algn="l" rtl="0" fontAlgn="ctr"/>
                      <a:r>
                        <a:rPr lang="es-CO" sz="900" b="0" i="0" u="none" strike="noStrike">
                          <a:solidFill>
                            <a:srgbClr val="203764"/>
                          </a:solidFill>
                          <a:effectLst/>
                          <a:latin typeface="+mn-lt"/>
                        </a:rPr>
                        <a:t>ADICIÓN N°35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$ 2.879,94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$ 2.879,94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$ 499,84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$ 2.380,10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61898336"/>
                  </a:ext>
                </a:extLst>
              </a:tr>
            </a:tbl>
          </a:graphicData>
        </a:graphic>
      </p:graphicFrame>
    </p:spTree>
    <p:extLst>
      <p:ext uri="{BB962C8B-B14F-4D97-AF65-F5344CB8AC3E}">
        <p14:creationId xmlns:p14="http://schemas.microsoft.com/office/powerpoint/2010/main" val="1021000562"/>
      </p:ext>
    </p:extLst>
  </p:cSld>
  <p:clrMapOvr>
    <a:masterClrMapping/>
  </p:clrMapOvr>
  <p:transition spd="slow"/>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áfico 3" descr="Martillo de juez">
            <a:extLst>
              <a:ext uri="{FF2B5EF4-FFF2-40B4-BE49-F238E27FC236}">
                <a16:creationId xmlns:a16="http://schemas.microsoft.com/office/drawing/2014/main" id="{15DCEF28-4ADB-4CED-B2A1-859A1BDA00CE}"/>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49005" y="1688096"/>
            <a:ext cx="2896496" cy="2896496"/>
          </a:xfrm>
          <a:prstGeom prst="rect">
            <a:avLst/>
          </a:prstGeom>
        </p:spPr>
      </p:pic>
      <p:sp>
        <p:nvSpPr>
          <p:cNvPr id="5" name="Título 3">
            <a:extLst>
              <a:ext uri="{FF2B5EF4-FFF2-40B4-BE49-F238E27FC236}">
                <a16:creationId xmlns:a16="http://schemas.microsoft.com/office/drawing/2014/main" id="{E5A0854B-A0EE-4A93-A479-534BA2A328E2}"/>
              </a:ext>
            </a:extLst>
          </p:cNvPr>
          <p:cNvSpPr txBox="1">
            <a:spLocks/>
          </p:cNvSpPr>
          <p:nvPr/>
        </p:nvSpPr>
        <p:spPr>
          <a:xfrm>
            <a:off x="6232525" y="5003800"/>
            <a:ext cx="5959475" cy="698500"/>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eaLnBrk="1" fontAlgn="auto" hangingPunct="1">
              <a:spcBef>
                <a:spcPts val="0"/>
              </a:spcBef>
              <a:spcAft>
                <a:spcPts val="0"/>
              </a:spcAft>
              <a:tabLst>
                <a:tab pos="914400" algn="l"/>
              </a:tabLst>
              <a:defRPr/>
            </a:pPr>
            <a:r>
              <a:rPr lang="es-CO" sz="4400" b="1" kern="0" cap="small" dirty="0">
                <a:solidFill>
                  <a:schemeClr val="accent1">
                    <a:lumMod val="50000"/>
                  </a:schemeClr>
                </a:solidFill>
                <a:latin typeface="Candara" panose="020E0502030303020204" pitchFamily="34" charset="0"/>
              </a:rPr>
              <a:t> ASUNTOS LEGALES</a:t>
            </a:r>
          </a:p>
        </p:txBody>
      </p:sp>
    </p:spTree>
    <p:extLst>
      <p:ext uri="{BB962C8B-B14F-4D97-AF65-F5344CB8AC3E}">
        <p14:creationId xmlns:p14="http://schemas.microsoft.com/office/powerpoint/2010/main" val="3392957645"/>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04800" y="9032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sz="1600" b="1" cap="small" dirty="0">
                <a:solidFill>
                  <a:srgbClr val="002060"/>
                </a:solidFill>
                <a:latin typeface="Candara" panose="020E0502030303020204" pitchFamily="34" charset="0"/>
              </a:rPr>
              <a:t>           </a:t>
            </a:r>
            <a:r>
              <a:rPr lang="es-CO" sz="1600" b="1" cap="small" dirty="0">
                <a:latin typeface="Candara" panose="020E0502030303020204" pitchFamily="34" charset="0"/>
              </a:rPr>
              <a:t>Balance general </a:t>
            </a:r>
            <a:r>
              <a:rPr lang="es-CO" sz="1600" b="1" cap="small" dirty="0" err="1">
                <a:latin typeface="Candara" panose="020E0502030303020204" pitchFamily="34" charset="0"/>
              </a:rPr>
              <a:t>sac´s</a:t>
            </a:r>
            <a:endParaRPr lang="es-CO" sz="1600" b="1" dirty="0"/>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495088" y="1299907"/>
            <a:ext cx="355002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1.456</a:t>
            </a: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10574963" y="2474386"/>
            <a:ext cx="1234083" cy="3796509"/>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5" name="Imagen 14">
              <a:extLst>
                <a:ext uri="{FF2B5EF4-FFF2-40B4-BE49-F238E27FC236}">
                  <a16:creationId xmlns:a16="http://schemas.microsoft.com/office/drawing/2014/main" id="{ACA51224-3946-4044-8B30-AF9AD093034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sp>
        <p:nvSpPr>
          <p:cNvPr id="3" name="CuadroTexto 2">
            <a:extLst>
              <a:ext uri="{FF2B5EF4-FFF2-40B4-BE49-F238E27FC236}">
                <a16:creationId xmlns:a16="http://schemas.microsoft.com/office/drawing/2014/main" id="{58199A16-42FB-44AA-812F-98E269FFF63A}"/>
              </a:ext>
            </a:extLst>
          </p:cNvPr>
          <p:cNvSpPr txBox="1"/>
          <p:nvPr/>
        </p:nvSpPr>
        <p:spPr>
          <a:xfrm>
            <a:off x="758757" y="6453145"/>
            <a:ext cx="5622588" cy="307777"/>
          </a:xfrm>
          <a:prstGeom prst="rect">
            <a:avLst/>
          </a:prstGeom>
          <a:noFill/>
        </p:spPr>
        <p:txBody>
          <a:bodyPr wrap="square" rtlCol="0">
            <a:spAutoFit/>
          </a:bodyPr>
          <a:lstStyle/>
          <a:p>
            <a:r>
              <a:rPr lang="es-MX" sz="1400" b="1" dirty="0"/>
              <a:t>*Nota: las SAC anuladas no se tiene en cuenta en el total de SAC </a:t>
            </a:r>
            <a:endParaRPr lang="es-CO" sz="1400" b="1" dirty="0"/>
          </a:p>
        </p:txBody>
      </p:sp>
      <p:graphicFrame>
        <p:nvGraphicFramePr>
          <p:cNvPr id="8" name="Gráfico 7">
            <a:extLst>
              <a:ext uri="{FF2B5EF4-FFF2-40B4-BE49-F238E27FC236}">
                <a16:creationId xmlns:a16="http://schemas.microsoft.com/office/drawing/2014/main" id="{15AAC151-7ED6-A0C9-982F-3B8C1400354A}"/>
              </a:ext>
            </a:extLst>
          </p:cNvPr>
          <p:cNvGraphicFramePr>
            <a:graphicFrameLocks/>
          </p:cNvGraphicFramePr>
          <p:nvPr/>
        </p:nvGraphicFramePr>
        <p:xfrm>
          <a:off x="364246" y="1882777"/>
          <a:ext cx="10086976" cy="4388115"/>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760672035"/>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180442" y="1945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sz="1600" cap="small" dirty="0">
                <a:solidFill>
                  <a:srgbClr val="002060"/>
                </a:solidFill>
                <a:latin typeface="Candara" panose="020E0502030303020204" pitchFamily="34" charset="0"/>
              </a:rPr>
              <a:t>         </a:t>
            </a:r>
            <a:r>
              <a:rPr lang="es-CO" sz="1600" b="1" cap="small" dirty="0">
                <a:latin typeface="Candara" panose="020E0502030303020204" pitchFamily="34" charset="0"/>
              </a:rPr>
              <a:t>Tipologías abril</a:t>
            </a:r>
            <a:endParaRPr lang="es-CO" sz="1600" b="1"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7" name="CuadroTexto 6">
            <a:extLst>
              <a:ext uri="{FF2B5EF4-FFF2-40B4-BE49-F238E27FC236}">
                <a16:creationId xmlns:a16="http://schemas.microsoft.com/office/drawing/2014/main" id="{8D057A61-3B24-4036-BCDE-6DBE166A0696}"/>
              </a:ext>
            </a:extLst>
          </p:cNvPr>
          <p:cNvSpPr txBox="1"/>
          <p:nvPr/>
        </p:nvSpPr>
        <p:spPr>
          <a:xfrm>
            <a:off x="8644116" y="1288560"/>
            <a:ext cx="386169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1.456</a:t>
            </a:r>
          </a:p>
        </p:txBody>
      </p:sp>
      <p:grpSp>
        <p:nvGrpSpPr>
          <p:cNvPr id="9" name="Grupo 8">
            <a:extLst>
              <a:ext uri="{FF2B5EF4-FFF2-40B4-BE49-F238E27FC236}">
                <a16:creationId xmlns:a16="http://schemas.microsoft.com/office/drawing/2014/main" id="{FE1CADD9-E858-4E44-8FE7-17673980C137}"/>
              </a:ext>
            </a:extLst>
          </p:cNvPr>
          <p:cNvGrpSpPr/>
          <p:nvPr/>
        </p:nvGrpSpPr>
        <p:grpSpPr>
          <a:xfrm>
            <a:off x="10574963" y="2474386"/>
            <a:ext cx="1234083" cy="3796509"/>
            <a:chOff x="3114068" y="1111122"/>
            <a:chExt cx="1935480" cy="5697300"/>
          </a:xfrm>
        </p:grpSpPr>
        <p:pic>
          <p:nvPicPr>
            <p:cNvPr id="10" name="Imagen 9">
              <a:extLst>
                <a:ext uri="{FF2B5EF4-FFF2-40B4-BE49-F238E27FC236}">
                  <a16:creationId xmlns:a16="http://schemas.microsoft.com/office/drawing/2014/main" id="{E3712877-6F48-4B61-A294-BABF69AB51B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1" name="Imagen 10">
              <a:extLst>
                <a:ext uri="{FF2B5EF4-FFF2-40B4-BE49-F238E27FC236}">
                  <a16:creationId xmlns:a16="http://schemas.microsoft.com/office/drawing/2014/main" id="{63EB950B-F6C1-4E82-8275-DD2F549B1BAD}"/>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2" name="Imagen 11">
              <a:extLst>
                <a:ext uri="{FF2B5EF4-FFF2-40B4-BE49-F238E27FC236}">
                  <a16:creationId xmlns:a16="http://schemas.microsoft.com/office/drawing/2014/main" id="{6786BF74-E8CB-4526-9E2D-2AB8222710F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3" name="Imagen 12">
              <a:extLst>
                <a:ext uri="{FF2B5EF4-FFF2-40B4-BE49-F238E27FC236}">
                  <a16:creationId xmlns:a16="http://schemas.microsoft.com/office/drawing/2014/main" id="{58BEBFB5-A6C8-4B53-87D9-1C171FEC14A9}"/>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4" name="Imagen 13">
              <a:extLst>
                <a:ext uri="{FF2B5EF4-FFF2-40B4-BE49-F238E27FC236}">
                  <a16:creationId xmlns:a16="http://schemas.microsoft.com/office/drawing/2014/main" id="{EFFFE612-E230-4B65-9264-BD3DDC3C9035}"/>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3" name="Gráfico 2">
            <a:extLst>
              <a:ext uri="{FF2B5EF4-FFF2-40B4-BE49-F238E27FC236}">
                <a16:creationId xmlns:a16="http://schemas.microsoft.com/office/drawing/2014/main" id="{329D1B2C-E5E0-FA31-ABD8-6373CDF7A377}"/>
              </a:ext>
            </a:extLst>
          </p:cNvPr>
          <p:cNvGraphicFramePr>
            <a:graphicFrameLocks/>
          </p:cNvGraphicFramePr>
          <p:nvPr/>
        </p:nvGraphicFramePr>
        <p:xfrm>
          <a:off x="979054" y="1794337"/>
          <a:ext cx="8959273" cy="4348162"/>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343609776"/>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D2CAA0A2-1191-4F8C-B614-5A704CA4F82E}"/>
              </a:ext>
            </a:extLst>
          </p:cNvPr>
          <p:cNvSpPr txBox="1"/>
          <p:nvPr/>
        </p:nvSpPr>
        <p:spPr>
          <a:xfrm>
            <a:off x="-172679" y="5103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b="1" cap="small" dirty="0">
                <a:latin typeface="Candara" panose="020E0502030303020204" pitchFamily="34" charset="0"/>
              </a:rPr>
              <a:t>         </a:t>
            </a:r>
            <a:r>
              <a:rPr lang="es-CO" sz="1600" b="1" cap="small" dirty="0">
                <a:latin typeface="Candara" panose="020E0502030303020204" pitchFamily="34" charset="0"/>
              </a:rPr>
              <a:t>Total por año</a:t>
            </a:r>
            <a:endParaRPr lang="es-CO" sz="1600" b="1" dirty="0"/>
          </a:p>
        </p:txBody>
      </p:sp>
      <p:cxnSp>
        <p:nvCxnSpPr>
          <p:cNvPr id="7" name="Conector recto 6">
            <a:extLst>
              <a:ext uri="{FF2B5EF4-FFF2-40B4-BE49-F238E27FC236}">
                <a16:creationId xmlns:a16="http://schemas.microsoft.com/office/drawing/2014/main" id="{5BBAA432-EC24-40E3-85F3-F46C95A8F1E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5056B3F7-19E1-4896-BCFF-B931E749A081}"/>
              </a:ext>
            </a:extLst>
          </p:cNvPr>
          <p:cNvSpPr txBox="1"/>
          <p:nvPr/>
        </p:nvSpPr>
        <p:spPr>
          <a:xfrm>
            <a:off x="8008594" y="1400443"/>
            <a:ext cx="381368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1.456</a:t>
            </a:r>
          </a:p>
        </p:txBody>
      </p:sp>
      <p:grpSp>
        <p:nvGrpSpPr>
          <p:cNvPr id="8" name="Grupo 7">
            <a:extLst>
              <a:ext uri="{FF2B5EF4-FFF2-40B4-BE49-F238E27FC236}">
                <a16:creationId xmlns:a16="http://schemas.microsoft.com/office/drawing/2014/main" id="{D7A2AE01-7F1B-4185-AFE6-829B12691100}"/>
              </a:ext>
            </a:extLst>
          </p:cNvPr>
          <p:cNvGrpSpPr/>
          <p:nvPr/>
        </p:nvGrpSpPr>
        <p:grpSpPr>
          <a:xfrm>
            <a:off x="10811028" y="2454508"/>
            <a:ext cx="1234083" cy="3796509"/>
            <a:chOff x="3114068" y="1111122"/>
            <a:chExt cx="1935480" cy="5697300"/>
          </a:xfrm>
        </p:grpSpPr>
        <p:pic>
          <p:nvPicPr>
            <p:cNvPr id="10" name="Imagen 9">
              <a:extLst>
                <a:ext uri="{FF2B5EF4-FFF2-40B4-BE49-F238E27FC236}">
                  <a16:creationId xmlns:a16="http://schemas.microsoft.com/office/drawing/2014/main" id="{986799A5-1DCD-43E0-AA3B-55EC67963FB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1" name="Imagen 10">
              <a:extLst>
                <a:ext uri="{FF2B5EF4-FFF2-40B4-BE49-F238E27FC236}">
                  <a16:creationId xmlns:a16="http://schemas.microsoft.com/office/drawing/2014/main" id="{358EC1D2-A802-45AC-876D-A8D40F7335E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2" name="Imagen 11">
              <a:extLst>
                <a:ext uri="{FF2B5EF4-FFF2-40B4-BE49-F238E27FC236}">
                  <a16:creationId xmlns:a16="http://schemas.microsoft.com/office/drawing/2014/main" id="{8DCE4B2E-1791-4545-B3A0-5111CFD6154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3" name="Imagen 12">
              <a:extLst>
                <a:ext uri="{FF2B5EF4-FFF2-40B4-BE49-F238E27FC236}">
                  <a16:creationId xmlns:a16="http://schemas.microsoft.com/office/drawing/2014/main" id="{E6ACDF2F-6B6D-443D-80A1-805E1D616E9F}"/>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4" name="Imagen 13">
              <a:extLst>
                <a:ext uri="{FF2B5EF4-FFF2-40B4-BE49-F238E27FC236}">
                  <a16:creationId xmlns:a16="http://schemas.microsoft.com/office/drawing/2014/main" id="{F534306A-9D97-419A-8B88-8D86A6695DB3}"/>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2" name="Gráfico 1">
            <a:extLst>
              <a:ext uri="{FF2B5EF4-FFF2-40B4-BE49-F238E27FC236}">
                <a16:creationId xmlns:a16="http://schemas.microsoft.com/office/drawing/2014/main" id="{5C174F43-415F-E4FD-1369-3BF124CB0A14}"/>
              </a:ext>
            </a:extLst>
          </p:cNvPr>
          <p:cNvGraphicFramePr>
            <a:graphicFrameLocks/>
          </p:cNvGraphicFramePr>
          <p:nvPr/>
        </p:nvGraphicFramePr>
        <p:xfrm>
          <a:off x="777240" y="2119973"/>
          <a:ext cx="9582912" cy="4131043"/>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49715653"/>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295956" y="-8232"/>
            <a:ext cx="11523630"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 MULTAS</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176428" y="659898"/>
            <a:ext cx="3084007"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Por Concesionario </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731331" y="1252366"/>
            <a:ext cx="2205846"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93</a:t>
            </a:r>
          </a:p>
        </p:txBody>
      </p:sp>
      <p:graphicFrame>
        <p:nvGraphicFramePr>
          <p:cNvPr id="3" name="Gráfico 2">
            <a:extLst>
              <a:ext uri="{FF2B5EF4-FFF2-40B4-BE49-F238E27FC236}">
                <a16:creationId xmlns:a16="http://schemas.microsoft.com/office/drawing/2014/main" id="{72C8FB18-1DBC-E281-04B9-02DBB8374331}"/>
              </a:ext>
            </a:extLst>
          </p:cNvPr>
          <p:cNvGraphicFramePr>
            <a:graphicFrameLocks/>
          </p:cNvGraphicFramePr>
          <p:nvPr/>
        </p:nvGraphicFramePr>
        <p:xfrm>
          <a:off x="812800" y="2068950"/>
          <a:ext cx="10704945" cy="397162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6929202"/>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295956" y="153992"/>
            <a:ext cx="11523630"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 MULTAS</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387294" y="600268"/>
            <a:ext cx="164313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Por años </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473649" y="1408824"/>
            <a:ext cx="2205846"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93</a:t>
            </a:r>
          </a:p>
        </p:txBody>
      </p:sp>
      <p:graphicFrame>
        <p:nvGraphicFramePr>
          <p:cNvPr id="3" name="Gráfico 2">
            <a:extLst>
              <a:ext uri="{FF2B5EF4-FFF2-40B4-BE49-F238E27FC236}">
                <a16:creationId xmlns:a16="http://schemas.microsoft.com/office/drawing/2014/main" id="{E45AF6B2-D182-60BE-43AC-BBC230DF1411}"/>
              </a:ext>
            </a:extLst>
          </p:cNvPr>
          <p:cNvGraphicFramePr>
            <a:graphicFrameLocks/>
          </p:cNvGraphicFramePr>
          <p:nvPr/>
        </p:nvGraphicFramePr>
        <p:xfrm>
          <a:off x="766618" y="1930401"/>
          <a:ext cx="10603346" cy="4020848"/>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79774639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06629" y="1376617"/>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857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64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230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69523" y="1761104"/>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002060"/>
                </a:solidFill>
              </a:rPr>
              <a:t>Histórico – Poda de Árboles 2025</a:t>
            </a:r>
            <a:endParaRPr lang="es-CO" sz="1600" b="0" kern="0" dirty="0">
              <a:solidFill>
                <a:schemeClr val="accent1">
                  <a:lumMod val="50000"/>
                </a:schemeClr>
              </a:solidFill>
            </a:endParaRPr>
          </a:p>
        </p:txBody>
      </p:sp>
      <p:sp>
        <p:nvSpPr>
          <p:cNvPr id="19" name="CuadroTexto 18">
            <a:extLst>
              <a:ext uri="{FF2B5EF4-FFF2-40B4-BE49-F238E27FC236}">
                <a16:creationId xmlns:a16="http://schemas.microsoft.com/office/drawing/2014/main" id="{21F971B4-0847-4CEE-AC3A-2AF8592A3DA3}"/>
              </a:ext>
            </a:extLst>
          </p:cNvPr>
          <p:cNvSpPr txBox="1"/>
          <p:nvPr/>
        </p:nvSpPr>
        <p:spPr>
          <a:xfrm>
            <a:off x="313321" y="6302396"/>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31 de marzo de 2025.</a:t>
            </a:r>
            <a:endParaRPr lang="es-CO" sz="900" dirty="0">
              <a:solidFill>
                <a:schemeClr val="accent1">
                  <a:lumMod val="50000"/>
                </a:schemeClr>
              </a:solidFill>
            </a:endParaRPr>
          </a:p>
        </p:txBody>
      </p:sp>
      <p:pic>
        <p:nvPicPr>
          <p:cNvPr id="20" name="Picture 2">
            <a:extLst>
              <a:ext uri="{FF2B5EF4-FFF2-40B4-BE49-F238E27FC236}">
                <a16:creationId xmlns:a16="http://schemas.microsoft.com/office/drawing/2014/main" id="{2BB898BD-4DC7-41A9-9108-156DC80AB8E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74335" y="187989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317ED54A-1CE7-491B-A9A8-1A818B49B27B}"/>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74335" y="119951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C979776A-7A48-1C94-7D62-0915F5B7D31C}"/>
              </a:ext>
            </a:extLst>
          </p:cNvPr>
          <p:cNvGraphicFramePr>
            <a:graphicFrameLocks noGrp="1"/>
          </p:cNvGraphicFramePr>
          <p:nvPr>
            <p:extLst>
              <p:ext uri="{D42A27DB-BD31-4B8C-83A1-F6EECF244321}">
                <p14:modId xmlns:p14="http://schemas.microsoft.com/office/powerpoint/2010/main" val="2442465341"/>
              </p:ext>
            </p:extLst>
          </p:nvPr>
        </p:nvGraphicFramePr>
        <p:xfrm>
          <a:off x="253223" y="2458835"/>
          <a:ext cx="11414523" cy="1637672"/>
        </p:xfrm>
        <a:graphic>
          <a:graphicData uri="http://schemas.openxmlformats.org/drawingml/2006/table">
            <a:tbl>
              <a:tblPr/>
              <a:tblGrid>
                <a:gridCol w="794054">
                  <a:extLst>
                    <a:ext uri="{9D8B030D-6E8A-4147-A177-3AD203B41FA5}">
                      <a16:colId xmlns:a16="http://schemas.microsoft.com/office/drawing/2014/main" val="1011703905"/>
                    </a:ext>
                  </a:extLst>
                </a:gridCol>
                <a:gridCol w="926396">
                  <a:extLst>
                    <a:ext uri="{9D8B030D-6E8A-4147-A177-3AD203B41FA5}">
                      <a16:colId xmlns:a16="http://schemas.microsoft.com/office/drawing/2014/main" val="692870250"/>
                    </a:ext>
                  </a:extLst>
                </a:gridCol>
                <a:gridCol w="185279">
                  <a:extLst>
                    <a:ext uri="{9D8B030D-6E8A-4147-A177-3AD203B41FA5}">
                      <a16:colId xmlns:a16="http://schemas.microsoft.com/office/drawing/2014/main" val="2666920168"/>
                    </a:ext>
                  </a:extLst>
                </a:gridCol>
                <a:gridCol w="794054">
                  <a:extLst>
                    <a:ext uri="{9D8B030D-6E8A-4147-A177-3AD203B41FA5}">
                      <a16:colId xmlns:a16="http://schemas.microsoft.com/office/drawing/2014/main" val="439259203"/>
                    </a:ext>
                  </a:extLst>
                </a:gridCol>
                <a:gridCol w="1045504">
                  <a:extLst>
                    <a:ext uri="{9D8B030D-6E8A-4147-A177-3AD203B41FA5}">
                      <a16:colId xmlns:a16="http://schemas.microsoft.com/office/drawing/2014/main" val="846080554"/>
                    </a:ext>
                  </a:extLst>
                </a:gridCol>
                <a:gridCol w="185279">
                  <a:extLst>
                    <a:ext uri="{9D8B030D-6E8A-4147-A177-3AD203B41FA5}">
                      <a16:colId xmlns:a16="http://schemas.microsoft.com/office/drawing/2014/main" val="633612527"/>
                    </a:ext>
                  </a:extLst>
                </a:gridCol>
                <a:gridCol w="794054">
                  <a:extLst>
                    <a:ext uri="{9D8B030D-6E8A-4147-A177-3AD203B41FA5}">
                      <a16:colId xmlns:a16="http://schemas.microsoft.com/office/drawing/2014/main" val="2160020824"/>
                    </a:ext>
                  </a:extLst>
                </a:gridCol>
                <a:gridCol w="926396">
                  <a:extLst>
                    <a:ext uri="{9D8B030D-6E8A-4147-A177-3AD203B41FA5}">
                      <a16:colId xmlns:a16="http://schemas.microsoft.com/office/drawing/2014/main" val="2341823487"/>
                    </a:ext>
                  </a:extLst>
                </a:gridCol>
                <a:gridCol w="185279">
                  <a:extLst>
                    <a:ext uri="{9D8B030D-6E8A-4147-A177-3AD203B41FA5}">
                      <a16:colId xmlns:a16="http://schemas.microsoft.com/office/drawing/2014/main" val="1196893305"/>
                    </a:ext>
                  </a:extLst>
                </a:gridCol>
                <a:gridCol w="794054">
                  <a:extLst>
                    <a:ext uri="{9D8B030D-6E8A-4147-A177-3AD203B41FA5}">
                      <a16:colId xmlns:a16="http://schemas.microsoft.com/office/drawing/2014/main" val="2705214806"/>
                    </a:ext>
                  </a:extLst>
                </a:gridCol>
                <a:gridCol w="903237">
                  <a:extLst>
                    <a:ext uri="{9D8B030D-6E8A-4147-A177-3AD203B41FA5}">
                      <a16:colId xmlns:a16="http://schemas.microsoft.com/office/drawing/2014/main" val="1699326205"/>
                    </a:ext>
                  </a:extLst>
                </a:gridCol>
                <a:gridCol w="185279">
                  <a:extLst>
                    <a:ext uri="{9D8B030D-6E8A-4147-A177-3AD203B41FA5}">
                      <a16:colId xmlns:a16="http://schemas.microsoft.com/office/drawing/2014/main" val="1913245534"/>
                    </a:ext>
                  </a:extLst>
                </a:gridCol>
                <a:gridCol w="794054">
                  <a:extLst>
                    <a:ext uri="{9D8B030D-6E8A-4147-A177-3AD203B41FA5}">
                      <a16:colId xmlns:a16="http://schemas.microsoft.com/office/drawing/2014/main" val="3835098517"/>
                    </a:ext>
                  </a:extLst>
                </a:gridCol>
                <a:gridCol w="939630">
                  <a:extLst>
                    <a:ext uri="{9D8B030D-6E8A-4147-A177-3AD203B41FA5}">
                      <a16:colId xmlns:a16="http://schemas.microsoft.com/office/drawing/2014/main" val="661071870"/>
                    </a:ext>
                  </a:extLst>
                </a:gridCol>
                <a:gridCol w="185279">
                  <a:extLst>
                    <a:ext uri="{9D8B030D-6E8A-4147-A177-3AD203B41FA5}">
                      <a16:colId xmlns:a16="http://schemas.microsoft.com/office/drawing/2014/main" val="3737591116"/>
                    </a:ext>
                  </a:extLst>
                </a:gridCol>
                <a:gridCol w="794054">
                  <a:extLst>
                    <a:ext uri="{9D8B030D-6E8A-4147-A177-3AD203B41FA5}">
                      <a16:colId xmlns:a16="http://schemas.microsoft.com/office/drawing/2014/main" val="3869716265"/>
                    </a:ext>
                  </a:extLst>
                </a:gridCol>
                <a:gridCol w="982641">
                  <a:extLst>
                    <a:ext uri="{9D8B030D-6E8A-4147-A177-3AD203B41FA5}">
                      <a16:colId xmlns:a16="http://schemas.microsoft.com/office/drawing/2014/main" val="2993714319"/>
                    </a:ext>
                  </a:extLst>
                </a:gridCol>
              </a:tblGrid>
              <a:tr h="550365">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990865777"/>
                  </a:ext>
                </a:extLst>
              </a:tr>
              <a:tr h="268471">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4.566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5.877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1.563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15.594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310132623"/>
                  </a:ext>
                </a:extLst>
              </a:tr>
              <a:tr h="268471">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5.099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4.810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1.714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1.832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15.255</a:t>
                      </a:r>
                    </a:p>
                  </a:txBody>
                  <a:tcPr marL="0" marR="0" marT="0" marB="0" anchor="ctr">
                    <a:lnL>
                      <a:noFill/>
                    </a:lnL>
                    <a:lnR>
                      <a:noFill/>
                    </a:lnR>
                    <a:lnT>
                      <a:noFill/>
                    </a:lnT>
                    <a:lnB>
                      <a:noFill/>
                    </a:lnB>
                    <a:noFill/>
                  </a:tcPr>
                </a:tc>
                <a:extLst>
                  <a:ext uri="{0D108BD9-81ED-4DB2-BD59-A6C34878D82A}">
                    <a16:rowId xmlns:a16="http://schemas.microsoft.com/office/drawing/2014/main" val="3016781698"/>
                  </a:ext>
                </a:extLst>
              </a:tr>
              <a:tr h="268471">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5.152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6.211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1.707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1.466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16.411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98453275"/>
                  </a:ext>
                </a:extLst>
              </a:tr>
              <a:tr h="281894">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14.817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16.898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5.550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5.134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4.861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47.260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4097169291"/>
                  </a:ext>
                </a:extLst>
              </a:tr>
            </a:tbl>
          </a:graphicData>
        </a:graphic>
      </p:graphicFrame>
    </p:spTree>
    <p:extLst>
      <p:ext uri="{BB962C8B-B14F-4D97-AF65-F5344CB8AC3E}">
        <p14:creationId xmlns:p14="http://schemas.microsoft.com/office/powerpoint/2010/main" val="78578145"/>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93497" y="1830284"/>
          <a:ext cx="11405005" cy="3775350"/>
        </p:xfrm>
        <a:graphic>
          <a:graphicData uri="http://schemas.openxmlformats.org/drawingml/2006/table">
            <a:tbl>
              <a:tblPr firstRow="1" bandRow="1">
                <a:tableStyleId>{93296810-A885-4BE3-A3E7-6D5BEEA58F35}</a:tableStyleId>
              </a:tblPr>
              <a:tblGrid>
                <a:gridCol w="853450">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982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245510">
                <a:tc>
                  <a:txBody>
                    <a:bodyPr/>
                    <a:lstStyle/>
                    <a:p>
                      <a:pPr algn="ctr" fontAlgn="ctr"/>
                      <a:r>
                        <a:rPr lang="es-CO" sz="1600" b="0" i="0" u="none" strike="noStrike" kern="1200" dirty="0">
                          <a:solidFill>
                            <a:srgbClr val="002060"/>
                          </a:solidFill>
                          <a:effectLst/>
                          <a:latin typeface="+mn-lt"/>
                          <a:ea typeface="+mn-ea"/>
                          <a:cs typeface="+mn-cs"/>
                        </a:rPr>
                        <a:t>SAC 197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Hallazgos de mantenimiento de vehículos</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Incumplimiento conforme a lo establecido en el</a:t>
                      </a:r>
                      <a:r>
                        <a:rPr lang="es-ES" sz="1600" b="0" i="0" u="none" strike="noStrike" kern="1200" dirty="0">
                          <a:solidFill>
                            <a:srgbClr val="002060"/>
                          </a:solidFill>
                          <a:effectLst/>
                          <a:latin typeface="+mn-lt"/>
                          <a:ea typeface="+mn-ea"/>
                          <a:cs typeface="+mn-cs"/>
                        </a:rPr>
                        <a:t> numeral 2.15. del Anexo 3 –</a:t>
                      </a:r>
                      <a:r>
                        <a:rPr lang="es-MX" sz="1600" b="0" i="0" u="none" strike="noStrike" kern="1200" dirty="0">
                          <a:solidFill>
                            <a:srgbClr val="002060"/>
                          </a:solidFill>
                          <a:effectLst/>
                          <a:latin typeface="+mn-lt"/>
                          <a:ea typeface="+mn-ea"/>
                          <a:cs typeface="+mn-cs"/>
                        </a:rPr>
                        <a:t>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 20237000349882 del 23/06/2023</a:t>
                      </a: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1695707966"/>
                  </a:ext>
                </a:extLst>
              </a:tr>
              <a:tr h="1245510">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SAC 216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Diferencias entre los kilómetros reportados como ejecutados en el mes de agosto de 2022 y el PGIRS</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Radicado UAESP N° 20237000547032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algn="ctr" defTabSz="914400" rtl="0" eaLnBrk="1" fontAlgn="ctr" latinLnBrk="0" hangingPunct="1"/>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754174664"/>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439930" y="79070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17</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72586" y="72406"/>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11341" y="156330"/>
            <a:ext cx="10095978" cy="138499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p>
          <a:p>
            <a:endParaRPr lang="es-CO" sz="1600" cap="small" dirty="0">
              <a:solidFill>
                <a:srgbClr val="002060"/>
              </a:solidFill>
              <a:latin typeface="Candara" panose="020E0502030303020204" pitchFamily="34" charset="0"/>
            </a:endParaRPr>
          </a:p>
          <a:p>
            <a:endParaRPr lang="es-CO" sz="1600" dirty="0"/>
          </a:p>
        </p:txBody>
      </p:sp>
    </p:spTree>
    <p:extLst>
      <p:ext uri="{BB962C8B-B14F-4D97-AF65-F5344CB8AC3E}">
        <p14:creationId xmlns:p14="http://schemas.microsoft.com/office/powerpoint/2010/main" val="1284041241"/>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25298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SAC 217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Diferencias entre los kilómetros reportados como ejecutados en el mes de septiembre de 2022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Radicado UAESP N° 20237000547022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68690833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146889" y="62463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17</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93045"/>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57017" y="-212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603181923"/>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48056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218</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octubre de 2022 y el PGIRS</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N°20237000547012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008301289"/>
                  </a:ext>
                </a:extLst>
              </a:tr>
              <a:tr h="1496026">
                <a:tc>
                  <a:txBody>
                    <a:bodyPr/>
                    <a:lstStyle/>
                    <a:p>
                      <a:pPr algn="ctr" fontAlgn="ctr"/>
                      <a:r>
                        <a:rPr lang="es-CO" sz="1600" b="0" i="0" u="none" strike="noStrike" kern="1200" dirty="0">
                          <a:solidFill>
                            <a:srgbClr val="002060"/>
                          </a:solidFill>
                          <a:effectLst/>
                          <a:latin typeface="+mn-lt"/>
                          <a:ea typeface="+mn-ea"/>
                          <a:cs typeface="+mn-cs"/>
                        </a:rPr>
                        <a:t>SAC 228</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noviembre de 2022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N°20237000547002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128750194"/>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492805"/>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17</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259914" y="176079"/>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18442"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2423547929"/>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229</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diciembre de 2022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N°20237000613202 del 26/10/2023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241</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enero de 2023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N°20237000687732 del 6/12/2023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31163725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44153" y="56013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17</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252629" y="60793"/>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03120" y="3282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71842801"/>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251</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marzo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N°20237000700642 del 15/12/2023</a:t>
                      </a: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242</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febrero de 2023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N°20237000700562 del16/12/2023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31163725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52513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17</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43296"/>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420042"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678001219"/>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292</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abril de 2023 y el PGIRS - SAC 292</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N°20247000132412 del 8/03/2024</a:t>
                      </a: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294</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JUNIO de 2023 y el PGIRS - SAC 294</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N°20247000217732 del 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559868"/>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17</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304146" y="60662"/>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26157" y="2897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3430083788"/>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293</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mayo de 2023 y el PGIRS - SAC 293</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N°20247000219232 del 26/04/2024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r h="1496026">
                <a:tc>
                  <a:txBody>
                    <a:bodyPr/>
                    <a:lstStyle/>
                    <a:p>
                      <a:pPr algn="ctr" fontAlgn="ctr"/>
                      <a:r>
                        <a:rPr lang="es-CO" sz="1600" b="0" i="0" u="none" strike="noStrike" kern="1200" dirty="0">
                          <a:solidFill>
                            <a:srgbClr val="002060"/>
                          </a:solidFill>
                          <a:effectLst/>
                          <a:latin typeface="+mn-lt"/>
                          <a:ea typeface="+mn-ea"/>
                          <a:cs typeface="+mn-cs"/>
                        </a:rPr>
                        <a:t>SAC 295</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julio de 2023 y el PGIRS - SAC 295</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N°20247000245542 del 14/05/2024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346579349"/>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75930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17</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113285"/>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442105" y="113285"/>
            <a:ext cx="1098807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p>
        </p:txBody>
      </p:sp>
    </p:spTree>
    <p:extLst>
      <p:ext uri="{BB962C8B-B14F-4D97-AF65-F5344CB8AC3E}">
        <p14:creationId xmlns:p14="http://schemas.microsoft.com/office/powerpoint/2010/main" val="3207411212"/>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563039">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2133623">
                <a:tc>
                  <a:txBody>
                    <a:bodyPr/>
                    <a:lstStyle/>
                    <a:p>
                      <a:pPr algn="ctr" fontAlgn="ctr"/>
                      <a:r>
                        <a:rPr lang="es-MX" sz="1600" b="0" i="0" u="none" strike="noStrike" kern="1200" dirty="0">
                          <a:solidFill>
                            <a:srgbClr val="002060"/>
                          </a:solidFill>
                          <a:effectLst/>
                          <a:latin typeface="+mn-lt"/>
                          <a:ea typeface="+mn-ea"/>
                          <a:cs typeface="+mn-cs"/>
                        </a:rPr>
                        <a:t>SAC 300</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agosto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Enviado por la Interventoría mediante correo electrónico el viernes 7/06/2024 </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401432027"/>
                  </a:ext>
                </a:extLst>
              </a:tr>
              <a:tr h="2133623">
                <a:tc>
                  <a:txBody>
                    <a:bodyPr/>
                    <a:lstStyle/>
                    <a:p>
                      <a:pPr algn="ctr" fontAlgn="ctr"/>
                      <a:r>
                        <a:rPr lang="es-MX" sz="1600" b="0" i="0" u="none" strike="noStrike" kern="1200" dirty="0">
                          <a:solidFill>
                            <a:srgbClr val="002060"/>
                          </a:solidFill>
                          <a:effectLst/>
                          <a:latin typeface="+mn-lt"/>
                          <a:ea typeface="+mn-ea"/>
                          <a:cs typeface="+mn-cs"/>
                        </a:rPr>
                        <a:t>SAC 301</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septiembre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Enviado por la Interventoría mediante correo electrónico el viernes 7/06/2024 </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346579349"/>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0" y="75639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17</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22111"/>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413315" y="23313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2810961331"/>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3"/>
          <a:ext cx="11414540" cy="326136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25161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908576">
                <a:tc>
                  <a:txBody>
                    <a:bodyPr/>
                    <a:lstStyle/>
                    <a:p>
                      <a:pPr algn="ctr" fontAlgn="ctr"/>
                      <a:r>
                        <a:rPr lang="es-MX" sz="1600" b="0" i="0" u="none" strike="noStrike" kern="1200" dirty="0">
                          <a:solidFill>
                            <a:srgbClr val="002060"/>
                          </a:solidFill>
                          <a:effectLst/>
                          <a:latin typeface="+mn-lt"/>
                          <a:ea typeface="+mn-ea"/>
                          <a:cs typeface="+mn-cs"/>
                        </a:rPr>
                        <a:t>SAC 377</a:t>
                      </a:r>
                    </a:p>
                  </a:txBody>
                  <a:tcPr marL="0" marR="0" marT="0" marB="0" anchor="ctr"/>
                </a:tc>
                <a:tc>
                  <a:txBody>
                    <a:bodyPr/>
                    <a:lstStyle/>
                    <a:p>
                      <a:pPr algn="l" fontAlgn="ctr"/>
                      <a:r>
                        <a:rPr lang="es-CO" sz="1600" b="0" i="0" u="none" strike="noStrike" kern="1200" dirty="0">
                          <a:solidFill>
                            <a:srgbClr val="002060"/>
                          </a:solidFill>
                          <a:effectLst/>
                          <a:latin typeface="+mn-lt"/>
                          <a:ea typeface="+mn-ea"/>
                          <a:cs typeface="+mn-cs"/>
                        </a:rPr>
                        <a:t>Vehículos de recolección de residuos contenerizados</a:t>
                      </a: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Presunto Incumplimiento conforme a </a:t>
                      </a:r>
                      <a:r>
                        <a:rPr lang="es-ES" sz="1600" b="0" i="0" u="none" strike="noStrike" kern="1200" dirty="0">
                          <a:solidFill>
                            <a:srgbClr val="002060"/>
                          </a:solidFill>
                          <a:effectLst/>
                          <a:latin typeface="+mn-lt"/>
                          <a:ea typeface="+mn-ea"/>
                          <a:cs typeface="+mn-cs"/>
                        </a:rPr>
                        <a:t>lo establecido en </a:t>
                      </a:r>
                      <a:r>
                        <a:rPr lang="es-CO" sz="1600" b="0" i="0" u="none" strike="noStrike" kern="1200" dirty="0">
                          <a:solidFill>
                            <a:srgbClr val="002060"/>
                          </a:solidFill>
                          <a:effectLst/>
                          <a:latin typeface="+mn-lt"/>
                          <a:ea typeface="+mn-ea"/>
                          <a:cs typeface="+mn-cs"/>
                        </a:rPr>
                        <a:t>en la viñeta 1 del numeral 6 Condiciones y Requerimientos del Parque Automotor, del Anexo 3 Reglamento Técnico Operativo</a:t>
                      </a: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 UAESP N° 20247000505842 del 16/09/2024 </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r h="908576">
                <a:tc>
                  <a:txBody>
                    <a:bodyPr/>
                    <a:lstStyle/>
                    <a:p>
                      <a:pPr algn="ctr" fontAlgn="ctr"/>
                      <a:r>
                        <a:rPr lang="es-MX" sz="1600" b="0" i="0" u="none" strike="noStrike" kern="1200" dirty="0">
                          <a:solidFill>
                            <a:srgbClr val="002060"/>
                          </a:solidFill>
                          <a:effectLst/>
                          <a:latin typeface="+mn-lt"/>
                          <a:ea typeface="+mn-ea"/>
                          <a:cs typeface="+mn-cs"/>
                        </a:rPr>
                        <a:t>SAC 388</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Vehículos Plan Operativo</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mn-lt"/>
                          <a:ea typeface="+mn-ea"/>
                          <a:cs typeface="+mn-cs"/>
                        </a:rPr>
                        <a:t>Presunto incumplimiento a lo establecido en </a:t>
                      </a:r>
                      <a:r>
                        <a:rPr lang="es-ES" sz="1600" b="0" i="0" u="none" strike="noStrike" kern="1200" dirty="0">
                          <a:solidFill>
                            <a:srgbClr val="002060"/>
                          </a:solidFill>
                          <a:effectLst/>
                          <a:latin typeface="+mn-lt"/>
                          <a:ea typeface="+mn-ea"/>
                          <a:cs typeface="+mn-cs"/>
                        </a:rPr>
                        <a:t>las viñetas 1,19, 20 y 21</a:t>
                      </a:r>
                      <a:r>
                        <a:rPr lang="es-CO" sz="1600" b="0" i="0" u="none" strike="noStrike" kern="1200" dirty="0">
                          <a:solidFill>
                            <a:srgbClr val="002060"/>
                          </a:solidFill>
                          <a:effectLst/>
                          <a:latin typeface="+mn-lt"/>
                          <a:ea typeface="+mn-ea"/>
                          <a:cs typeface="+mn-cs"/>
                        </a:rPr>
                        <a:t>, del numeral 6 Condiciones y requerimientos del parque automotor, del Anexo 3 – Reglamento técnico operativo para la prestación del servicio público de aseo en la ciudad de Bogotá D.C del contrato N°283 de 2018</a:t>
                      </a: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 UAESP N°20257000118032 del 27/02/2025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473314370"/>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0" y="75639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17</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22111"/>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85605" y="1139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3158229012"/>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8E0B90F-1A0C-7F58-1CB1-1674A5D6059C}"/>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67CEAD1-86BE-4713-3228-71405C5A1F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0CB005E0-53BD-C2E1-04B4-87B84A841B76}"/>
              </a:ext>
            </a:extLst>
          </p:cNvPr>
          <p:cNvGraphicFramePr>
            <a:graphicFrameLocks noGrp="1"/>
          </p:cNvGraphicFramePr>
          <p:nvPr/>
        </p:nvGraphicFramePr>
        <p:xfrm>
          <a:off x="388730" y="1552043"/>
          <a:ext cx="11414540" cy="155448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25161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908576">
                <a:tc>
                  <a:txBody>
                    <a:bodyPr/>
                    <a:lstStyle/>
                    <a:p>
                      <a:pPr algn="ctr" fontAlgn="ctr"/>
                      <a:r>
                        <a:rPr lang="es-MX" sz="1600" b="0" i="0" u="none" strike="noStrike" kern="1200" dirty="0">
                          <a:solidFill>
                            <a:srgbClr val="002060"/>
                          </a:solidFill>
                          <a:effectLst/>
                          <a:latin typeface="+mn-lt"/>
                          <a:ea typeface="+mn-ea"/>
                          <a:cs typeface="+mn-cs"/>
                        </a:rPr>
                        <a:t>SAC 211</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Soporte Profesional Especializado en Calidad de Datos</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mn-lt"/>
                          <a:ea typeface="+mn-ea"/>
                          <a:cs typeface="+mn-cs"/>
                        </a:rPr>
                        <a:t>Presunto Incumplimiento de acuerdo con lo establecido en la obligación AT1-17 del Anexo 6.1 Requerimientos Técnicos del Contrato de Concesión No. 284 del 2018</a:t>
                      </a: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N°20257000034722 del 20/01/2025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bl>
          </a:graphicData>
        </a:graphic>
      </p:graphicFrame>
      <p:sp>
        <p:nvSpPr>
          <p:cNvPr id="2" name="CuadroTexto 1">
            <a:extLst>
              <a:ext uri="{FF2B5EF4-FFF2-40B4-BE49-F238E27FC236}">
                <a16:creationId xmlns:a16="http://schemas.microsoft.com/office/drawing/2014/main" id="{EAFC9DD6-FD87-0B1A-07E5-F85F956CD2A3}"/>
              </a:ext>
            </a:extLst>
          </p:cNvPr>
          <p:cNvSpPr txBox="1"/>
          <p:nvPr/>
        </p:nvSpPr>
        <p:spPr>
          <a:xfrm>
            <a:off x="0" y="75639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51EBBDE-CEEB-235B-EFD3-4276880E403A}"/>
              </a:ext>
            </a:extLst>
          </p:cNvPr>
          <p:cNvSpPr txBox="1"/>
          <p:nvPr/>
        </p:nvSpPr>
        <p:spPr>
          <a:xfrm>
            <a:off x="-385605" y="1139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3" name="Imagen 2">
            <a:extLst>
              <a:ext uri="{FF2B5EF4-FFF2-40B4-BE49-F238E27FC236}">
                <a16:creationId xmlns:a16="http://schemas.microsoft.com/office/drawing/2014/main" id="{CE8FBD51-A4FF-7394-06EB-7F4F6551A9D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12658" t="17307" r="12911" b="19214"/>
          <a:stretch/>
        </p:blipFill>
        <p:spPr>
          <a:xfrm>
            <a:off x="10298545" y="113978"/>
            <a:ext cx="1662546" cy="957440"/>
          </a:xfrm>
          <a:prstGeom prst="rect">
            <a:avLst/>
          </a:prstGeom>
        </p:spPr>
      </p:pic>
    </p:spTree>
    <p:extLst>
      <p:ext uri="{BB962C8B-B14F-4D97-AF65-F5344CB8AC3E}">
        <p14:creationId xmlns:p14="http://schemas.microsoft.com/office/powerpoint/2010/main" val="179638199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986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4777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60609" y="19985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424568" y="18151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87678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Histórico – Lavado De Áreas Públicas (m</a:t>
            </a:r>
            <a:r>
              <a:rPr lang="es-CO" sz="1600" b="0" dirty="0">
                <a:solidFill>
                  <a:srgbClr val="4472C4">
                    <a:lumMod val="50000"/>
                  </a:srgbClr>
                </a:solidFill>
                <a:cs typeface="Calibri" panose="020F0502020204030204" pitchFamily="34" charset="0"/>
              </a:rPr>
              <a:t>² totales) 2018 a 2024</a:t>
            </a:r>
            <a:endParaRPr lang="es-CO" sz="1600" b="0" kern="0" dirty="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104725" y="6263487"/>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a:t>
            </a:r>
            <a:r>
              <a:rPr lang="es-MX" sz="900" dirty="0">
                <a:solidFill>
                  <a:schemeClr val="accent1">
                    <a:lumMod val="50000"/>
                  </a:schemeClr>
                </a:solidFill>
              </a:rPr>
              <a:t>12 de febrero de 2018 y el 31 de diciembre de 2024</a:t>
            </a:r>
            <a:r>
              <a:rPr lang="es-CO" sz="900" dirty="0">
                <a:solidFill>
                  <a:schemeClr val="accent1">
                    <a:lumMod val="50000"/>
                  </a:schemeClr>
                </a:solidFill>
              </a:rPr>
              <a:t>.</a:t>
            </a:r>
          </a:p>
        </p:txBody>
      </p:sp>
      <p:pic>
        <p:nvPicPr>
          <p:cNvPr id="19" name="Picture 2">
            <a:extLst>
              <a:ext uri="{FF2B5EF4-FFF2-40B4-BE49-F238E27FC236}">
                <a16:creationId xmlns:a16="http://schemas.microsoft.com/office/drawing/2014/main" id="{76E0568C-42F8-4A8E-9CDC-68EECE43443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64899" y="1783681"/>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a:extLst>
              <a:ext uri="{FF2B5EF4-FFF2-40B4-BE49-F238E27FC236}">
                <a16:creationId xmlns:a16="http://schemas.microsoft.com/office/drawing/2014/main" id="{4BDC545A-9428-4155-AD09-16DFE80EEDA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64899" y="110329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A19E3970-2A1D-00D7-C64D-5EA3BA51B6BA}"/>
              </a:ext>
            </a:extLst>
          </p:cNvPr>
          <p:cNvGraphicFramePr>
            <a:graphicFrameLocks noGrp="1"/>
          </p:cNvGraphicFramePr>
          <p:nvPr>
            <p:extLst>
              <p:ext uri="{D42A27DB-BD31-4B8C-83A1-F6EECF244321}">
                <p14:modId xmlns:p14="http://schemas.microsoft.com/office/powerpoint/2010/main" val="1911882489"/>
              </p:ext>
            </p:extLst>
          </p:nvPr>
        </p:nvGraphicFramePr>
        <p:xfrm>
          <a:off x="253465" y="2620785"/>
          <a:ext cx="11627827" cy="3494295"/>
        </p:xfrm>
        <a:graphic>
          <a:graphicData uri="http://schemas.openxmlformats.org/drawingml/2006/table">
            <a:tbl>
              <a:tblPr/>
              <a:tblGrid>
                <a:gridCol w="603912">
                  <a:extLst>
                    <a:ext uri="{9D8B030D-6E8A-4147-A177-3AD203B41FA5}">
                      <a16:colId xmlns:a16="http://schemas.microsoft.com/office/drawing/2014/main" val="4103667921"/>
                    </a:ext>
                  </a:extLst>
                </a:gridCol>
                <a:gridCol w="674369">
                  <a:extLst>
                    <a:ext uri="{9D8B030D-6E8A-4147-A177-3AD203B41FA5}">
                      <a16:colId xmlns:a16="http://schemas.microsoft.com/office/drawing/2014/main" val="413426300"/>
                    </a:ext>
                  </a:extLst>
                </a:gridCol>
                <a:gridCol w="445385">
                  <a:extLst>
                    <a:ext uri="{9D8B030D-6E8A-4147-A177-3AD203B41FA5}">
                      <a16:colId xmlns:a16="http://schemas.microsoft.com/office/drawing/2014/main" val="14565252"/>
                    </a:ext>
                  </a:extLst>
                </a:gridCol>
                <a:gridCol w="120782">
                  <a:extLst>
                    <a:ext uri="{9D8B030D-6E8A-4147-A177-3AD203B41FA5}">
                      <a16:colId xmlns:a16="http://schemas.microsoft.com/office/drawing/2014/main" val="1952862126"/>
                    </a:ext>
                  </a:extLst>
                </a:gridCol>
                <a:gridCol w="603912">
                  <a:extLst>
                    <a:ext uri="{9D8B030D-6E8A-4147-A177-3AD203B41FA5}">
                      <a16:colId xmlns:a16="http://schemas.microsoft.com/office/drawing/2014/main" val="3773220858"/>
                    </a:ext>
                  </a:extLst>
                </a:gridCol>
                <a:gridCol w="664305">
                  <a:extLst>
                    <a:ext uri="{9D8B030D-6E8A-4147-A177-3AD203B41FA5}">
                      <a16:colId xmlns:a16="http://schemas.microsoft.com/office/drawing/2014/main" val="3627389428"/>
                    </a:ext>
                  </a:extLst>
                </a:gridCol>
                <a:gridCol w="452934">
                  <a:extLst>
                    <a:ext uri="{9D8B030D-6E8A-4147-A177-3AD203B41FA5}">
                      <a16:colId xmlns:a16="http://schemas.microsoft.com/office/drawing/2014/main" val="418683"/>
                    </a:ext>
                  </a:extLst>
                </a:gridCol>
                <a:gridCol w="120782">
                  <a:extLst>
                    <a:ext uri="{9D8B030D-6E8A-4147-A177-3AD203B41FA5}">
                      <a16:colId xmlns:a16="http://schemas.microsoft.com/office/drawing/2014/main" val="1063302784"/>
                    </a:ext>
                  </a:extLst>
                </a:gridCol>
                <a:gridCol w="603912">
                  <a:extLst>
                    <a:ext uri="{9D8B030D-6E8A-4147-A177-3AD203B41FA5}">
                      <a16:colId xmlns:a16="http://schemas.microsoft.com/office/drawing/2014/main" val="1431240538"/>
                    </a:ext>
                  </a:extLst>
                </a:gridCol>
                <a:gridCol w="664305">
                  <a:extLst>
                    <a:ext uri="{9D8B030D-6E8A-4147-A177-3AD203B41FA5}">
                      <a16:colId xmlns:a16="http://schemas.microsoft.com/office/drawing/2014/main" val="385568169"/>
                    </a:ext>
                  </a:extLst>
                </a:gridCol>
                <a:gridCol w="613977">
                  <a:extLst>
                    <a:ext uri="{9D8B030D-6E8A-4147-A177-3AD203B41FA5}">
                      <a16:colId xmlns:a16="http://schemas.microsoft.com/office/drawing/2014/main" val="3957435368"/>
                    </a:ext>
                  </a:extLst>
                </a:gridCol>
                <a:gridCol w="120782">
                  <a:extLst>
                    <a:ext uri="{9D8B030D-6E8A-4147-A177-3AD203B41FA5}">
                      <a16:colId xmlns:a16="http://schemas.microsoft.com/office/drawing/2014/main" val="1947808592"/>
                    </a:ext>
                  </a:extLst>
                </a:gridCol>
                <a:gridCol w="603912">
                  <a:extLst>
                    <a:ext uri="{9D8B030D-6E8A-4147-A177-3AD203B41FA5}">
                      <a16:colId xmlns:a16="http://schemas.microsoft.com/office/drawing/2014/main" val="909862331"/>
                    </a:ext>
                  </a:extLst>
                </a:gridCol>
                <a:gridCol w="815282">
                  <a:extLst>
                    <a:ext uri="{9D8B030D-6E8A-4147-A177-3AD203B41FA5}">
                      <a16:colId xmlns:a16="http://schemas.microsoft.com/office/drawing/2014/main" val="3044631370"/>
                    </a:ext>
                  </a:extLst>
                </a:gridCol>
                <a:gridCol w="473064">
                  <a:extLst>
                    <a:ext uri="{9D8B030D-6E8A-4147-A177-3AD203B41FA5}">
                      <a16:colId xmlns:a16="http://schemas.microsoft.com/office/drawing/2014/main" val="1196113992"/>
                    </a:ext>
                  </a:extLst>
                </a:gridCol>
                <a:gridCol w="120782">
                  <a:extLst>
                    <a:ext uri="{9D8B030D-6E8A-4147-A177-3AD203B41FA5}">
                      <a16:colId xmlns:a16="http://schemas.microsoft.com/office/drawing/2014/main" val="3342696471"/>
                    </a:ext>
                  </a:extLst>
                </a:gridCol>
                <a:gridCol w="603912">
                  <a:extLst>
                    <a:ext uri="{9D8B030D-6E8A-4147-A177-3AD203B41FA5}">
                      <a16:colId xmlns:a16="http://schemas.microsoft.com/office/drawing/2014/main" val="877247610"/>
                    </a:ext>
                  </a:extLst>
                </a:gridCol>
                <a:gridCol w="714629">
                  <a:extLst>
                    <a:ext uri="{9D8B030D-6E8A-4147-A177-3AD203B41FA5}">
                      <a16:colId xmlns:a16="http://schemas.microsoft.com/office/drawing/2014/main" val="1208381695"/>
                    </a:ext>
                  </a:extLst>
                </a:gridCol>
                <a:gridCol w="477254">
                  <a:extLst>
                    <a:ext uri="{9D8B030D-6E8A-4147-A177-3AD203B41FA5}">
                      <a16:colId xmlns:a16="http://schemas.microsoft.com/office/drawing/2014/main" val="3857034337"/>
                    </a:ext>
                  </a:extLst>
                </a:gridCol>
                <a:gridCol w="197116">
                  <a:extLst>
                    <a:ext uri="{9D8B030D-6E8A-4147-A177-3AD203B41FA5}">
                      <a16:colId xmlns:a16="http://schemas.microsoft.com/office/drawing/2014/main" val="3890247340"/>
                    </a:ext>
                  </a:extLst>
                </a:gridCol>
                <a:gridCol w="603912">
                  <a:extLst>
                    <a:ext uri="{9D8B030D-6E8A-4147-A177-3AD203B41FA5}">
                      <a16:colId xmlns:a16="http://schemas.microsoft.com/office/drawing/2014/main" val="1137859018"/>
                    </a:ext>
                  </a:extLst>
                </a:gridCol>
                <a:gridCol w="764956">
                  <a:extLst>
                    <a:ext uri="{9D8B030D-6E8A-4147-A177-3AD203B41FA5}">
                      <a16:colId xmlns:a16="http://schemas.microsoft.com/office/drawing/2014/main" val="328363651"/>
                    </a:ext>
                  </a:extLst>
                </a:gridCol>
                <a:gridCol w="563651">
                  <a:extLst>
                    <a:ext uri="{9D8B030D-6E8A-4147-A177-3AD203B41FA5}">
                      <a16:colId xmlns:a16="http://schemas.microsoft.com/office/drawing/2014/main" val="2617734260"/>
                    </a:ext>
                  </a:extLst>
                </a:gridCol>
              </a:tblGrid>
              <a:tr h="212633">
                <a:tc>
                  <a:txBody>
                    <a:bodyPr/>
                    <a:lstStyle/>
                    <a:p>
                      <a:pPr algn="ctr" rtl="0" fontAlgn="ctr"/>
                      <a:r>
                        <a:rPr lang="es-CO" sz="1000" b="1" i="0" u="none" strike="noStrike" dirty="0">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576575080"/>
                  </a:ext>
                </a:extLst>
              </a:tr>
              <a:tr h="212633">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831.128,01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31.933,97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66.176,85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122.350,49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60.117,52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1.111.706,84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009795895"/>
                  </a:ext>
                </a:extLst>
              </a:tr>
              <a:tr h="212633">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1.210.636,22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47.188,14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59.210,77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247.626,58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75.434,47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1.640.096,18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1.154</a:t>
                      </a:r>
                    </a:p>
                  </a:txBody>
                  <a:tcPr marL="0" marR="0" marT="0" marB="0" anchor="ctr">
                    <a:lnL>
                      <a:noFill/>
                    </a:lnL>
                    <a:lnR>
                      <a:noFill/>
                    </a:lnR>
                    <a:lnT>
                      <a:noFill/>
                    </a:lnT>
                    <a:lnB>
                      <a:noFill/>
                    </a:lnB>
                    <a:noFill/>
                  </a:tcPr>
                </a:tc>
                <a:extLst>
                  <a:ext uri="{0D108BD9-81ED-4DB2-BD59-A6C34878D82A}">
                    <a16:rowId xmlns:a16="http://schemas.microsoft.com/office/drawing/2014/main" val="2338790545"/>
                  </a:ext>
                </a:extLst>
              </a:tr>
              <a:tr h="212633">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443.560,13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311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118.948,28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265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121.046,54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137.242,59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79.631,76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900.429,30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63258380"/>
                  </a:ext>
                </a:extLst>
              </a:tr>
              <a:tr h="212633">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268.403,83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56.466,24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84.949,79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91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130.889,91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129.024,14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669.733,91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775</a:t>
                      </a:r>
                    </a:p>
                  </a:txBody>
                  <a:tcPr marL="0" marR="0" marT="0" marB="0" anchor="ctr">
                    <a:lnL>
                      <a:noFill/>
                    </a:lnL>
                    <a:lnR>
                      <a:noFill/>
                    </a:lnR>
                    <a:lnT>
                      <a:noFill/>
                    </a:lnT>
                    <a:lnB>
                      <a:noFill/>
                    </a:lnB>
                    <a:noFill/>
                  </a:tcPr>
                </a:tc>
                <a:extLst>
                  <a:ext uri="{0D108BD9-81ED-4DB2-BD59-A6C34878D82A}">
                    <a16:rowId xmlns:a16="http://schemas.microsoft.com/office/drawing/2014/main" val="3074145273"/>
                  </a:ext>
                </a:extLst>
              </a:tr>
              <a:tr h="212633">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228.612,19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220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62.111,60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69.076,09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panose="020F0502020204030204" pitchFamily="34" charset="0"/>
                        </a:rPr>
                        <a:t>87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37.274,54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100.642,59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139</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497.717,01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691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78232868"/>
                  </a:ext>
                </a:extLst>
              </a:tr>
              <a:tr h="212633">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269.580,26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55.199,70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63.379,22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37.274,85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104.137,71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529.571,74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709</a:t>
                      </a:r>
                    </a:p>
                  </a:txBody>
                  <a:tcPr marL="0" marR="0" marT="0" marB="0" anchor="ctr">
                    <a:lnL>
                      <a:noFill/>
                    </a:lnL>
                    <a:lnR>
                      <a:noFill/>
                    </a:lnR>
                    <a:lnT>
                      <a:noFill/>
                    </a:lnT>
                    <a:lnB>
                      <a:noFill/>
                    </a:lnB>
                    <a:noFill/>
                  </a:tcPr>
                </a:tc>
                <a:extLst>
                  <a:ext uri="{0D108BD9-81ED-4DB2-BD59-A6C34878D82A}">
                    <a16:rowId xmlns:a16="http://schemas.microsoft.com/office/drawing/2014/main" val="2978687586"/>
                  </a:ext>
                </a:extLst>
              </a:tr>
              <a:tr h="212633">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125.170,36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174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58.343,63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49.411,93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42.118,00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26.596,00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301.639,92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549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99531560"/>
                  </a:ext>
                </a:extLst>
              </a:tr>
              <a:tr h="212633">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39.105,76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58.343,61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49.519,26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41.366,00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23.261,49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211.596,12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472</a:t>
                      </a:r>
                    </a:p>
                  </a:txBody>
                  <a:tcPr marL="0" marR="0" marT="0" marB="0" anchor="ctr">
                    <a:lnL>
                      <a:noFill/>
                    </a:lnL>
                    <a:lnR>
                      <a:noFill/>
                    </a:lnR>
                    <a:lnT>
                      <a:noFill/>
                    </a:lnT>
                    <a:lnB>
                      <a:noFill/>
                    </a:lnB>
                    <a:noFill/>
                  </a:tcPr>
                </a:tc>
                <a:extLst>
                  <a:ext uri="{0D108BD9-81ED-4DB2-BD59-A6C34878D82A}">
                    <a16:rowId xmlns:a16="http://schemas.microsoft.com/office/drawing/2014/main" val="623743836"/>
                  </a:ext>
                </a:extLst>
              </a:tr>
              <a:tr h="212633">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39.105,75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58.303,61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49.518,86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41.366,00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23.261,48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211.555,70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470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68555885"/>
                  </a:ext>
                </a:extLst>
              </a:tr>
              <a:tr h="212633">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40.700,17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58.303,61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47.138,82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41.030,00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23.023,23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210.195,83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466</a:t>
                      </a:r>
                    </a:p>
                  </a:txBody>
                  <a:tcPr marL="0" marR="0" marT="0" marB="0" anchor="ctr">
                    <a:lnL>
                      <a:noFill/>
                    </a:lnL>
                    <a:lnR>
                      <a:noFill/>
                    </a:lnR>
                    <a:lnT>
                      <a:noFill/>
                    </a:lnT>
                    <a:lnB>
                      <a:noFill/>
                    </a:lnB>
                    <a:noFill/>
                  </a:tcPr>
                </a:tc>
                <a:extLst>
                  <a:ext uri="{0D108BD9-81ED-4DB2-BD59-A6C34878D82A}">
                    <a16:rowId xmlns:a16="http://schemas.microsoft.com/office/drawing/2014/main" val="2884639908"/>
                  </a:ext>
                </a:extLst>
              </a:tr>
              <a:tr h="212633">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40.700,17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56.925,13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157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48.086,28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41.030,00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23.023,23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209.764,81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461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413140469"/>
                  </a:ext>
                </a:extLst>
              </a:tr>
              <a:tr h="212633">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50.763,91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58.893,45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45.757,51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42.727,32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24.944,74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223.086,93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491</a:t>
                      </a:r>
                    </a:p>
                  </a:txBody>
                  <a:tcPr marL="0" marR="0" marT="0" marB="0" anchor="ctr">
                    <a:lnL>
                      <a:noFill/>
                    </a:lnL>
                    <a:lnR>
                      <a:noFill/>
                    </a:lnR>
                    <a:lnT>
                      <a:noFill/>
                    </a:lnT>
                    <a:lnB>
                      <a:noFill/>
                    </a:lnB>
                    <a:noFill/>
                  </a:tcPr>
                </a:tc>
                <a:extLst>
                  <a:ext uri="{0D108BD9-81ED-4DB2-BD59-A6C34878D82A}">
                    <a16:rowId xmlns:a16="http://schemas.microsoft.com/office/drawing/2014/main" val="945804038"/>
                  </a:ext>
                </a:extLst>
              </a:tr>
              <a:tr h="212633">
                <a:tc>
                  <a:txBody>
                    <a:bodyPr/>
                    <a:lstStyle/>
                    <a:p>
                      <a:pPr algn="ctr" rtl="0" fontAlgn="ctr"/>
                      <a:r>
                        <a:rPr lang="es-CO" sz="10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81.544,43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102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121.706,45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34.028,78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39.482,91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43.648,83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320.411,40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461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615862388"/>
                  </a:ext>
                </a:extLst>
              </a:tr>
              <a:tr h="212633">
                <a:tc>
                  <a:txBody>
                    <a:bodyPr/>
                    <a:lstStyle/>
                    <a:p>
                      <a:pPr algn="ctr" rtl="0" fontAlgn="ctr"/>
                      <a:r>
                        <a:rPr lang="es-CO" sz="10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81.486,03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104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118.638,24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159</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33.775,33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39.482,91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46.532,61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203864"/>
                          </a:solidFill>
                          <a:effectLst/>
                          <a:latin typeface="Calibri" panose="020F0502020204030204" pitchFamily="34" charset="0"/>
                        </a:rPr>
                        <a:t>319.915,12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458</a:t>
                      </a:r>
                    </a:p>
                  </a:txBody>
                  <a:tcPr marL="0" marR="0" marT="0" marB="0" anchor="ctr">
                    <a:lnL>
                      <a:noFill/>
                    </a:lnL>
                    <a:lnR>
                      <a:noFill/>
                    </a:lnR>
                    <a:lnT>
                      <a:noFill/>
                    </a:lnT>
                    <a:lnB>
                      <a:noFill/>
                    </a:lnB>
                    <a:noFill/>
                  </a:tcPr>
                </a:tc>
                <a:extLst>
                  <a:ext uri="{0D108BD9-81ED-4DB2-BD59-A6C34878D82A}">
                    <a16:rowId xmlns:a16="http://schemas.microsoft.com/office/drawing/2014/main" val="1509001112"/>
                  </a:ext>
                </a:extLst>
              </a:tr>
              <a:tr h="212633">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3.750.497,2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2.709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961.305,65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2.342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821.076,02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1.217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1.041.262,10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1.452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783.279,79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1.091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7.357.420,80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8.811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66454387"/>
                  </a:ext>
                </a:extLst>
              </a:tr>
            </a:tbl>
          </a:graphicData>
        </a:graphic>
      </p:graphicFrame>
    </p:spTree>
    <p:extLst>
      <p:ext uri="{BB962C8B-B14F-4D97-AF65-F5344CB8AC3E}">
        <p14:creationId xmlns:p14="http://schemas.microsoft.com/office/powerpoint/2010/main" val="2275366353"/>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71055" y="1794736"/>
          <a:ext cx="11139054" cy="4517746"/>
        </p:xfrm>
        <a:graphic>
          <a:graphicData uri="http://schemas.openxmlformats.org/drawingml/2006/table">
            <a:tbl>
              <a:tblPr firstRow="1" bandRow="1">
                <a:tableStyleId>{93296810-A885-4BE3-A3E7-6D5BEEA58F35}</a:tableStyleId>
              </a:tblPr>
              <a:tblGrid>
                <a:gridCol w="807459">
                  <a:extLst>
                    <a:ext uri="{9D8B030D-6E8A-4147-A177-3AD203B41FA5}">
                      <a16:colId xmlns:a16="http://schemas.microsoft.com/office/drawing/2014/main" val="2457421865"/>
                    </a:ext>
                  </a:extLst>
                </a:gridCol>
                <a:gridCol w="2366690">
                  <a:extLst>
                    <a:ext uri="{9D8B030D-6E8A-4147-A177-3AD203B41FA5}">
                      <a16:colId xmlns:a16="http://schemas.microsoft.com/office/drawing/2014/main" val="3367632477"/>
                    </a:ext>
                  </a:extLst>
                </a:gridCol>
                <a:gridCol w="2784341">
                  <a:extLst>
                    <a:ext uri="{9D8B030D-6E8A-4147-A177-3AD203B41FA5}">
                      <a16:colId xmlns:a16="http://schemas.microsoft.com/office/drawing/2014/main" val="2128136495"/>
                    </a:ext>
                  </a:extLst>
                </a:gridCol>
                <a:gridCol w="2157864">
                  <a:extLst>
                    <a:ext uri="{9D8B030D-6E8A-4147-A177-3AD203B41FA5}">
                      <a16:colId xmlns:a16="http://schemas.microsoft.com/office/drawing/2014/main" val="2362186750"/>
                    </a:ext>
                  </a:extLst>
                </a:gridCol>
                <a:gridCol w="3022700">
                  <a:extLst>
                    <a:ext uri="{9D8B030D-6E8A-4147-A177-3AD203B41FA5}">
                      <a16:colId xmlns:a16="http://schemas.microsoft.com/office/drawing/2014/main" val="478512528"/>
                    </a:ext>
                  </a:extLst>
                </a:gridCol>
              </a:tblGrid>
              <a:tr h="831571">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40440">
                <a:tc>
                  <a:txBody>
                    <a:bodyPr/>
                    <a:lstStyle/>
                    <a:p>
                      <a:pPr algn="l" fontAlgn="ctr"/>
                      <a:r>
                        <a:rPr lang="es-CO" sz="1600" b="0" i="0" u="none" strike="noStrike" dirty="0">
                          <a:solidFill>
                            <a:srgbClr val="002060"/>
                          </a:solidFill>
                          <a:effectLst/>
                          <a:latin typeface="+mn-lt"/>
                        </a:rPr>
                        <a:t>SAC 81</a:t>
                      </a:r>
                    </a:p>
                  </a:txBody>
                  <a:tcPr marL="9525" marR="9525" marT="9525" marB="0" anchor="ctr"/>
                </a:tc>
                <a:tc>
                  <a:txBody>
                    <a:bodyPr/>
                    <a:lstStyle/>
                    <a:p>
                      <a:pPr algn="l" fontAlgn="ctr"/>
                      <a:r>
                        <a:rPr lang="es-MX" sz="1600" b="0" i="0" u="none" strike="noStrike" dirty="0">
                          <a:solidFill>
                            <a:srgbClr val="002060"/>
                          </a:solidFill>
                          <a:effectLst/>
                          <a:latin typeface="+mn-lt"/>
                        </a:rPr>
                        <a:t>Calidad en la ejecución de la actividad de barrido y limpieza mecánico</a:t>
                      </a:r>
                      <a:r>
                        <a:rPr lang="es-CO" sz="1600" b="0" i="0" u="none" strike="noStrike" dirty="0">
                          <a:solidFill>
                            <a:srgbClr val="002060"/>
                          </a:solidFill>
                          <a:effectLst/>
                          <a:latin typeface="+mn-lt"/>
                        </a:rPr>
                        <a:t>.</a:t>
                      </a:r>
                    </a:p>
                  </a:txBody>
                  <a:tcPr marL="9525" marR="9525" marT="9525" marB="0" anchor="ctr"/>
                </a:tc>
                <a:tc>
                  <a:txBody>
                    <a:bodyPr/>
                    <a:lstStyle/>
                    <a:p>
                      <a:pPr algn="l" fontAlgn="ctr"/>
                      <a:r>
                        <a:rPr lang="es-CO" sz="1600" b="0" i="0" u="none" strike="noStrike" dirty="0">
                          <a:solidFill>
                            <a:srgbClr val="002060"/>
                          </a:solidFill>
                          <a:effectLst/>
                          <a:latin typeface="+mn-lt"/>
                        </a:rPr>
                        <a:t>El Concesionario no cumple con el criterio del Área Limpia</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N°20227000363622 30/06/2022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78266086"/>
                  </a:ext>
                </a:extLst>
              </a:tr>
              <a:tr h="1097115">
                <a:tc>
                  <a:txBody>
                    <a:bodyPr/>
                    <a:lstStyle/>
                    <a:p>
                      <a:pPr algn="l" fontAlgn="ctr"/>
                      <a:r>
                        <a:rPr lang="es-CO" sz="1600" b="0" i="0" u="none" strike="noStrike" dirty="0">
                          <a:solidFill>
                            <a:srgbClr val="002060"/>
                          </a:solidFill>
                          <a:effectLst/>
                          <a:latin typeface="+mn-lt"/>
                        </a:rPr>
                        <a:t>SAC 86</a:t>
                      </a:r>
                    </a:p>
                  </a:txBody>
                  <a:tcPr marL="9525" marR="9525" marT="9525" marB="0" anchor="ctr"/>
                </a:tc>
                <a:tc>
                  <a:txBody>
                    <a:bodyPr/>
                    <a:lstStyle/>
                    <a:p>
                      <a:pPr algn="l" fontAlgn="ctr"/>
                      <a:r>
                        <a:rPr lang="es-CO" sz="1600" b="0" i="0" u="none" strike="noStrike" dirty="0">
                          <a:solidFill>
                            <a:srgbClr val="002060"/>
                          </a:solidFill>
                          <a:effectLst/>
                          <a:latin typeface="+mn-lt"/>
                        </a:rPr>
                        <a:t>Capacidad Nominal Contenerización</a:t>
                      </a:r>
                    </a:p>
                  </a:txBody>
                  <a:tcPr marL="9525" marR="9525" marT="9525" marB="0" anchor="ctr"/>
                </a:tc>
                <a:tc>
                  <a:txBody>
                    <a:bodyPr/>
                    <a:lstStyle/>
                    <a:p>
                      <a:pPr marL="0" algn="l" defTabSz="914400" rtl="0" eaLnBrk="1" fontAlgn="ctr" latinLnBrk="0" hangingPunct="1"/>
                      <a:r>
                        <a:rPr lang="es-CO" sz="1600" b="0" i="0" u="none" strike="noStrike" kern="1200" dirty="0">
                          <a:solidFill>
                            <a:srgbClr val="002060"/>
                          </a:solidFill>
                          <a:effectLst/>
                          <a:latin typeface="+mn-lt"/>
                          <a:ea typeface="+mn-ea"/>
                          <a:cs typeface="+mn-cs"/>
                        </a:rPr>
                        <a:t>El Concesionario presuntamente incumple con lo establecido en el numeral 2.4 “capacidad nominal a contenerizar en cada una de las ASE en el Distrito Capital”</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N°20227000591472 30/09/2022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80621021"/>
                  </a:ext>
                </a:extLst>
              </a:tr>
              <a:tr h="1521301">
                <a:tc>
                  <a:txBody>
                    <a:bodyPr/>
                    <a:lstStyle/>
                    <a:p>
                      <a:pPr algn="l" fontAlgn="ctr"/>
                      <a:r>
                        <a:rPr lang="es-MX" sz="1600" b="0" i="0" u="none" strike="noStrike" dirty="0">
                          <a:solidFill>
                            <a:srgbClr val="002060"/>
                          </a:solidFill>
                          <a:effectLst/>
                          <a:latin typeface="+mn-lt"/>
                        </a:rPr>
                        <a:t>SAC 125</a:t>
                      </a:r>
                      <a:endParaRPr lang="es-CO" sz="1600" b="0" i="0" u="none" strike="noStrike" dirty="0">
                        <a:solidFill>
                          <a:srgbClr val="002060"/>
                        </a:solidFill>
                        <a:effectLst/>
                        <a:latin typeface="+mn-lt"/>
                      </a:endParaRPr>
                    </a:p>
                  </a:txBody>
                  <a:tcPr marL="9525" marR="9525" marT="9525" marB="0" anchor="ctr"/>
                </a:tc>
                <a:tc>
                  <a:txBody>
                    <a:bodyPr/>
                    <a:lstStyle/>
                    <a:p>
                      <a:pPr algn="l" fontAlgn="ctr"/>
                      <a:r>
                        <a:rPr lang="es-MX" sz="1600" b="0" i="0" u="none" strike="noStrike" dirty="0">
                          <a:solidFill>
                            <a:srgbClr val="002060"/>
                          </a:solidFill>
                          <a:effectLst/>
                          <a:latin typeface="+mn-lt"/>
                        </a:rPr>
                        <a:t>No Atención aumento de frecuencia y garantía del área limpia en el sector de Catalina I de la localidad de Kennedy</a:t>
                      </a:r>
                      <a:endParaRPr lang="es-CO" sz="1600" b="0" i="0" u="none" strike="noStrike" dirty="0">
                        <a:solidFill>
                          <a:srgbClr val="002060"/>
                        </a:solidFill>
                        <a:effectLst/>
                        <a:latin typeface="+mn-lt"/>
                      </a:endParaRPr>
                    </a:p>
                  </a:txBody>
                  <a:tcPr marL="9525" marR="9525" marT="9525" marB="0" anchor="ctr"/>
                </a:tc>
                <a:tc>
                  <a:txBody>
                    <a:bodyPr/>
                    <a:lstStyle/>
                    <a:p>
                      <a:pPr marL="0" algn="just" defTabSz="914400" rtl="0" eaLnBrk="1" fontAlgn="ctr" latinLnBrk="0" hangingPunct="1"/>
                      <a:r>
                        <a:rPr lang="es-CO" sz="1600" b="0" i="0" u="none" strike="noStrike" kern="1200" dirty="0">
                          <a:solidFill>
                            <a:srgbClr val="002060"/>
                          </a:solidFill>
                          <a:effectLst/>
                          <a:latin typeface="+mn-lt"/>
                          <a:ea typeface="+mn-ea"/>
                          <a:cs typeface="+mn-cs"/>
                        </a:rPr>
                        <a:t>El Concesionario presuntamente incumple con lo establecido el numeral 2.4. Frecuencia del Anexo 3 – Reglamento Técnico Operativo para la prestación del servicio de aseo en la ciudad de Bogotá D.C </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N°20247000157402 </a:t>
                      </a:r>
                      <a:r>
                        <a:rPr lang="es-MX" sz="1600" b="0" i="0" u="none" strike="noStrike" kern="1200" dirty="0">
                          <a:solidFill>
                            <a:srgbClr val="002060"/>
                          </a:solidFill>
                          <a:effectLst/>
                          <a:latin typeface="+mn-lt"/>
                          <a:ea typeface="+mn-ea"/>
                          <a:cs typeface="+mn-cs"/>
                        </a:rPr>
                        <a:t>21/03/2024</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64967811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53964" y="5807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04395"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grpSp>
        <p:nvGrpSpPr>
          <p:cNvPr id="11" name="Grupo 10">
            <a:extLst>
              <a:ext uri="{FF2B5EF4-FFF2-40B4-BE49-F238E27FC236}">
                <a16:creationId xmlns:a16="http://schemas.microsoft.com/office/drawing/2014/main" id="{E4C8C27B-D963-4D06-BC5F-4D19855D999C}"/>
              </a:ext>
            </a:extLst>
          </p:cNvPr>
          <p:cNvGrpSpPr/>
          <p:nvPr/>
        </p:nvGrpSpPr>
        <p:grpSpPr>
          <a:xfrm>
            <a:off x="10304503" y="54165"/>
            <a:ext cx="1533533" cy="1048364"/>
            <a:chOff x="10562619" y="1423954"/>
            <a:chExt cx="1280250" cy="1299632"/>
          </a:xfrm>
        </p:grpSpPr>
        <p:pic>
          <p:nvPicPr>
            <p:cNvPr id="12" name="Picture 2">
              <a:extLst>
                <a:ext uri="{FF2B5EF4-FFF2-40B4-BE49-F238E27FC236}">
                  <a16:creationId xmlns:a16="http://schemas.microsoft.com/office/drawing/2014/main" id="{C794939F-85CD-4E58-B75C-1F379853D606}"/>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32BC4A8-62E2-418A-85BD-28E82745EC90}"/>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347969860"/>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6A61DF-8AE0-C25A-E96A-36C25A9D42F5}"/>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2642653-4109-B447-B988-70EB7B067ED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63DAA78F-1BD3-0942-DB7A-95D4B7671066}"/>
              </a:ext>
            </a:extLst>
          </p:cNvPr>
          <p:cNvGraphicFramePr>
            <a:graphicFrameLocks noGrp="1"/>
          </p:cNvGraphicFramePr>
          <p:nvPr/>
        </p:nvGraphicFramePr>
        <p:xfrm>
          <a:off x="452582" y="1784489"/>
          <a:ext cx="11139054" cy="3045181"/>
        </p:xfrm>
        <a:graphic>
          <a:graphicData uri="http://schemas.openxmlformats.org/drawingml/2006/table">
            <a:tbl>
              <a:tblPr firstRow="1" bandRow="1">
                <a:tableStyleId>{93296810-A885-4BE3-A3E7-6D5BEEA58F35}</a:tableStyleId>
              </a:tblPr>
              <a:tblGrid>
                <a:gridCol w="807459">
                  <a:extLst>
                    <a:ext uri="{9D8B030D-6E8A-4147-A177-3AD203B41FA5}">
                      <a16:colId xmlns:a16="http://schemas.microsoft.com/office/drawing/2014/main" val="2457421865"/>
                    </a:ext>
                  </a:extLst>
                </a:gridCol>
                <a:gridCol w="2366690">
                  <a:extLst>
                    <a:ext uri="{9D8B030D-6E8A-4147-A177-3AD203B41FA5}">
                      <a16:colId xmlns:a16="http://schemas.microsoft.com/office/drawing/2014/main" val="3367632477"/>
                    </a:ext>
                  </a:extLst>
                </a:gridCol>
                <a:gridCol w="2784341">
                  <a:extLst>
                    <a:ext uri="{9D8B030D-6E8A-4147-A177-3AD203B41FA5}">
                      <a16:colId xmlns:a16="http://schemas.microsoft.com/office/drawing/2014/main" val="2128136495"/>
                    </a:ext>
                  </a:extLst>
                </a:gridCol>
                <a:gridCol w="2157864">
                  <a:extLst>
                    <a:ext uri="{9D8B030D-6E8A-4147-A177-3AD203B41FA5}">
                      <a16:colId xmlns:a16="http://schemas.microsoft.com/office/drawing/2014/main" val="2362186750"/>
                    </a:ext>
                  </a:extLst>
                </a:gridCol>
                <a:gridCol w="3022700">
                  <a:extLst>
                    <a:ext uri="{9D8B030D-6E8A-4147-A177-3AD203B41FA5}">
                      <a16:colId xmlns:a16="http://schemas.microsoft.com/office/drawing/2014/main" val="478512528"/>
                    </a:ext>
                  </a:extLst>
                </a:gridCol>
              </a:tblGrid>
              <a:tr h="831571">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40440">
                <a:tc>
                  <a:txBody>
                    <a:bodyPr/>
                    <a:lstStyle/>
                    <a:p>
                      <a:pPr algn="ctr" fontAlgn="ctr"/>
                      <a:r>
                        <a:rPr lang="es-CO" sz="1600" b="0" i="0" u="none" strike="noStrike" dirty="0">
                          <a:solidFill>
                            <a:srgbClr val="002060"/>
                          </a:solidFill>
                          <a:effectLst/>
                          <a:latin typeface="+mn-lt"/>
                        </a:rPr>
                        <a:t>SAC 163</a:t>
                      </a:r>
                    </a:p>
                  </a:txBody>
                  <a:tcPr marL="9525" marR="9525" marT="9525" marB="0" anchor="ctr"/>
                </a:tc>
                <a:tc>
                  <a:txBody>
                    <a:bodyPr/>
                    <a:lstStyle/>
                    <a:p>
                      <a:pPr algn="l" fontAlgn="ctr"/>
                      <a:r>
                        <a:rPr lang="es-CO" sz="1600" b="0" i="0" u="none" strike="noStrike" dirty="0">
                          <a:solidFill>
                            <a:srgbClr val="002060"/>
                          </a:solidFill>
                          <a:effectLst/>
                          <a:latin typeface="+mn-lt"/>
                        </a:rPr>
                        <a:t>Ubicación de Contenedores</a:t>
                      </a:r>
                    </a:p>
                  </a:txBody>
                  <a:tcPr marL="9525" marR="9525" marT="9525" marB="0" anchor="ctr"/>
                </a:tc>
                <a:tc>
                  <a:txBody>
                    <a:bodyPr/>
                    <a:lstStyle/>
                    <a:p>
                      <a:pPr algn="l" fontAlgn="ctr"/>
                      <a:r>
                        <a:rPr lang="es-CO" sz="1600" b="0" i="0" u="none" strike="noStrike" dirty="0">
                          <a:solidFill>
                            <a:srgbClr val="002060"/>
                          </a:solidFill>
                          <a:effectLst/>
                          <a:latin typeface="+mn-lt"/>
                        </a:rPr>
                        <a:t>Presunto incumplimiento en lo determinado </a:t>
                      </a:r>
                      <a:r>
                        <a:rPr lang="es-CO" sz="1600" b="0" i="0" u="none" strike="noStrike" kern="1200" dirty="0">
                          <a:solidFill>
                            <a:srgbClr val="002060"/>
                          </a:solidFill>
                          <a:effectLst/>
                          <a:latin typeface="+mn-lt"/>
                          <a:ea typeface="+mn-ea"/>
                          <a:cs typeface="+mn-cs"/>
                        </a:rPr>
                        <a:t>en el subnumeral 2.2. Generalidades técnicas de los contenedores del Anexo 11</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 20247000684832 del 18/12/2024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78266086"/>
                  </a:ext>
                </a:extLst>
              </a:tr>
              <a:tr h="740440">
                <a:tc>
                  <a:txBody>
                    <a:bodyPr/>
                    <a:lstStyle/>
                    <a:p>
                      <a:pPr algn="ctr" fontAlgn="ctr"/>
                      <a:r>
                        <a:rPr lang="es-CO" sz="1600" b="0" i="0" u="none" strike="noStrike" dirty="0">
                          <a:solidFill>
                            <a:srgbClr val="002060"/>
                          </a:solidFill>
                          <a:effectLst/>
                          <a:latin typeface="+mn-lt"/>
                        </a:rPr>
                        <a:t>SAC 172</a:t>
                      </a:r>
                    </a:p>
                  </a:txBody>
                  <a:tcPr marL="9525" marR="9525" marT="9525" marB="0" anchor="ctr"/>
                </a:tc>
                <a:tc>
                  <a:txBody>
                    <a:bodyPr/>
                    <a:lstStyle/>
                    <a:p>
                      <a:pPr algn="ctr" fontAlgn="ctr"/>
                      <a:r>
                        <a:rPr lang="es-MX" sz="1600" b="0" i="0" u="none" strike="noStrike" dirty="0">
                          <a:solidFill>
                            <a:srgbClr val="002060"/>
                          </a:solidFill>
                          <a:effectLst/>
                          <a:latin typeface="+mn-lt"/>
                        </a:rPr>
                        <a:t>Cumplimiento a los lineamientos ubicación de Contenedores</a:t>
                      </a:r>
                      <a:endParaRPr lang="es-CO" sz="1600" b="0" i="0" u="none" strike="noStrike" dirty="0">
                        <a:solidFill>
                          <a:srgbClr val="002060"/>
                        </a:solidFill>
                        <a:effectLst/>
                        <a:latin typeface="+mn-lt"/>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Presunto Incumplimiento en lo definido en los literales a y d del numeral 3 descrito en el radicado SDM-DSVCT-213115-18 de la Secretaría Distrital de Movilidad</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N°20257000058442 del 30/01/2025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77946983"/>
                  </a:ext>
                </a:extLst>
              </a:tr>
            </a:tbl>
          </a:graphicData>
        </a:graphic>
      </p:graphicFrame>
      <p:sp>
        <p:nvSpPr>
          <p:cNvPr id="5" name="CuadroTexto 4">
            <a:extLst>
              <a:ext uri="{FF2B5EF4-FFF2-40B4-BE49-F238E27FC236}">
                <a16:creationId xmlns:a16="http://schemas.microsoft.com/office/drawing/2014/main" id="{43817A06-7B17-7CA0-0BBA-D579E8A016EE}"/>
              </a:ext>
            </a:extLst>
          </p:cNvPr>
          <p:cNvSpPr txBox="1"/>
          <p:nvPr/>
        </p:nvSpPr>
        <p:spPr>
          <a:xfrm>
            <a:off x="353964" y="5807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3EBF1A9E-8F3B-BEA2-C291-40DA7B2ADFDD}"/>
              </a:ext>
            </a:extLst>
          </p:cNvPr>
          <p:cNvSpPr txBox="1"/>
          <p:nvPr/>
        </p:nvSpPr>
        <p:spPr>
          <a:xfrm>
            <a:off x="-204395"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grpSp>
        <p:nvGrpSpPr>
          <p:cNvPr id="11" name="Grupo 10">
            <a:extLst>
              <a:ext uri="{FF2B5EF4-FFF2-40B4-BE49-F238E27FC236}">
                <a16:creationId xmlns:a16="http://schemas.microsoft.com/office/drawing/2014/main" id="{4252D655-154C-1E3B-9643-986B1121757A}"/>
              </a:ext>
            </a:extLst>
          </p:cNvPr>
          <p:cNvGrpSpPr/>
          <p:nvPr/>
        </p:nvGrpSpPr>
        <p:grpSpPr>
          <a:xfrm>
            <a:off x="10304503" y="54165"/>
            <a:ext cx="1533533" cy="1048364"/>
            <a:chOff x="10562619" y="1423954"/>
            <a:chExt cx="1280250" cy="1299632"/>
          </a:xfrm>
        </p:grpSpPr>
        <p:pic>
          <p:nvPicPr>
            <p:cNvPr id="12" name="Picture 2">
              <a:extLst>
                <a:ext uri="{FF2B5EF4-FFF2-40B4-BE49-F238E27FC236}">
                  <a16:creationId xmlns:a16="http://schemas.microsoft.com/office/drawing/2014/main" id="{E0B228D4-F5C1-3250-859C-D3CCB2BA500F}"/>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510F4A42-1535-ABB3-2A6E-FA4A9DBCB901}"/>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603418000"/>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4654" y="1479364"/>
          <a:ext cx="11033092" cy="4761511"/>
        </p:xfrm>
        <a:graphic>
          <a:graphicData uri="http://schemas.openxmlformats.org/drawingml/2006/table">
            <a:tbl>
              <a:tblPr firstRow="1" bandRow="1">
                <a:tableStyleId>{93296810-A885-4BE3-A3E7-6D5BEEA58F35}</a:tableStyleId>
              </a:tblPr>
              <a:tblGrid>
                <a:gridCol w="799778">
                  <a:extLst>
                    <a:ext uri="{9D8B030D-6E8A-4147-A177-3AD203B41FA5}">
                      <a16:colId xmlns:a16="http://schemas.microsoft.com/office/drawing/2014/main" val="2457421865"/>
                    </a:ext>
                  </a:extLst>
                </a:gridCol>
                <a:gridCol w="2344177">
                  <a:extLst>
                    <a:ext uri="{9D8B030D-6E8A-4147-A177-3AD203B41FA5}">
                      <a16:colId xmlns:a16="http://schemas.microsoft.com/office/drawing/2014/main" val="3367632477"/>
                    </a:ext>
                  </a:extLst>
                </a:gridCol>
                <a:gridCol w="3137209">
                  <a:extLst>
                    <a:ext uri="{9D8B030D-6E8A-4147-A177-3AD203B41FA5}">
                      <a16:colId xmlns:a16="http://schemas.microsoft.com/office/drawing/2014/main" val="2128136495"/>
                    </a:ext>
                  </a:extLst>
                </a:gridCol>
                <a:gridCol w="1757982">
                  <a:extLst>
                    <a:ext uri="{9D8B030D-6E8A-4147-A177-3AD203B41FA5}">
                      <a16:colId xmlns:a16="http://schemas.microsoft.com/office/drawing/2014/main" val="2362186750"/>
                    </a:ext>
                  </a:extLst>
                </a:gridCol>
                <a:gridCol w="2993946">
                  <a:extLst>
                    <a:ext uri="{9D8B030D-6E8A-4147-A177-3AD203B41FA5}">
                      <a16:colId xmlns:a16="http://schemas.microsoft.com/office/drawing/2014/main" val="478512528"/>
                    </a:ext>
                  </a:extLst>
                </a:gridCol>
              </a:tblGrid>
              <a:tr h="722059">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567196">
                <a:tc>
                  <a:txBody>
                    <a:bodyPr/>
                    <a:lstStyle/>
                    <a:p>
                      <a:pPr algn="l" fontAlgn="ctr"/>
                      <a:r>
                        <a:rPr lang="es-CO" sz="1600" b="0" i="0" u="none" strike="noStrike" dirty="0">
                          <a:solidFill>
                            <a:srgbClr val="002060"/>
                          </a:solidFill>
                          <a:effectLst/>
                          <a:latin typeface="+mn-lt"/>
                        </a:rPr>
                        <a:t>SAC 152</a:t>
                      </a:r>
                    </a:p>
                  </a:txBody>
                  <a:tcPr marL="9525" marR="9525" marT="9525" marB="0" anchor="ctr"/>
                </a:tc>
                <a:tc>
                  <a:txBody>
                    <a:bodyPr/>
                    <a:lstStyle/>
                    <a:p>
                      <a:pPr algn="ctr" fontAlgn="ctr"/>
                      <a:r>
                        <a:rPr lang="es-CO" sz="1600" b="0" i="0" u="none" strike="noStrike" dirty="0">
                          <a:solidFill>
                            <a:srgbClr val="002060"/>
                          </a:solidFill>
                          <a:effectLst/>
                          <a:latin typeface="+mn-lt"/>
                        </a:rPr>
                        <a:t>Contenerización </a:t>
                      </a:r>
                    </a:p>
                  </a:txBody>
                  <a:tcPr marL="9525" marR="9525" marT="9525" marB="0" anchor="ctr"/>
                </a:tc>
                <a:tc>
                  <a:txBody>
                    <a:bodyPr/>
                    <a:lstStyle/>
                    <a:p>
                      <a:pPr algn="just" fontAlgn="ctr"/>
                      <a:r>
                        <a:rPr lang="es-CO" sz="1400" b="0" i="0" u="none" strike="noStrike" dirty="0">
                          <a:solidFill>
                            <a:srgbClr val="002060"/>
                          </a:solidFill>
                          <a:effectLst/>
                          <a:latin typeface="+mn-lt"/>
                        </a:rPr>
                        <a:t>El Concesionario no cuenta con la totalidad de vehículos de cargue lateral operativos dispuestos para la recolección de residuos contenerizados desatendiendo lo establecido en el numeral 3.1 “Vehículo de cargue lateral del Anexo 11”</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N°20237000577892 7/10/2023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78266086"/>
                  </a:ext>
                </a:extLst>
              </a:tr>
              <a:tr h="2371355">
                <a:tc>
                  <a:txBody>
                    <a:bodyPr/>
                    <a:lstStyle/>
                    <a:p>
                      <a:pPr algn="l" fontAlgn="ctr"/>
                      <a:r>
                        <a:rPr lang="es-MX" sz="1600" b="0" i="0" u="none" strike="noStrike" dirty="0">
                          <a:solidFill>
                            <a:srgbClr val="002060"/>
                          </a:solidFill>
                          <a:effectLst/>
                          <a:latin typeface="+mn-lt"/>
                        </a:rPr>
                        <a:t>SAC 191</a:t>
                      </a:r>
                      <a:endParaRPr lang="es-CO" sz="1600" b="0" i="0" u="none" strike="noStrike" dirty="0">
                        <a:solidFill>
                          <a:srgbClr val="002060"/>
                        </a:solidFill>
                        <a:effectLst/>
                        <a:latin typeface="+mn-lt"/>
                      </a:endParaRPr>
                    </a:p>
                  </a:txBody>
                  <a:tcPr marL="9525" marR="9525" marT="9525" marB="0" anchor="ctr"/>
                </a:tc>
                <a:tc>
                  <a:txBody>
                    <a:bodyPr/>
                    <a:lstStyle/>
                    <a:p>
                      <a:pPr algn="ctr" fontAlgn="ctr"/>
                      <a:r>
                        <a:rPr lang="es-MX" sz="1600" b="0" i="0" u="none" strike="noStrike" dirty="0">
                          <a:solidFill>
                            <a:srgbClr val="002060"/>
                          </a:solidFill>
                          <a:effectLst/>
                          <a:latin typeface="+mn-lt"/>
                        </a:rPr>
                        <a:t>Descuento sobre el costo máximo tarifario (DCM) </a:t>
                      </a:r>
                      <a:endParaRPr lang="es-CO" sz="1600" b="0" i="0" u="none" strike="noStrike" dirty="0">
                        <a:solidFill>
                          <a:srgbClr val="002060"/>
                        </a:solidFill>
                        <a:effectLst/>
                        <a:latin typeface="+mn-lt"/>
                      </a:endParaRPr>
                    </a:p>
                  </a:txBody>
                  <a:tcPr marL="9525" marR="9525" marT="9525" marB="0" anchor="ctr"/>
                </a:tc>
                <a:tc>
                  <a:txBody>
                    <a:bodyPr/>
                    <a:lstStyle/>
                    <a:p>
                      <a:pPr lvl="0" algn="just"/>
                      <a:r>
                        <a:rPr lang="es-MX" sz="1400" b="0" i="0" u="none" strike="noStrike" kern="1200" dirty="0">
                          <a:solidFill>
                            <a:srgbClr val="002060"/>
                          </a:solidFill>
                          <a:effectLst/>
                          <a:latin typeface="+mn-lt"/>
                          <a:ea typeface="+mn-ea"/>
                          <a:cs typeface="+mn-cs"/>
                        </a:rPr>
                        <a:t>El Concesionario </a:t>
                      </a:r>
                      <a:r>
                        <a:rPr lang="es-CO" sz="1400" b="0" i="0" u="none" strike="noStrike" kern="1200" dirty="0">
                          <a:solidFill>
                            <a:srgbClr val="002060"/>
                          </a:solidFill>
                          <a:effectLst/>
                          <a:latin typeface="+mn-lt"/>
                          <a:ea typeface="+mn-ea"/>
                          <a:cs typeface="+mn-cs"/>
                        </a:rPr>
                        <a:t>no aplica correctamente el porcentaje de Descuento sobre el Costo máximo –DCM incumpliendo con lo establecido en el Parágrafo Primero del numeral 6 de la Cláusula Cuarta, el Parágrafo Primero de la Cláusula Décima del Contrato de Concesión N° 286 de 2018, al no ajustar la metodología de Cálculo de la variable CBLS.</a:t>
                      </a:r>
                    </a:p>
                    <a:p>
                      <a:r>
                        <a:rPr lang="es-CO" sz="1400" kern="1200" dirty="0">
                          <a:solidFill>
                            <a:schemeClr val="dk1"/>
                          </a:solidFill>
                          <a:effectLst/>
                          <a:latin typeface="+mn-lt"/>
                          <a:ea typeface="+mn-ea"/>
                          <a:cs typeface="+mn-cs"/>
                        </a:rPr>
                        <a:t> </a:t>
                      </a:r>
                    </a:p>
                    <a:p>
                      <a:pPr algn="just" fontAlgn="ctr"/>
                      <a:endParaRPr lang="es-CO" sz="1400" b="0" i="0" u="none" strike="noStrike" dirty="0">
                        <a:solidFill>
                          <a:srgbClr val="002060"/>
                        </a:solidFill>
                        <a:effectLst/>
                        <a:latin typeface="+mn-lt"/>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N°20247000282752 </a:t>
                      </a:r>
                      <a:r>
                        <a:rPr lang="es-MX" sz="1600" b="0" i="0" u="none" strike="noStrike" kern="1200" dirty="0">
                          <a:solidFill>
                            <a:srgbClr val="002060"/>
                          </a:solidFill>
                          <a:effectLst/>
                          <a:latin typeface="+mn-lt"/>
                          <a:ea typeface="+mn-ea"/>
                          <a:cs typeface="+mn-cs"/>
                        </a:rPr>
                        <a:t>02/06/2024</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48423069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26471" y="563704"/>
            <a:ext cx="1735253"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97593" y="-1599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2DBEA03F-E361-4733-8FA7-5AFFCAF0F84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83096" y="311974"/>
            <a:ext cx="1688951" cy="564581"/>
          </a:xfrm>
          <a:prstGeom prst="rect">
            <a:avLst/>
          </a:prstGeom>
        </p:spPr>
      </p:pic>
    </p:spTree>
    <p:extLst>
      <p:ext uri="{BB962C8B-B14F-4D97-AF65-F5344CB8AC3E}">
        <p14:creationId xmlns:p14="http://schemas.microsoft.com/office/powerpoint/2010/main" val="1002464839"/>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8"/>
          <a:ext cx="11622157" cy="5312166"/>
        </p:xfrm>
        <a:graphic>
          <a:graphicData uri="http://schemas.openxmlformats.org/drawingml/2006/table">
            <a:tbl>
              <a:tblPr firstRow="1" bandRow="1">
                <a:tableStyleId>{93296810-A885-4BE3-A3E7-6D5BEEA58F35}</a:tableStyleId>
              </a:tblPr>
              <a:tblGrid>
                <a:gridCol w="834924">
                  <a:extLst>
                    <a:ext uri="{9D8B030D-6E8A-4147-A177-3AD203B41FA5}">
                      <a16:colId xmlns:a16="http://schemas.microsoft.com/office/drawing/2014/main" val="2457421865"/>
                    </a:ext>
                  </a:extLst>
                </a:gridCol>
                <a:gridCol w="2372729">
                  <a:extLst>
                    <a:ext uri="{9D8B030D-6E8A-4147-A177-3AD203B41FA5}">
                      <a16:colId xmlns:a16="http://schemas.microsoft.com/office/drawing/2014/main" val="3367632477"/>
                    </a:ext>
                  </a:extLst>
                </a:gridCol>
                <a:gridCol w="3638803">
                  <a:extLst>
                    <a:ext uri="{9D8B030D-6E8A-4147-A177-3AD203B41FA5}">
                      <a16:colId xmlns:a16="http://schemas.microsoft.com/office/drawing/2014/main" val="2128136495"/>
                    </a:ext>
                  </a:extLst>
                </a:gridCol>
                <a:gridCol w="1751642">
                  <a:extLst>
                    <a:ext uri="{9D8B030D-6E8A-4147-A177-3AD203B41FA5}">
                      <a16:colId xmlns:a16="http://schemas.microsoft.com/office/drawing/2014/main" val="2362186750"/>
                    </a:ext>
                  </a:extLst>
                </a:gridCol>
                <a:gridCol w="3024059">
                  <a:extLst>
                    <a:ext uri="{9D8B030D-6E8A-4147-A177-3AD203B41FA5}">
                      <a16:colId xmlns:a16="http://schemas.microsoft.com/office/drawing/2014/main" val="478512528"/>
                    </a:ext>
                  </a:extLst>
                </a:gridCol>
              </a:tblGrid>
              <a:tr h="760275">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78569">
                <a:tc>
                  <a:txBody>
                    <a:bodyPr/>
                    <a:lstStyle/>
                    <a:p>
                      <a:pPr algn="ctr" fontAlgn="ctr"/>
                      <a:r>
                        <a:rPr lang="es-CO" sz="1600" b="0" i="0" u="none" strike="noStrike" dirty="0">
                          <a:solidFill>
                            <a:srgbClr val="002060"/>
                          </a:solidFill>
                          <a:effectLst/>
                          <a:latin typeface="Calibri" panose="020F0502020204030204" pitchFamily="34" charset="0"/>
                        </a:rPr>
                        <a:t>SAC 71</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Prestación del servicio de barrido y limpieza mecánica en el marco del Anexo No. 9. </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realiza Barrido mecánico en todas las Frecuencias en las vías del </a:t>
                      </a:r>
                      <a:r>
                        <a:rPr lang="es-MX" sz="1600" b="1" i="0" u="none" strike="noStrike" dirty="0">
                          <a:solidFill>
                            <a:srgbClr val="002060"/>
                          </a:solidFill>
                          <a:effectLst/>
                          <a:latin typeface="Calibri" panose="020F0502020204030204" pitchFamily="34" charset="0"/>
                        </a:rPr>
                        <a:t>Anexo 9</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N°20217000231742 </a:t>
                      </a:r>
                      <a:r>
                        <a:rPr lang="es-CO" sz="1600" b="0" i="0" u="none" strike="noStrike" dirty="0">
                          <a:solidFill>
                            <a:srgbClr val="002060"/>
                          </a:solidFill>
                          <a:effectLst/>
                          <a:latin typeface="Calibri" panose="020F0502020204030204" pitchFamily="34" charset="0"/>
                        </a:rPr>
                        <a:t>25/05/2021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051497">
                <a:tc>
                  <a:txBody>
                    <a:bodyPr/>
                    <a:lstStyle/>
                    <a:p>
                      <a:pPr algn="ctr" fontAlgn="ctr"/>
                      <a:r>
                        <a:rPr lang="es-CO" sz="1600" b="0" i="0" u="none" strike="noStrike" dirty="0">
                          <a:solidFill>
                            <a:srgbClr val="002060"/>
                          </a:solidFill>
                          <a:effectLst/>
                          <a:latin typeface="Calibri" panose="020F0502020204030204" pitchFamily="34" charset="0"/>
                        </a:rPr>
                        <a:t>SAC 77</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Recolección y transporte de residuos contenerizados</a:t>
                      </a:r>
                    </a:p>
                  </a:txBody>
                  <a:tcPr marL="0" marR="0" marT="0" marB="0" anchor="ctr"/>
                </a:tc>
                <a:tc>
                  <a:txBody>
                    <a:bodyPr/>
                    <a:lstStyle/>
                    <a:p>
                      <a:pPr algn="just" fontAlgn="ctr"/>
                      <a:r>
                        <a:rPr lang="es-MX" sz="1600" b="0" i="0" u="none" strike="noStrike" dirty="0">
                          <a:solidFill>
                            <a:srgbClr val="002060"/>
                          </a:solidFill>
                          <a:effectLst/>
                          <a:latin typeface="Calibri" panose="020F0502020204030204" pitchFamily="34" charset="0"/>
                        </a:rPr>
                        <a:t>EL Concesionario no realiza la recolección de residuos en Contenedores acorde con el </a:t>
                      </a:r>
                      <a:r>
                        <a:rPr lang="es-MX" sz="1600" b="1" i="0" u="none" strike="noStrike" dirty="0">
                          <a:solidFill>
                            <a:srgbClr val="002060"/>
                          </a:solidFill>
                          <a:effectLst/>
                          <a:latin typeface="Calibri" panose="020F0502020204030204" pitchFamily="34" charset="0"/>
                        </a:rPr>
                        <a:t>numeral 3 del Anexo 11</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N°20217000236142 </a:t>
                      </a:r>
                      <a:r>
                        <a:rPr lang="es-CO" sz="1600" b="0" i="0" u="none" strike="noStrike" dirty="0">
                          <a:solidFill>
                            <a:srgbClr val="002060"/>
                          </a:solidFill>
                          <a:effectLst/>
                          <a:latin typeface="Calibri" panose="020F0502020204030204" pitchFamily="34" charset="0"/>
                        </a:rPr>
                        <a:t>27/05/2021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1279570">
                <a:tc>
                  <a:txBody>
                    <a:bodyPr/>
                    <a:lstStyle/>
                    <a:p>
                      <a:pPr algn="ctr" fontAlgn="ctr"/>
                      <a:r>
                        <a:rPr lang="es-CO" sz="1600" b="0" i="0" u="none" strike="noStrike" dirty="0">
                          <a:solidFill>
                            <a:srgbClr val="002060"/>
                          </a:solidFill>
                          <a:effectLst/>
                          <a:latin typeface="Calibri" panose="020F0502020204030204" pitchFamily="34" charset="0"/>
                        </a:rPr>
                        <a:t>SAC 85</a:t>
                      </a:r>
                    </a:p>
                  </a:txBody>
                  <a:tcPr marL="0" marR="0" marT="0" marB="0" anchor="ctr"/>
                </a:tc>
                <a:tc>
                  <a:txBody>
                    <a:bodyPr/>
                    <a:lstStyle/>
                    <a:p>
                      <a:pPr algn="l" fontAlgn="ctr"/>
                      <a:r>
                        <a:rPr lang="es-CO" sz="1600" b="0" i="0" u="none" strike="noStrike" dirty="0">
                          <a:solidFill>
                            <a:srgbClr val="002060"/>
                          </a:solidFill>
                          <a:effectLst/>
                          <a:latin typeface="Calibri" panose="020F0502020204030204" pitchFamily="34" charset="0"/>
                        </a:rPr>
                        <a:t>Capacidad nominal contenerización</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cuenta con la totalidad de los Contenedores No Aprovechables acorde con el </a:t>
                      </a:r>
                      <a:r>
                        <a:rPr lang="es-MX" sz="1600" b="1" i="0" u="none" strike="noStrike" dirty="0">
                          <a:solidFill>
                            <a:srgbClr val="002060"/>
                          </a:solidFill>
                          <a:effectLst/>
                          <a:latin typeface="Calibri" panose="020F0502020204030204" pitchFamily="34" charset="0"/>
                        </a:rPr>
                        <a:t>Numeral 2.4 del Anexo 11</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 20227000263082  </a:t>
                      </a:r>
                      <a:r>
                        <a:rPr lang="es-CO" sz="1600" b="0" i="0" u="none" strike="noStrike" dirty="0">
                          <a:solidFill>
                            <a:srgbClr val="002060"/>
                          </a:solidFill>
                          <a:effectLst/>
                          <a:latin typeface="Calibri" panose="020F0502020204030204" pitchFamily="34" charset="0"/>
                        </a:rPr>
                        <a:t>12/05/2022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164486160"/>
                  </a:ext>
                </a:extLst>
              </a:tr>
              <a:tr h="1279570">
                <a:tc>
                  <a:txBody>
                    <a:bodyPr/>
                    <a:lstStyle/>
                    <a:p>
                      <a:pPr algn="ctr" fontAlgn="ctr"/>
                      <a:r>
                        <a:rPr lang="es-CO" sz="1600" b="0" i="0" u="none" strike="noStrike" dirty="0">
                          <a:solidFill>
                            <a:srgbClr val="002060"/>
                          </a:solidFill>
                          <a:effectLst/>
                          <a:latin typeface="Calibri" panose="020F0502020204030204" pitchFamily="34" charset="0"/>
                        </a:rPr>
                        <a:t>SAC 94</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Balance de cargas microrrutas de Recolección y Transporte </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N°20227000676852 </a:t>
                      </a:r>
                      <a:r>
                        <a:rPr lang="es-CO" sz="1600" b="0" i="0" u="none" strike="noStrike" dirty="0">
                          <a:solidFill>
                            <a:srgbClr val="002060"/>
                          </a:solidFill>
                          <a:effectLst/>
                          <a:latin typeface="Calibri" panose="020F0502020204030204" pitchFamily="34" charset="0"/>
                        </a:rPr>
                        <a:t>10/11/2022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56324738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0" y="79070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412925" y="-6663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791899" y="154036"/>
            <a:ext cx="2160494" cy="840894"/>
          </a:xfrm>
          <a:prstGeom prst="rect">
            <a:avLst/>
          </a:prstGeom>
        </p:spPr>
      </p:pic>
    </p:spTree>
    <p:extLst>
      <p:ext uri="{BB962C8B-B14F-4D97-AF65-F5344CB8AC3E}">
        <p14:creationId xmlns:p14="http://schemas.microsoft.com/office/powerpoint/2010/main" val="4232102832"/>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7"/>
          <a:ext cx="11252703" cy="5210168"/>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1034344">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73940">
                <a:tc>
                  <a:txBody>
                    <a:bodyPr/>
                    <a:lstStyle/>
                    <a:p>
                      <a:pPr algn="ctr" fontAlgn="ctr"/>
                      <a:r>
                        <a:rPr lang="es-CO" sz="1600" b="0" i="0" u="none" strike="noStrike" dirty="0">
                          <a:solidFill>
                            <a:srgbClr val="002060"/>
                          </a:solidFill>
                          <a:effectLst/>
                          <a:latin typeface="Calibri" panose="020F0502020204030204" pitchFamily="34" charset="0"/>
                        </a:rPr>
                        <a:t>SAC  101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Almacenamiento de residuos en la base de operaciones </a:t>
                      </a:r>
                    </a:p>
                  </a:txBody>
                  <a:tcPr marL="0" marR="0" marT="0" marB="0" anchor="ctr"/>
                </a:tc>
                <a:tc>
                  <a:txBody>
                    <a:bodyPr/>
                    <a:lstStyle/>
                    <a:p>
                      <a:pPr algn="just" fontAlgn="ctr"/>
                      <a:r>
                        <a:rPr lang="es-MX" sz="1600" b="0" i="0" u="none" strike="noStrike" dirty="0">
                          <a:solidFill>
                            <a:srgbClr val="002060"/>
                          </a:solidFill>
                          <a:effectLst/>
                          <a:latin typeface="Calibri" panose="020F0502020204030204" pitchFamily="34" charset="0"/>
                        </a:rPr>
                        <a:t>El Concesionario no cumplió con la restricción de almacenar residuos ordinarios en la base de operaciones  conforme a lo establecido en el parágrafo del numeral 5 – Características de las bases de operación del 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N°20227000768492 </a:t>
                      </a:r>
                      <a:r>
                        <a:rPr lang="es-CO" sz="1600" b="0" i="0" u="none" strike="noStrike" dirty="0">
                          <a:solidFill>
                            <a:srgbClr val="002060"/>
                          </a:solidFill>
                          <a:effectLst/>
                          <a:latin typeface="Calibri" panose="020F0502020204030204" pitchFamily="34" charset="0"/>
                        </a:rPr>
                        <a:t>29/12/2022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103</a:t>
                      </a:r>
                    </a:p>
                  </a:txBody>
                  <a:tcPr marL="9525" marR="9525" marT="9525"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N°20237000251582 </a:t>
                      </a:r>
                      <a:r>
                        <a:rPr lang="es-CO" sz="1600" b="0" i="0" u="none" strike="noStrike" dirty="0">
                          <a:solidFill>
                            <a:srgbClr val="002060"/>
                          </a:solidFill>
                          <a:effectLst/>
                          <a:latin typeface="Calibri" panose="020F0502020204030204" pitchFamily="34" charset="0"/>
                        </a:rPr>
                        <a:t>05/05/2023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092520756"/>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123</a:t>
                      </a:r>
                    </a:p>
                  </a:txBody>
                  <a:tcPr marL="9525" marR="9525" marT="9525"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N°20237000410212 </a:t>
                      </a:r>
                      <a:r>
                        <a:rPr lang="es-CO" sz="1600" b="0" i="0" u="none" strike="noStrike" dirty="0">
                          <a:solidFill>
                            <a:srgbClr val="002060"/>
                          </a:solidFill>
                          <a:effectLst/>
                          <a:latin typeface="Calibri" panose="020F0502020204030204" pitchFamily="34" charset="0"/>
                        </a:rPr>
                        <a:t>24/07/2023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56125" y="69102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442157" y="-5160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00621" y="160458"/>
            <a:ext cx="1824152" cy="892551"/>
          </a:xfrm>
          <a:prstGeom prst="rect">
            <a:avLst/>
          </a:prstGeom>
        </p:spPr>
      </p:pic>
    </p:spTree>
    <p:extLst>
      <p:ext uri="{BB962C8B-B14F-4D97-AF65-F5344CB8AC3E}">
        <p14:creationId xmlns:p14="http://schemas.microsoft.com/office/powerpoint/2010/main" val="1033336180"/>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8"/>
          <a:ext cx="11252703" cy="5228813"/>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961052">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78582">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124</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Trasbordo en la actividad de</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recolección de residuos en el sector de San Pedro  localidad Suba </a:t>
                      </a:r>
                    </a:p>
                  </a:txBody>
                  <a:tcPr marL="9525" marR="9525" marT="9525" marB="0" anchor="ctr"/>
                </a:tc>
                <a:tc>
                  <a:txBody>
                    <a:bodyPr/>
                    <a:lstStyle/>
                    <a:p>
                      <a:pPr marL="0" algn="l"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numeral 2.17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N°20237000478252 24/08/2023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904928">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127</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a:t>
                      </a:r>
                    </a:p>
                  </a:txBody>
                  <a:tcPr marL="9525" marR="9525" marT="9525" marB="0" anchor="ctr"/>
                </a:tc>
                <a:tc>
                  <a:txBody>
                    <a:bodyPr/>
                    <a:lstStyle/>
                    <a:p>
                      <a:pPr marL="0" algn="l"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N°20237000483502 25/08/2023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1072983">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145</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Enero a junio de 2023 </a:t>
                      </a: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N°20237000686042 5/12/2023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715716528"/>
                  </a:ext>
                </a:extLst>
              </a:tr>
              <a:tr h="1072983">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156</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Julio a diciembre de 2023 - SAC 156</a:t>
                      </a: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N°20247000269832 </a:t>
                      </a:r>
                      <a:r>
                        <a:rPr lang="es-MX" sz="1600" b="0" i="0" u="none" strike="noStrike" kern="1200" dirty="0">
                          <a:solidFill>
                            <a:srgbClr val="002060"/>
                          </a:solidFill>
                          <a:effectLst/>
                          <a:latin typeface="+mn-lt"/>
                          <a:ea typeface="+mn-ea"/>
                          <a:cs typeface="+mn-cs"/>
                        </a:rPr>
                        <a:t>27/05/2024</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5628675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89647" y="65127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74459" y="-2260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28826" y="243996"/>
            <a:ext cx="1824152" cy="654306"/>
          </a:xfrm>
          <a:prstGeom prst="rect">
            <a:avLst/>
          </a:prstGeom>
        </p:spPr>
      </p:pic>
    </p:spTree>
    <p:extLst>
      <p:ext uri="{BB962C8B-B14F-4D97-AF65-F5344CB8AC3E}">
        <p14:creationId xmlns:p14="http://schemas.microsoft.com/office/powerpoint/2010/main" val="2187716060"/>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256202"/>
          <a:ext cx="11252703" cy="5533636"/>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845079">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2153255">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151</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Descuento sobre el costo máximo tarifario (DCM) </a:t>
                      </a: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El Concesionario presuntamente se encuentra incumpliendo lo establecido en El Parágrafo Primero del numeral 6 de la Cláusula Cuarta, el Parágrafo Primero de la Cláusula Décima del Contrato de Concesión N° 287 de 2018, y lo determinado en el artículo 21 de la Resolución CRA 720</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N°20247000282762 </a:t>
                      </a:r>
                      <a:r>
                        <a:rPr lang="es-MX" sz="1600" b="0" i="0" u="none" strike="noStrike" kern="1200" dirty="0">
                          <a:solidFill>
                            <a:srgbClr val="002060"/>
                          </a:solidFill>
                          <a:effectLst/>
                          <a:latin typeface="+mn-lt"/>
                          <a:ea typeface="+mn-ea"/>
                          <a:cs typeface="+mn-cs"/>
                        </a:rPr>
                        <a:t>2/06/2024</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349453">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158</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Trasbordo de residuos en la actividad de Recolección y Transporte en la localidad de Suba</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El concesionario presuntamente se encuentra incumpliendo  con lo establecido en los sub numerales 3.1 y 3.2 del Anexo 3 – Reglamento Técnico Operativo del Contrato de Concesión</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N°20247000392512 19/07/2024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1185849">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173</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Febrero de 2024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N°20247000391722 22/07/2024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71571652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89647" y="65062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458340" y="-13016"/>
            <a:ext cx="9667431"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30262" y="238245"/>
            <a:ext cx="1824152" cy="834207"/>
          </a:xfrm>
          <a:prstGeom prst="rect">
            <a:avLst/>
          </a:prstGeom>
        </p:spPr>
      </p:pic>
    </p:spTree>
    <p:extLst>
      <p:ext uri="{BB962C8B-B14F-4D97-AF65-F5344CB8AC3E}">
        <p14:creationId xmlns:p14="http://schemas.microsoft.com/office/powerpoint/2010/main" val="254906948"/>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38934" y="1837574"/>
          <a:ext cx="11252703" cy="3206496"/>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545580">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21812">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174</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Marzo de 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N°20247000399222 23/07/2024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759958">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169</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Enero de 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Enviado mediante correo electrónico  el viernes 19/07/2024 8:56 a. m</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89647" y="8136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432810"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767485" y="149344"/>
            <a:ext cx="1824152" cy="892552"/>
          </a:xfrm>
          <a:prstGeom prst="rect">
            <a:avLst/>
          </a:prstGeom>
        </p:spPr>
      </p:pic>
    </p:spTree>
    <p:extLst>
      <p:ext uri="{BB962C8B-B14F-4D97-AF65-F5344CB8AC3E}">
        <p14:creationId xmlns:p14="http://schemas.microsoft.com/office/powerpoint/2010/main" val="3396195090"/>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B57CC9-59D6-C5B3-5A33-C0FCB9BB0184}"/>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2D55115E-16BD-075E-524D-37BE22FBD97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F63AD56D-37B7-BFBC-53DE-68A097F76D6C}"/>
              </a:ext>
            </a:extLst>
          </p:cNvPr>
          <p:cNvGraphicFramePr>
            <a:graphicFrameLocks noGrp="1"/>
          </p:cNvGraphicFramePr>
          <p:nvPr/>
        </p:nvGraphicFramePr>
        <p:xfrm>
          <a:off x="338934" y="1314138"/>
          <a:ext cx="11252703" cy="5126231"/>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851494">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889778">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175</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Ejecución de microrrutas de Recolección y Transporte de residuos dispuestos en contenedores con vehículos compactadores de cargue trasero en la localidad de Suba</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numeral 3, subnumeral 3.1. y el ítem 12 del numeral 5 del Anexo 11 – Criterio de calidad para la prestación de la actividad de recolección de residuos sólidos a través de contenedores </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N°20247000574412 21/10/2024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809905">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179</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Mayo de 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N°20247000574862 21/10/2024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1349841">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172</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Incorrecta aplicación tarifaria para la remuneración de la prestación del servicio de aseo en zonas rurales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Presunto incumplimiento conforme a lo </a:t>
                      </a:r>
                      <a:r>
                        <a:rPr lang="es-CO" sz="1600" b="0" i="0" u="none" strike="noStrike" kern="1200" dirty="0">
                          <a:solidFill>
                            <a:srgbClr val="002060"/>
                          </a:solidFill>
                          <a:effectLst/>
                          <a:latin typeface="Calibri" panose="020F0502020204030204" pitchFamily="34" charset="0"/>
                          <a:ea typeface="+mn-ea"/>
                          <a:cs typeface="+mn-cs"/>
                        </a:rPr>
                        <a:t>lo establecido en el numeral 6 Aplicación Tarifaria para la Remuneración de la Prestación del Servicio de Aseo en Zonas Rurales del Anexo 4. Reglamento Técnico Operativo - Ruralidad</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N°2024700059326230/10/2024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879010843"/>
                  </a:ext>
                </a:extLst>
              </a:tr>
            </a:tbl>
          </a:graphicData>
        </a:graphic>
      </p:graphicFrame>
      <p:sp>
        <p:nvSpPr>
          <p:cNvPr id="5" name="CuadroTexto 4">
            <a:extLst>
              <a:ext uri="{FF2B5EF4-FFF2-40B4-BE49-F238E27FC236}">
                <a16:creationId xmlns:a16="http://schemas.microsoft.com/office/drawing/2014/main" id="{C260B710-C3D0-17D6-D750-3E58D62AEBFE}"/>
              </a:ext>
            </a:extLst>
          </p:cNvPr>
          <p:cNvSpPr txBox="1"/>
          <p:nvPr/>
        </p:nvSpPr>
        <p:spPr>
          <a:xfrm>
            <a:off x="89647" y="72893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E4D638DA-06D5-A9EC-EE44-15241E276FB6}"/>
              </a:ext>
            </a:extLst>
          </p:cNvPr>
          <p:cNvSpPr txBox="1"/>
          <p:nvPr/>
        </p:nvSpPr>
        <p:spPr>
          <a:xfrm>
            <a:off x="-497465" y="-1372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FD1AED2A-A99F-BF5A-ADCB-502B15FEF1EB}"/>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767485" y="149344"/>
            <a:ext cx="1824152" cy="892552"/>
          </a:xfrm>
          <a:prstGeom prst="rect">
            <a:avLst/>
          </a:prstGeom>
        </p:spPr>
      </p:pic>
    </p:spTree>
    <p:extLst>
      <p:ext uri="{BB962C8B-B14F-4D97-AF65-F5344CB8AC3E}">
        <p14:creationId xmlns:p14="http://schemas.microsoft.com/office/powerpoint/2010/main" val="2968512727"/>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EF8DD97-ED2F-5E22-E483-2B3BC745456A}"/>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E43F60AC-912D-7915-1FB8-E10894A31D3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5FC711C-8729-C00A-444E-C98BE29B0397}"/>
              </a:ext>
            </a:extLst>
          </p:cNvPr>
          <p:cNvGraphicFramePr>
            <a:graphicFrameLocks noGrp="1"/>
          </p:cNvGraphicFramePr>
          <p:nvPr/>
        </p:nvGraphicFramePr>
        <p:xfrm>
          <a:off x="338934" y="1314138"/>
          <a:ext cx="11252703" cy="4968558"/>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659934">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61492">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188</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Julio de 2024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just"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 20247000699462 del 26/12/2024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861492">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183</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Lavado de contenedores en la Localidad de Suba.</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subnumeral 4.3. – Frecuencia de lavado de contenedores, del Anexo N° 11 – Criterio de Calidad para la Prestación de la Actividad de Recolección de Residuos Sólidos a través de Contenedores en la ciudad de Bogotá D.C</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N°20257000118002 del 27/02/2025</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451297168"/>
                  </a:ext>
                </a:extLst>
              </a:tr>
              <a:tr h="861492">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186</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Junio de 2024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just"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just"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N°20257000118012 del 27/02/2025</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193490396"/>
                  </a:ext>
                </a:extLst>
              </a:tr>
            </a:tbl>
          </a:graphicData>
        </a:graphic>
      </p:graphicFrame>
      <p:sp>
        <p:nvSpPr>
          <p:cNvPr id="5" name="CuadroTexto 4">
            <a:extLst>
              <a:ext uri="{FF2B5EF4-FFF2-40B4-BE49-F238E27FC236}">
                <a16:creationId xmlns:a16="http://schemas.microsoft.com/office/drawing/2014/main" id="{7C5AF0E5-B37B-8C13-E0B0-EA95A252808F}"/>
              </a:ext>
            </a:extLst>
          </p:cNvPr>
          <p:cNvSpPr txBox="1"/>
          <p:nvPr/>
        </p:nvSpPr>
        <p:spPr>
          <a:xfrm>
            <a:off x="89647" y="72893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C4D68D0A-FE04-A79F-CDB3-A83EFCEEBE4A}"/>
              </a:ext>
            </a:extLst>
          </p:cNvPr>
          <p:cNvSpPr txBox="1"/>
          <p:nvPr/>
        </p:nvSpPr>
        <p:spPr>
          <a:xfrm>
            <a:off x="-497465" y="-1372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B76D8F39-2B49-C337-5FFE-7C0C966DA7A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767485" y="149344"/>
            <a:ext cx="1824152" cy="892552"/>
          </a:xfrm>
          <a:prstGeom prst="rect">
            <a:avLst/>
          </a:prstGeom>
        </p:spPr>
      </p:pic>
    </p:spTree>
    <p:extLst>
      <p:ext uri="{BB962C8B-B14F-4D97-AF65-F5344CB8AC3E}">
        <p14:creationId xmlns:p14="http://schemas.microsoft.com/office/powerpoint/2010/main" val="309504552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689003" y="5143479"/>
            <a:ext cx="5959156" cy="698392"/>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a:solidFill>
                  <a:schemeClr val="accent1">
                    <a:lumMod val="50000"/>
                  </a:schemeClr>
                </a:solidFill>
                <a:latin typeface="Candara" panose="020E0502030303020204" pitchFamily="34" charset="0"/>
              </a:rPr>
              <a:t> gestión técnica operativa</a:t>
            </a:r>
          </a:p>
        </p:txBody>
      </p:sp>
      <p:pic>
        <p:nvPicPr>
          <p:cNvPr id="4" name="Imagen 3">
            <a:extLst>
              <a:ext uri="{FF2B5EF4-FFF2-40B4-BE49-F238E27FC236}">
                <a16:creationId xmlns:a16="http://schemas.microsoft.com/office/drawing/2014/main" id="{F679AC1A-DD4E-40ED-8364-80ED36E3455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597153" y="3256617"/>
            <a:ext cx="2695516" cy="1886861"/>
          </a:xfrm>
          <a:prstGeom prst="rect">
            <a:avLst/>
          </a:prstGeom>
        </p:spPr>
      </p:pic>
    </p:spTree>
    <p:extLst>
      <p:ext uri="{BB962C8B-B14F-4D97-AF65-F5344CB8AC3E}">
        <p14:creationId xmlns:p14="http://schemas.microsoft.com/office/powerpoint/2010/main" val="213687717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90587" y="15986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99290" y="16778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68585" y="21985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77680" y="20151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27141" y="2076812"/>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2736"/>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Histórico – Lavado De Áreas Públicas (m</a:t>
            </a:r>
            <a:r>
              <a:rPr lang="es-CO" sz="1600" b="0" dirty="0">
                <a:solidFill>
                  <a:srgbClr val="4472C4">
                    <a:lumMod val="50000"/>
                  </a:srgbClr>
                </a:solidFill>
                <a:cs typeface="Calibri" panose="020F0502020204030204" pitchFamily="34" charset="0"/>
              </a:rPr>
              <a:t>² totales) 2025</a:t>
            </a:r>
            <a:endParaRPr lang="es-CO" sz="1600" b="0" kern="0" dirty="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258971" y="6238948"/>
            <a:ext cx="11786140"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31 de marzo de 2025.</a:t>
            </a:r>
            <a:endParaRPr lang="es-CO" sz="900" dirty="0">
              <a:solidFill>
                <a:schemeClr val="accent1">
                  <a:lumMod val="50000"/>
                </a:schemeClr>
              </a:solidFill>
            </a:endParaRPr>
          </a:p>
        </p:txBody>
      </p:sp>
      <p:pic>
        <p:nvPicPr>
          <p:cNvPr id="42" name="Picture 2">
            <a:extLst>
              <a:ext uri="{FF2B5EF4-FFF2-40B4-BE49-F238E27FC236}">
                <a16:creationId xmlns:a16="http://schemas.microsoft.com/office/drawing/2014/main" id="{B8EC4DC2-8133-40A8-8A1D-678484F92D2F}"/>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81413" y="19989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 name="Picture 2">
            <a:extLst>
              <a:ext uri="{FF2B5EF4-FFF2-40B4-BE49-F238E27FC236}">
                <a16:creationId xmlns:a16="http://schemas.microsoft.com/office/drawing/2014/main" id="{5E7F42D3-4254-4032-8FF4-70A3CCE2009D}"/>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81413" y="13185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3433A9C8-EB39-49EE-D03C-3907CDFA85E2}"/>
              </a:ext>
            </a:extLst>
          </p:cNvPr>
          <p:cNvGraphicFramePr>
            <a:graphicFrameLocks noGrp="1"/>
          </p:cNvGraphicFramePr>
          <p:nvPr>
            <p:extLst>
              <p:ext uri="{D42A27DB-BD31-4B8C-83A1-F6EECF244321}">
                <p14:modId xmlns:p14="http://schemas.microsoft.com/office/powerpoint/2010/main" val="4190498744"/>
              </p:ext>
            </p:extLst>
          </p:nvPr>
        </p:nvGraphicFramePr>
        <p:xfrm>
          <a:off x="368943" y="2748361"/>
          <a:ext cx="11373008" cy="1825554"/>
        </p:xfrm>
        <a:graphic>
          <a:graphicData uri="http://schemas.openxmlformats.org/drawingml/2006/table">
            <a:tbl>
              <a:tblPr/>
              <a:tblGrid>
                <a:gridCol w="590678">
                  <a:extLst>
                    <a:ext uri="{9D8B030D-6E8A-4147-A177-3AD203B41FA5}">
                      <a16:colId xmlns:a16="http://schemas.microsoft.com/office/drawing/2014/main" val="2374798491"/>
                    </a:ext>
                  </a:extLst>
                </a:gridCol>
                <a:gridCol w="659590">
                  <a:extLst>
                    <a:ext uri="{9D8B030D-6E8A-4147-A177-3AD203B41FA5}">
                      <a16:colId xmlns:a16="http://schemas.microsoft.com/office/drawing/2014/main" val="2435141617"/>
                    </a:ext>
                  </a:extLst>
                </a:gridCol>
                <a:gridCol w="435625">
                  <a:extLst>
                    <a:ext uri="{9D8B030D-6E8A-4147-A177-3AD203B41FA5}">
                      <a16:colId xmlns:a16="http://schemas.microsoft.com/office/drawing/2014/main" val="317783094"/>
                    </a:ext>
                  </a:extLst>
                </a:gridCol>
                <a:gridCol w="118135">
                  <a:extLst>
                    <a:ext uri="{9D8B030D-6E8A-4147-A177-3AD203B41FA5}">
                      <a16:colId xmlns:a16="http://schemas.microsoft.com/office/drawing/2014/main" val="1115557067"/>
                    </a:ext>
                  </a:extLst>
                </a:gridCol>
                <a:gridCol w="590678">
                  <a:extLst>
                    <a:ext uri="{9D8B030D-6E8A-4147-A177-3AD203B41FA5}">
                      <a16:colId xmlns:a16="http://schemas.microsoft.com/office/drawing/2014/main" val="239831810"/>
                    </a:ext>
                  </a:extLst>
                </a:gridCol>
                <a:gridCol w="649746">
                  <a:extLst>
                    <a:ext uri="{9D8B030D-6E8A-4147-A177-3AD203B41FA5}">
                      <a16:colId xmlns:a16="http://schemas.microsoft.com/office/drawing/2014/main" val="829157920"/>
                    </a:ext>
                  </a:extLst>
                </a:gridCol>
                <a:gridCol w="443008">
                  <a:extLst>
                    <a:ext uri="{9D8B030D-6E8A-4147-A177-3AD203B41FA5}">
                      <a16:colId xmlns:a16="http://schemas.microsoft.com/office/drawing/2014/main" val="811631727"/>
                    </a:ext>
                  </a:extLst>
                </a:gridCol>
                <a:gridCol w="118135">
                  <a:extLst>
                    <a:ext uri="{9D8B030D-6E8A-4147-A177-3AD203B41FA5}">
                      <a16:colId xmlns:a16="http://schemas.microsoft.com/office/drawing/2014/main" val="3624094511"/>
                    </a:ext>
                  </a:extLst>
                </a:gridCol>
                <a:gridCol w="590678">
                  <a:extLst>
                    <a:ext uri="{9D8B030D-6E8A-4147-A177-3AD203B41FA5}">
                      <a16:colId xmlns:a16="http://schemas.microsoft.com/office/drawing/2014/main" val="2005088580"/>
                    </a:ext>
                  </a:extLst>
                </a:gridCol>
                <a:gridCol w="649746">
                  <a:extLst>
                    <a:ext uri="{9D8B030D-6E8A-4147-A177-3AD203B41FA5}">
                      <a16:colId xmlns:a16="http://schemas.microsoft.com/office/drawing/2014/main" val="1653005679"/>
                    </a:ext>
                  </a:extLst>
                </a:gridCol>
                <a:gridCol w="600522">
                  <a:extLst>
                    <a:ext uri="{9D8B030D-6E8A-4147-A177-3AD203B41FA5}">
                      <a16:colId xmlns:a16="http://schemas.microsoft.com/office/drawing/2014/main" val="1379768317"/>
                    </a:ext>
                  </a:extLst>
                </a:gridCol>
                <a:gridCol w="118135">
                  <a:extLst>
                    <a:ext uri="{9D8B030D-6E8A-4147-A177-3AD203B41FA5}">
                      <a16:colId xmlns:a16="http://schemas.microsoft.com/office/drawing/2014/main" val="2516605027"/>
                    </a:ext>
                  </a:extLst>
                </a:gridCol>
                <a:gridCol w="590678">
                  <a:extLst>
                    <a:ext uri="{9D8B030D-6E8A-4147-A177-3AD203B41FA5}">
                      <a16:colId xmlns:a16="http://schemas.microsoft.com/office/drawing/2014/main" val="590699500"/>
                    </a:ext>
                  </a:extLst>
                </a:gridCol>
                <a:gridCol w="797415">
                  <a:extLst>
                    <a:ext uri="{9D8B030D-6E8A-4147-A177-3AD203B41FA5}">
                      <a16:colId xmlns:a16="http://schemas.microsoft.com/office/drawing/2014/main" val="2416705079"/>
                    </a:ext>
                  </a:extLst>
                </a:gridCol>
                <a:gridCol w="462698">
                  <a:extLst>
                    <a:ext uri="{9D8B030D-6E8A-4147-A177-3AD203B41FA5}">
                      <a16:colId xmlns:a16="http://schemas.microsoft.com/office/drawing/2014/main" val="4094897029"/>
                    </a:ext>
                  </a:extLst>
                </a:gridCol>
                <a:gridCol w="118135">
                  <a:extLst>
                    <a:ext uri="{9D8B030D-6E8A-4147-A177-3AD203B41FA5}">
                      <a16:colId xmlns:a16="http://schemas.microsoft.com/office/drawing/2014/main" val="320266148"/>
                    </a:ext>
                  </a:extLst>
                </a:gridCol>
                <a:gridCol w="590678">
                  <a:extLst>
                    <a:ext uri="{9D8B030D-6E8A-4147-A177-3AD203B41FA5}">
                      <a16:colId xmlns:a16="http://schemas.microsoft.com/office/drawing/2014/main" val="2996400421"/>
                    </a:ext>
                  </a:extLst>
                </a:gridCol>
                <a:gridCol w="698969">
                  <a:extLst>
                    <a:ext uri="{9D8B030D-6E8A-4147-A177-3AD203B41FA5}">
                      <a16:colId xmlns:a16="http://schemas.microsoft.com/office/drawing/2014/main" val="3001842082"/>
                    </a:ext>
                  </a:extLst>
                </a:gridCol>
                <a:gridCol w="541455">
                  <a:extLst>
                    <a:ext uri="{9D8B030D-6E8A-4147-A177-3AD203B41FA5}">
                      <a16:colId xmlns:a16="http://schemas.microsoft.com/office/drawing/2014/main" val="3856588650"/>
                    </a:ext>
                  </a:extLst>
                </a:gridCol>
                <a:gridCol w="118135">
                  <a:extLst>
                    <a:ext uri="{9D8B030D-6E8A-4147-A177-3AD203B41FA5}">
                      <a16:colId xmlns:a16="http://schemas.microsoft.com/office/drawing/2014/main" val="3372845868"/>
                    </a:ext>
                  </a:extLst>
                </a:gridCol>
                <a:gridCol w="590678">
                  <a:extLst>
                    <a:ext uri="{9D8B030D-6E8A-4147-A177-3AD203B41FA5}">
                      <a16:colId xmlns:a16="http://schemas.microsoft.com/office/drawing/2014/main" val="4249459074"/>
                    </a:ext>
                  </a:extLst>
                </a:gridCol>
                <a:gridCol w="748192">
                  <a:extLst>
                    <a:ext uri="{9D8B030D-6E8A-4147-A177-3AD203B41FA5}">
                      <a16:colId xmlns:a16="http://schemas.microsoft.com/office/drawing/2014/main" val="4228701429"/>
                    </a:ext>
                  </a:extLst>
                </a:gridCol>
                <a:gridCol w="551299">
                  <a:extLst>
                    <a:ext uri="{9D8B030D-6E8A-4147-A177-3AD203B41FA5}">
                      <a16:colId xmlns:a16="http://schemas.microsoft.com/office/drawing/2014/main" val="2796059888"/>
                    </a:ext>
                  </a:extLst>
                </a:gridCol>
              </a:tblGrid>
              <a:tr h="589794">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585058534"/>
                  </a:ext>
                </a:extLst>
              </a:tr>
              <a:tr h="308940">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33.087,79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33.087,79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970496143"/>
                  </a:ext>
                </a:extLst>
              </a:tr>
              <a:tr h="308940">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8.393,58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8.393,58</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extLst>
                  <a:ext uri="{0D108BD9-81ED-4DB2-BD59-A6C34878D82A}">
                    <a16:rowId xmlns:a16="http://schemas.microsoft.com/office/drawing/2014/main" val="1169092133"/>
                  </a:ext>
                </a:extLst>
              </a:tr>
              <a:tr h="308940">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635,46</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11.382,22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12.017,68</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742667850"/>
                  </a:ext>
                </a:extLst>
              </a:tr>
              <a:tr h="308940">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33.723,25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19.775,80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53.499,05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latin typeface="Calibri" panose="020F0502020204030204" pitchFamily="34" charset="0"/>
                        </a:rPr>
                        <a:t>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817571228"/>
                  </a:ext>
                </a:extLst>
              </a:tr>
            </a:tbl>
          </a:graphicData>
        </a:graphic>
      </p:graphicFrame>
    </p:spTree>
    <p:extLst>
      <p:ext uri="{BB962C8B-B14F-4D97-AF65-F5344CB8AC3E}">
        <p14:creationId xmlns:p14="http://schemas.microsoft.com/office/powerpoint/2010/main" val="3527211914"/>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E6707A0-A0AC-FAA6-2127-1DC528A90A54}"/>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324E69D0-3A2E-7AC2-E14A-E762DBB0C6E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0503760F-1CD4-F90B-287E-E4C53E7EFBAC}"/>
              </a:ext>
            </a:extLst>
          </p:cNvPr>
          <p:cNvGraphicFramePr>
            <a:graphicFrameLocks noGrp="1"/>
          </p:cNvGraphicFramePr>
          <p:nvPr/>
        </p:nvGraphicFramePr>
        <p:xfrm>
          <a:off x="338934" y="1314138"/>
          <a:ext cx="11252703" cy="5384864"/>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735858">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2108268">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192</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Remisión de Pronunciamientos de la SSPD en desarrollo de los Controles Tarifarios del periodo de julio 2020 a junio de 2022. SAC N° 192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literal a) del numeral 6 de la Cláusula Cuarta - Obligaciones Especiales del Concesionario del Contrato de Concesión N° 287 de 2018 de igual manera lo determinado en la Cláusula Décima Séptima - Interventoría del Contrato de Concesión N° 287 de 2018</a:t>
                      </a:r>
                    </a:p>
                  </a:txBody>
                  <a:tcPr marL="9525" marR="9525" marT="9525" marB="0" anchor="ctr"/>
                </a:tc>
                <a:tc>
                  <a:txBody>
                    <a:bodyPr/>
                    <a:lstStyle/>
                    <a:p>
                      <a:pPr algn="ctr" fontAlgn="ctr"/>
                      <a:r>
                        <a:rPr lang="es-MX" sz="1600" b="1" i="0" u="none" strike="noStrike" kern="1200" dirty="0">
                          <a:solidFill>
                            <a:srgbClr val="002060"/>
                          </a:solidFill>
                          <a:effectLst/>
                          <a:latin typeface="+mn-lt"/>
                          <a:ea typeface="+mn-ea"/>
                          <a:cs typeface="+mn-cs"/>
                        </a:rPr>
                        <a:t>Pendiente Radicado UAESP</a:t>
                      </a:r>
                      <a:r>
                        <a:rPr lang="es-MX" sz="1600" b="0" i="0" u="none" strike="noStrike" kern="1200" dirty="0">
                          <a:solidFill>
                            <a:srgbClr val="002060"/>
                          </a:solidFill>
                          <a:effectLst/>
                          <a:latin typeface="+mn-lt"/>
                          <a:ea typeface="+mn-ea"/>
                          <a:cs typeface="+mn-cs"/>
                        </a:rPr>
                        <a:t>                  Enviado por la Interventoría mediante  correo electrónico el </a:t>
                      </a:r>
                      <a:r>
                        <a:rPr lang="es-MX" sz="1600" b="0" i="0" u="none" strike="noStrike" kern="1200" dirty="0" err="1">
                          <a:solidFill>
                            <a:srgbClr val="002060"/>
                          </a:solidFill>
                          <a:effectLst/>
                          <a:latin typeface="+mn-lt"/>
                          <a:ea typeface="+mn-ea"/>
                          <a:cs typeface="+mn-cs"/>
                        </a:rPr>
                        <a:t>mié</a:t>
                      </a:r>
                      <a:r>
                        <a:rPr lang="es-MX" sz="1600" b="0" i="0" u="none" strike="noStrike" kern="1200" dirty="0">
                          <a:solidFill>
                            <a:srgbClr val="002060"/>
                          </a:solidFill>
                          <a:effectLst/>
                          <a:latin typeface="+mn-lt"/>
                          <a:ea typeface="+mn-ea"/>
                          <a:cs typeface="+mn-cs"/>
                        </a:rPr>
                        <a:t> 19/03/2025 12:26 p. m</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478266086"/>
                  </a:ext>
                </a:extLst>
              </a:tr>
              <a:tr h="1970805">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196</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Septiembre de 2024 - SAC 196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 ESTABLECIMIENTO DE MACRORRUTAS Y MICRORRUTAS, del Anexo 3 – Reglamento Técnico Operativo del Contrato de Concesión N° 287 de 2018</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 Pendiente Radicado UAESP                          </a:t>
                      </a:r>
                      <a:r>
                        <a:rPr lang="es-MX" sz="1600" b="0" i="0" u="none" strike="noStrike" kern="1200" dirty="0">
                          <a:solidFill>
                            <a:srgbClr val="002060"/>
                          </a:solidFill>
                          <a:effectLst/>
                          <a:latin typeface="+mn-lt"/>
                          <a:ea typeface="+mn-ea"/>
                          <a:cs typeface="+mn-cs"/>
                        </a:rPr>
                        <a:t>Enviado por la Interventoría mediante  correo electrónico el </a:t>
                      </a:r>
                      <a:r>
                        <a:rPr lang="es-MX" sz="1600" b="0" i="0" u="none" strike="noStrike" kern="1200" dirty="0" err="1">
                          <a:solidFill>
                            <a:srgbClr val="002060"/>
                          </a:solidFill>
                          <a:effectLst/>
                          <a:latin typeface="+mn-lt"/>
                          <a:ea typeface="+mn-ea"/>
                          <a:cs typeface="+mn-cs"/>
                        </a:rPr>
                        <a:t>mié</a:t>
                      </a:r>
                      <a:r>
                        <a:rPr lang="es-MX" sz="1600" b="0" i="0" u="none" strike="noStrike" kern="1200" dirty="0">
                          <a:solidFill>
                            <a:srgbClr val="002060"/>
                          </a:solidFill>
                          <a:effectLst/>
                          <a:latin typeface="+mn-lt"/>
                          <a:ea typeface="+mn-ea"/>
                          <a:cs typeface="+mn-cs"/>
                        </a:rPr>
                        <a:t> 19/03/2025 12:26 p. m</a:t>
                      </a:r>
                      <a:endParaRPr lang="es-CO" sz="1600" b="0" i="0" u="none" strike="noStrike" kern="1200" dirty="0">
                        <a:solidFill>
                          <a:srgbClr val="002060"/>
                        </a:solidFill>
                        <a:effectLst/>
                        <a:latin typeface="+mn-lt"/>
                        <a:ea typeface="+mn-ea"/>
                        <a:cs typeface="+mn-cs"/>
                      </a:endParaRPr>
                    </a:p>
                    <a:p>
                      <a:pPr algn="ctr" fontAlgn="ct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451297168"/>
                  </a:ext>
                </a:extLst>
              </a:tr>
            </a:tbl>
          </a:graphicData>
        </a:graphic>
      </p:graphicFrame>
      <p:sp>
        <p:nvSpPr>
          <p:cNvPr id="5" name="CuadroTexto 4">
            <a:extLst>
              <a:ext uri="{FF2B5EF4-FFF2-40B4-BE49-F238E27FC236}">
                <a16:creationId xmlns:a16="http://schemas.microsoft.com/office/drawing/2014/main" id="{CF4722CD-1541-4334-C89B-9028BE3D1897}"/>
              </a:ext>
            </a:extLst>
          </p:cNvPr>
          <p:cNvSpPr txBox="1"/>
          <p:nvPr/>
        </p:nvSpPr>
        <p:spPr>
          <a:xfrm>
            <a:off x="89647" y="72893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233EC523-D38E-C4DB-0893-EAD9C399505E}"/>
              </a:ext>
            </a:extLst>
          </p:cNvPr>
          <p:cNvSpPr txBox="1"/>
          <p:nvPr/>
        </p:nvSpPr>
        <p:spPr>
          <a:xfrm>
            <a:off x="-497465" y="-1372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3473226E-F1B2-CC29-2DA1-B633891BCFC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767485" y="149344"/>
            <a:ext cx="1824152" cy="892552"/>
          </a:xfrm>
          <a:prstGeom prst="rect">
            <a:avLst/>
          </a:prstGeom>
        </p:spPr>
      </p:pic>
    </p:spTree>
    <p:extLst>
      <p:ext uri="{BB962C8B-B14F-4D97-AF65-F5344CB8AC3E}">
        <p14:creationId xmlns:p14="http://schemas.microsoft.com/office/powerpoint/2010/main" val="179592482"/>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77843" y="105972"/>
            <a:ext cx="10971646"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494702" y="667591"/>
            <a:ext cx="3098800"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ESTADO</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8825948" y="1375477"/>
            <a:ext cx="321916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141</a:t>
            </a:r>
          </a:p>
        </p:txBody>
      </p:sp>
      <p:grpSp>
        <p:nvGrpSpPr>
          <p:cNvPr id="3" name="Grupo 2">
            <a:extLst>
              <a:ext uri="{FF2B5EF4-FFF2-40B4-BE49-F238E27FC236}">
                <a16:creationId xmlns:a16="http://schemas.microsoft.com/office/drawing/2014/main" id="{19F768A6-CA8E-0461-CB0C-6ACFEFBDB374}"/>
              </a:ext>
            </a:extLst>
          </p:cNvPr>
          <p:cNvGrpSpPr/>
          <p:nvPr/>
        </p:nvGrpSpPr>
        <p:grpSpPr>
          <a:xfrm>
            <a:off x="10671179" y="2144918"/>
            <a:ext cx="1234083" cy="3796509"/>
            <a:chOff x="3114068" y="1111122"/>
            <a:chExt cx="1935480" cy="5697300"/>
          </a:xfrm>
        </p:grpSpPr>
        <p:pic>
          <p:nvPicPr>
            <p:cNvPr id="4" name="Imagen 3">
              <a:extLst>
                <a:ext uri="{FF2B5EF4-FFF2-40B4-BE49-F238E27FC236}">
                  <a16:creationId xmlns:a16="http://schemas.microsoft.com/office/drawing/2014/main" id="{6CED8CA2-AB1C-C1F8-6D32-C8F84326BCDD}"/>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7" name="Imagen 6">
              <a:extLst>
                <a:ext uri="{FF2B5EF4-FFF2-40B4-BE49-F238E27FC236}">
                  <a16:creationId xmlns:a16="http://schemas.microsoft.com/office/drawing/2014/main" id="{E6F01A97-AF6C-25C6-931C-7B1BCA6D7DA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9" name="Imagen 8">
              <a:extLst>
                <a:ext uri="{FF2B5EF4-FFF2-40B4-BE49-F238E27FC236}">
                  <a16:creationId xmlns:a16="http://schemas.microsoft.com/office/drawing/2014/main" id="{F6684954-7640-DAC4-CF67-B24F195802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0" name="Imagen 9">
              <a:extLst>
                <a:ext uri="{FF2B5EF4-FFF2-40B4-BE49-F238E27FC236}">
                  <a16:creationId xmlns:a16="http://schemas.microsoft.com/office/drawing/2014/main" id="{F8CF3C99-98EB-37DF-FBC9-50FA0C3FFD2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1" name="Imagen 10">
              <a:extLst>
                <a:ext uri="{FF2B5EF4-FFF2-40B4-BE49-F238E27FC236}">
                  <a16:creationId xmlns:a16="http://schemas.microsoft.com/office/drawing/2014/main" id="{42ABA358-7FD1-1D15-42A6-2665263672AC}"/>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2" name="Gráfico 1">
            <a:extLst>
              <a:ext uri="{FF2B5EF4-FFF2-40B4-BE49-F238E27FC236}">
                <a16:creationId xmlns:a16="http://schemas.microsoft.com/office/drawing/2014/main" id="{5E168CDC-024E-BE65-3720-721EE835CBD1}"/>
              </a:ext>
            </a:extLst>
          </p:cNvPr>
          <p:cNvGraphicFramePr>
            <a:graphicFrameLocks/>
          </p:cNvGraphicFramePr>
          <p:nvPr/>
        </p:nvGraphicFramePr>
        <p:xfrm>
          <a:off x="950976" y="2144917"/>
          <a:ext cx="9226296" cy="4045485"/>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297616885"/>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295956" y="-8232"/>
            <a:ext cx="11523630"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 penales</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142759" y="594276"/>
            <a:ext cx="164313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Por años </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382208" y="1297247"/>
            <a:ext cx="2478865"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141</a:t>
            </a:r>
          </a:p>
        </p:txBody>
      </p:sp>
      <p:graphicFrame>
        <p:nvGraphicFramePr>
          <p:cNvPr id="3" name="Gráfico 2">
            <a:extLst>
              <a:ext uri="{FF2B5EF4-FFF2-40B4-BE49-F238E27FC236}">
                <a16:creationId xmlns:a16="http://schemas.microsoft.com/office/drawing/2014/main" id="{E075885D-08E1-46F3-86EB-A1B50BAC5C11}"/>
              </a:ext>
            </a:extLst>
          </p:cNvPr>
          <p:cNvGraphicFramePr>
            <a:graphicFrameLocks/>
          </p:cNvGraphicFramePr>
          <p:nvPr/>
        </p:nvGraphicFramePr>
        <p:xfrm>
          <a:off x="614316" y="1858097"/>
          <a:ext cx="10906125" cy="401002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543902596"/>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97584" y="1683254"/>
          <a:ext cx="10595727" cy="4276266"/>
        </p:xfrm>
        <a:graphic>
          <a:graphicData uri="http://schemas.openxmlformats.org/drawingml/2006/table">
            <a:tbl>
              <a:tblPr firstRow="1" bandRow="1">
                <a:tableStyleId>{93296810-A885-4BE3-A3E7-6D5BEEA58F35}</a:tableStyleId>
              </a:tblPr>
              <a:tblGrid>
                <a:gridCol w="1051166">
                  <a:extLst>
                    <a:ext uri="{9D8B030D-6E8A-4147-A177-3AD203B41FA5}">
                      <a16:colId xmlns:a16="http://schemas.microsoft.com/office/drawing/2014/main" val="2457421865"/>
                    </a:ext>
                  </a:extLst>
                </a:gridCol>
                <a:gridCol w="3132085">
                  <a:extLst>
                    <a:ext uri="{9D8B030D-6E8A-4147-A177-3AD203B41FA5}">
                      <a16:colId xmlns:a16="http://schemas.microsoft.com/office/drawing/2014/main" val="3367632477"/>
                    </a:ext>
                  </a:extLst>
                </a:gridCol>
                <a:gridCol w="2670993">
                  <a:extLst>
                    <a:ext uri="{9D8B030D-6E8A-4147-A177-3AD203B41FA5}">
                      <a16:colId xmlns:a16="http://schemas.microsoft.com/office/drawing/2014/main" val="2362186750"/>
                    </a:ext>
                  </a:extLst>
                </a:gridCol>
                <a:gridCol w="3741483">
                  <a:extLst>
                    <a:ext uri="{9D8B030D-6E8A-4147-A177-3AD203B41FA5}">
                      <a16:colId xmlns:a16="http://schemas.microsoft.com/office/drawing/2014/main" val="478512528"/>
                    </a:ext>
                  </a:extLst>
                </a:gridCol>
              </a:tblGrid>
              <a:tr h="92675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373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Fuga de lixiviados del mes de marzo de 2021 - PP N° 2</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N°20217000287632 del 24/06/2021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2838776222"/>
                  </a:ext>
                </a:extLst>
              </a:tr>
              <a:tr h="837379">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abril de 2021 - </a:t>
                      </a:r>
                      <a:r>
                        <a:rPr lang="es-MX" sz="1600" b="0" i="0" u="none" strike="noStrike" kern="1200" dirty="0">
                          <a:solidFill>
                            <a:srgbClr val="002060"/>
                          </a:solidFill>
                          <a:effectLst/>
                          <a:latin typeface="Calibri" panose="020F0502020204030204" pitchFamily="34" charset="0"/>
                          <a:ea typeface="+mn-ea"/>
                          <a:cs typeface="+mn-cs"/>
                        </a:rPr>
                        <a:t>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N°20217000544002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941494416"/>
                  </a:ext>
                </a:extLst>
              </a:tr>
              <a:tr h="837379">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mayo de 2021- </a:t>
                      </a:r>
                      <a:r>
                        <a:rPr lang="es-CO" sz="1600" b="0" i="0" u="none" strike="noStrike" kern="1200" dirty="0" err="1">
                          <a:solidFill>
                            <a:srgbClr val="002060"/>
                          </a:solidFill>
                          <a:effectLst/>
                          <a:latin typeface="Calibri" panose="020F0502020204030204" pitchFamily="34" charset="0"/>
                          <a:ea typeface="+mn-ea"/>
                          <a:cs typeface="+mn-cs"/>
                        </a:rPr>
                        <a:t>PPN°</a:t>
                      </a:r>
                      <a:r>
                        <a:rPr lang="es-CO" sz="1600" b="0" i="0" u="none" strike="noStrike" kern="1200" dirty="0">
                          <a:solidFill>
                            <a:srgbClr val="002060"/>
                          </a:solidFill>
                          <a:effectLst/>
                          <a:latin typeface="Calibri" panose="020F0502020204030204" pitchFamily="34" charset="0"/>
                          <a:ea typeface="+mn-ea"/>
                          <a:cs typeface="+mn-cs"/>
                        </a:rPr>
                        <a:t> 5</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N°20217000545672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800423754"/>
                  </a:ext>
                </a:extLst>
              </a:tr>
              <a:tr h="837379">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junio de 2021- </a:t>
                      </a:r>
                      <a:r>
                        <a:rPr lang="es-CO" sz="1600" b="0" i="0" u="none" strike="noStrike" kern="1200" dirty="0" err="1">
                          <a:solidFill>
                            <a:srgbClr val="002060"/>
                          </a:solidFill>
                          <a:effectLst/>
                          <a:latin typeface="Calibri" panose="020F0502020204030204" pitchFamily="34" charset="0"/>
                          <a:ea typeface="+mn-ea"/>
                          <a:cs typeface="+mn-cs"/>
                        </a:rPr>
                        <a:t>PPN°</a:t>
                      </a:r>
                      <a:r>
                        <a:rPr lang="es-CO" sz="1600" b="0" i="0" u="none" strike="noStrike" kern="1200" dirty="0">
                          <a:solidFill>
                            <a:srgbClr val="002060"/>
                          </a:solidFill>
                          <a:effectLst/>
                          <a:latin typeface="Calibri" panose="020F0502020204030204" pitchFamily="34" charset="0"/>
                          <a:ea typeface="+mn-ea"/>
                          <a:cs typeface="+mn-cs"/>
                        </a:rPr>
                        <a:t> 6</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N°20217000544712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005602466"/>
                  </a:ext>
                </a:extLst>
              </a:tr>
            </a:tbl>
          </a:graphicData>
        </a:graphic>
      </p:graphicFrame>
      <p:sp>
        <p:nvSpPr>
          <p:cNvPr id="10" name="CuadroTexto 9">
            <a:extLst>
              <a:ext uri="{FF2B5EF4-FFF2-40B4-BE49-F238E27FC236}">
                <a16:creationId xmlns:a16="http://schemas.microsoft.com/office/drawing/2014/main" id="{01C502B6-173E-481B-B030-DA7EF37F2575}"/>
              </a:ext>
            </a:extLst>
          </p:cNvPr>
          <p:cNvSpPr txBox="1"/>
          <p:nvPr/>
        </p:nvSpPr>
        <p:spPr>
          <a:xfrm>
            <a:off x="89647" y="98205"/>
            <a:ext cx="9174426"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56191" y="118574"/>
            <a:ext cx="1370032" cy="1076287"/>
          </a:xfrm>
          <a:prstGeom prst="rect">
            <a:avLst/>
          </a:prstGeom>
        </p:spPr>
      </p:pic>
      <p:sp>
        <p:nvSpPr>
          <p:cNvPr id="5" name="CuadroTexto 4">
            <a:extLst>
              <a:ext uri="{FF2B5EF4-FFF2-40B4-BE49-F238E27FC236}">
                <a16:creationId xmlns:a16="http://schemas.microsoft.com/office/drawing/2014/main" id="{18D036FB-95E2-4239-A44E-939450AB20AD}"/>
              </a:ext>
            </a:extLst>
          </p:cNvPr>
          <p:cNvSpPr txBox="1"/>
          <p:nvPr/>
        </p:nvSpPr>
        <p:spPr>
          <a:xfrm>
            <a:off x="2473353" y="713758"/>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37</a:t>
            </a:r>
            <a:endParaRPr lang="es-CO" sz="3200" b="1" kern="0" cap="small" dirty="0">
              <a:solidFill>
                <a:schemeClr val="accent1">
                  <a:lumMod val="50000"/>
                </a:schemeClr>
              </a:solidFill>
              <a:latin typeface="Candara" panose="020E0502030303020204" pitchFamily="34" charset="0"/>
            </a:endParaRPr>
          </a:p>
        </p:txBody>
      </p:sp>
    </p:spTree>
    <p:extLst>
      <p:ext uri="{BB962C8B-B14F-4D97-AF65-F5344CB8AC3E}">
        <p14:creationId xmlns:p14="http://schemas.microsoft.com/office/powerpoint/2010/main" val="1706897975"/>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69301" y="1475860"/>
          <a:ext cx="10810737" cy="5308470"/>
        </p:xfrm>
        <a:graphic>
          <a:graphicData uri="http://schemas.openxmlformats.org/drawingml/2006/table">
            <a:tbl>
              <a:tblPr firstRow="1" bandRow="1">
                <a:tableStyleId>{93296810-A885-4BE3-A3E7-6D5BEEA58F35}</a:tableStyleId>
              </a:tblPr>
              <a:tblGrid>
                <a:gridCol w="1072495">
                  <a:extLst>
                    <a:ext uri="{9D8B030D-6E8A-4147-A177-3AD203B41FA5}">
                      <a16:colId xmlns:a16="http://schemas.microsoft.com/office/drawing/2014/main" val="2457421865"/>
                    </a:ext>
                  </a:extLst>
                </a:gridCol>
                <a:gridCol w="3195642">
                  <a:extLst>
                    <a:ext uri="{9D8B030D-6E8A-4147-A177-3AD203B41FA5}">
                      <a16:colId xmlns:a16="http://schemas.microsoft.com/office/drawing/2014/main" val="3367632477"/>
                    </a:ext>
                  </a:extLst>
                </a:gridCol>
                <a:gridCol w="2725193">
                  <a:extLst>
                    <a:ext uri="{9D8B030D-6E8A-4147-A177-3AD203B41FA5}">
                      <a16:colId xmlns:a16="http://schemas.microsoft.com/office/drawing/2014/main" val="2362186750"/>
                    </a:ext>
                  </a:extLst>
                </a:gridCol>
                <a:gridCol w="3817407">
                  <a:extLst>
                    <a:ext uri="{9D8B030D-6E8A-4147-A177-3AD203B41FA5}">
                      <a16:colId xmlns:a16="http://schemas.microsoft.com/office/drawing/2014/main" val="478512528"/>
                    </a:ext>
                  </a:extLst>
                </a:gridCol>
              </a:tblGrid>
              <a:tr h="91935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3301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julio de 2021 – PP N°7</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N°20217000545082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2212084116"/>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agosto de 2021 – PP N° 8</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N°20227000021182 del  19/01/2022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12842402"/>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diciembre de 2021 – PP N° 10</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N°20227000134272 del 10/03/2022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12342968"/>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noviembre de 2021 – PP N°11</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N°20227000174432 del  30/03/2022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107618402"/>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enero de 2022 – PP N° 13</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N°2022700017672 del 31/03/2022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10302590"/>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2021 - PP N°14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20227000302332 del   2/06/2022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02197071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598240" y="645201"/>
            <a:ext cx="1770560"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37</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05943" y="55824"/>
            <a:ext cx="9699703"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13402" y="117884"/>
            <a:ext cx="1631709" cy="1076287"/>
          </a:xfrm>
          <a:prstGeom prst="rect">
            <a:avLst/>
          </a:prstGeom>
        </p:spPr>
      </p:pic>
    </p:spTree>
    <p:extLst>
      <p:ext uri="{BB962C8B-B14F-4D97-AF65-F5344CB8AC3E}">
        <p14:creationId xmlns:p14="http://schemas.microsoft.com/office/powerpoint/2010/main" val="243812551"/>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857139" y="1827633"/>
          <a:ext cx="10289405" cy="4713442"/>
        </p:xfrm>
        <a:graphic>
          <a:graphicData uri="http://schemas.openxmlformats.org/drawingml/2006/table">
            <a:tbl>
              <a:tblPr firstRow="1" bandRow="1">
                <a:tableStyleId>{93296810-A885-4BE3-A3E7-6D5BEEA58F35}</a:tableStyleId>
              </a:tblPr>
              <a:tblGrid>
                <a:gridCol w="1020776">
                  <a:extLst>
                    <a:ext uri="{9D8B030D-6E8A-4147-A177-3AD203B41FA5}">
                      <a16:colId xmlns:a16="http://schemas.microsoft.com/office/drawing/2014/main" val="2457421865"/>
                    </a:ext>
                  </a:extLst>
                </a:gridCol>
                <a:gridCol w="3041537">
                  <a:extLst>
                    <a:ext uri="{9D8B030D-6E8A-4147-A177-3AD203B41FA5}">
                      <a16:colId xmlns:a16="http://schemas.microsoft.com/office/drawing/2014/main" val="3367632477"/>
                    </a:ext>
                  </a:extLst>
                </a:gridCol>
                <a:gridCol w="2593775">
                  <a:extLst>
                    <a:ext uri="{9D8B030D-6E8A-4147-A177-3AD203B41FA5}">
                      <a16:colId xmlns:a16="http://schemas.microsoft.com/office/drawing/2014/main" val="2362186750"/>
                    </a:ext>
                  </a:extLst>
                </a:gridCol>
                <a:gridCol w="3633317">
                  <a:extLst>
                    <a:ext uri="{9D8B030D-6E8A-4147-A177-3AD203B41FA5}">
                      <a16:colId xmlns:a16="http://schemas.microsoft.com/office/drawing/2014/main" val="478512528"/>
                    </a:ext>
                  </a:extLst>
                </a:gridCol>
              </a:tblGrid>
              <a:tr h="104631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Fuga de Lixiviados - Marzo 2022 – PP N° 15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 20227000299142 del 1/06/2022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1812842402"/>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Julio 2022 – PP N°19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N°20227000472272 del  17/08/2022</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696685564"/>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Lavado de Puentes Peatonales - Primer Semestre 2022 - PP N° 20</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20227000649602 del 28/10/2022  </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7363901"/>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a:t>
                      </a:r>
                    </a:p>
                  </a:txBody>
                  <a:tcPr marL="0" marR="0" marT="0" marB="0" anchor="ctr"/>
                </a:tc>
                <a:tc>
                  <a:txBody>
                    <a:bodyPr/>
                    <a:lstStyle/>
                    <a:p>
                      <a:pPr marL="0" algn="l"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Fuga de Lixiviados - Agosto - PP N° 21 </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N°20227000651102  30/10/2022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668245264"/>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15</a:t>
                      </a:r>
                    </a:p>
                  </a:txBody>
                  <a:tcPr marL="0" marR="0" marT="0" marB="0" anchor="ctr"/>
                </a:tc>
                <a:tc>
                  <a:txBody>
                    <a:bodyPr/>
                    <a:lstStyle/>
                    <a:p>
                      <a:pPr marL="0" algn="l" defTabSz="914400" rtl="0" eaLnBrk="1" fontAlgn="ctr" latinLnBrk="0" hangingPunct="1"/>
                      <a:r>
                        <a:rPr lang="pt-BR" sz="1600" b="0" i="0" u="none" strike="noStrike" kern="1200">
                          <a:solidFill>
                            <a:srgbClr val="002060"/>
                          </a:solidFill>
                          <a:effectLst/>
                          <a:latin typeface="Calibri" panose="020F0502020204030204" pitchFamily="34" charset="0"/>
                          <a:ea typeface="+mn-ea"/>
                          <a:cs typeface="+mn-cs"/>
                        </a:rPr>
                        <a:t>Informe sobre posible Incumplimiento por Fuga de Lixiviados – abril 2023 -  PP N°23</a:t>
                      </a:r>
                      <a:endParaRPr lang="pt-BR"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N°20237000367262   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21720510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265964" y="623019"/>
            <a:ext cx="2160494" cy="954107"/>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37</a:t>
            </a:r>
          </a:p>
          <a:p>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28016" y="66490"/>
            <a:ext cx="8573198"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61528" y="67421"/>
            <a:ext cx="1370032" cy="1076287"/>
          </a:xfrm>
          <a:prstGeom prst="rect">
            <a:avLst/>
          </a:prstGeom>
        </p:spPr>
      </p:pic>
    </p:spTree>
    <p:extLst>
      <p:ext uri="{BB962C8B-B14F-4D97-AF65-F5344CB8AC3E}">
        <p14:creationId xmlns:p14="http://schemas.microsoft.com/office/powerpoint/2010/main" val="3140809554"/>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5"/>
          <a:ext cx="10829924" cy="4488117"/>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782892">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Julio 2023 -  PP N° 24</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N°20237000483472 del  25/08/2023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966824288"/>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junio 2023 - PP N° 25</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20237000492372 del 30/08/2023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233761029"/>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posible Incumplimiento Fuga de Lixiviados - Agosto - PP N° 26</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N°20237000585592 del 11/10/2023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692439588"/>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septiembre 2023 - PP N°27</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N°20237000700592 del </a:t>
                      </a:r>
                      <a:r>
                        <a:rPr lang="es-MX" sz="1600" b="0" i="0" u="none" strike="noStrike" kern="1200" dirty="0">
                          <a:solidFill>
                            <a:srgbClr val="002060"/>
                          </a:solidFill>
                          <a:effectLst/>
                          <a:latin typeface="Calibri" panose="020F0502020204030204" pitchFamily="34" charset="0"/>
                          <a:ea typeface="+mn-ea"/>
                          <a:cs typeface="+mn-cs"/>
                        </a:rPr>
                        <a:t>15/12/2023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244304195"/>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septiembre 2023 - PP N° 28</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N°20237000716362 del </a:t>
                      </a:r>
                      <a:r>
                        <a:rPr lang="es-MX" sz="1600" b="0" i="0" u="none" strike="noStrike" kern="1200" dirty="0">
                          <a:solidFill>
                            <a:srgbClr val="002060"/>
                          </a:solidFill>
                          <a:effectLst/>
                          <a:latin typeface="Calibri" panose="020F0502020204030204" pitchFamily="34" charset="0"/>
                          <a:ea typeface="+mn-ea"/>
                          <a:cs typeface="+mn-cs"/>
                        </a:rPr>
                        <a:t>22/12/2023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El 27/11/2024 se llevó a cabo audiencia de lectura de decisión de la actuación administrativa N° 04 de 2024</a:t>
                      </a:r>
                    </a:p>
                  </a:txBody>
                  <a:tcPr marL="0" marR="0" marT="0" marB="0" anchor="ctr"/>
                </a:tc>
                <a:extLst>
                  <a:ext uri="{0D108BD9-81ED-4DB2-BD59-A6C34878D82A}">
                    <a16:rowId xmlns:a16="http://schemas.microsoft.com/office/drawing/2014/main" val="241488851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661889" y="686628"/>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37</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18586" y="7107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649734" y="61070"/>
            <a:ext cx="1370032" cy="1076287"/>
          </a:xfrm>
          <a:prstGeom prst="rect">
            <a:avLst/>
          </a:prstGeom>
        </p:spPr>
      </p:pic>
    </p:spTree>
    <p:extLst>
      <p:ext uri="{BB962C8B-B14F-4D97-AF65-F5344CB8AC3E}">
        <p14:creationId xmlns:p14="http://schemas.microsoft.com/office/powerpoint/2010/main" val="1327288812"/>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4866061"/>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posible Incumplimiento - </a:t>
                      </a:r>
                      <a:r>
                        <a:rPr lang="pt-BR" sz="1600" b="0" i="0" u="none" strike="noStrike" kern="1200" dirty="0">
                          <a:solidFill>
                            <a:srgbClr val="002060"/>
                          </a:solidFill>
                          <a:effectLst/>
                          <a:latin typeface="Calibri" panose="020F0502020204030204" pitchFamily="34" charset="0"/>
                          <a:ea typeface="+mn-ea"/>
                          <a:cs typeface="+mn-cs"/>
                        </a:rPr>
                        <a:t>Fuga de Lixiviados – octubre 2023 - PP N°29</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N°20247000050162 del 29/01/2024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El 27/11/2024 se llevó a cabo audiencia de lectura de decisión de la actuación administrativa N° 04 de 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747321418"/>
                  </a:ext>
                </a:extLst>
              </a:tr>
              <a:tr h="54964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 Fuga de Lixiviados – diciembre 2023 - PP N°30</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N°20247000086942 del 14/02/2024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El 27/11/2024 se llevó a cabo audiencia de lectura de decisión de la actuación administrativa N° 04 de 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noviembre de 2023 - PP N° 31</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N°20247000131112 del 7/03/2024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408697409"/>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enero 2024 - PP N° 32</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N°20247000157412 del 21/03/2024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57917017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25</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Informe sobre posible incumplimiento por Fuga de Lixiviados – febrero 2024 - PPN°33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N°20247000265072 del 24/05/2024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601779745"/>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396415" y="73319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37</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19918" y="117643"/>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56191" y="61070"/>
            <a:ext cx="1370032" cy="1076287"/>
          </a:xfrm>
          <a:prstGeom prst="rect">
            <a:avLst/>
          </a:prstGeom>
        </p:spPr>
      </p:pic>
    </p:spTree>
    <p:extLst>
      <p:ext uri="{BB962C8B-B14F-4D97-AF65-F5344CB8AC3E}">
        <p14:creationId xmlns:p14="http://schemas.microsoft.com/office/powerpoint/2010/main" val="3199702249"/>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4397431"/>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26</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marzo 2024 - PP N° 34</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N°20247000353962 del 9/07/2024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3747321418"/>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Mecánica - enero 2024 - PP N° 35</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Enviado por la Interventoría mediante correo electrónico del viernes 7/06/2024 3:16 p. m</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28</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abril 2024 - PP N° 36</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N°20247000377272del 16/07/2024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56680654"/>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29</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mayo 2024 - PP N° 37</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N°20247000392492 del 22/07/2024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926347966"/>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30</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junio 2024 - PP N° 38</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20247000392492 del 28/08/2024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225141272"/>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406984" y="67515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37</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88936"/>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67192" y="88936"/>
            <a:ext cx="1370032" cy="1076287"/>
          </a:xfrm>
          <a:prstGeom prst="rect">
            <a:avLst/>
          </a:prstGeom>
        </p:spPr>
      </p:pic>
    </p:spTree>
    <p:extLst>
      <p:ext uri="{BB962C8B-B14F-4D97-AF65-F5344CB8AC3E}">
        <p14:creationId xmlns:p14="http://schemas.microsoft.com/office/powerpoint/2010/main" val="881014943"/>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12462" y="1424638"/>
          <a:ext cx="10829924" cy="5138476"/>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Julio 2024 - PP N° 39</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Enviado a la Unidad por correo electrónico el jueves 19/09/2024 3:28 p. m</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747321418"/>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Agosto 2024 - PP N° 40</a:t>
                      </a: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 20247000516252 del 19/09/2024</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Septiembre 2024 - PP N° 41</a:t>
                      </a: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 20247000594652 del 31/10/202</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966736756"/>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34</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Informe de presunto incumplimiento por fuga de lixiviados - octubre 2024 - PP N° 42</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20247000684372 del 17/12/2024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833547245"/>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35</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diciembre 2024 - PP N° 43</a:t>
                      </a: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Enviado mediante correo electrónico el mar 4/02/2025 12:09 p. m</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405694744"/>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36</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noviembre 2024 - PP N° 44</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N°20257000074712 del 6/02/2025</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97854077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310063" y="68817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37</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131577"/>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67192" y="88936"/>
            <a:ext cx="1370032" cy="1076287"/>
          </a:xfrm>
          <a:prstGeom prst="rect">
            <a:avLst/>
          </a:prstGeom>
        </p:spPr>
      </p:pic>
    </p:spTree>
    <p:extLst>
      <p:ext uri="{BB962C8B-B14F-4D97-AF65-F5344CB8AC3E}">
        <p14:creationId xmlns:p14="http://schemas.microsoft.com/office/powerpoint/2010/main" val="89337335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75450" y="1323483"/>
            <a:ext cx="822732" cy="646332"/>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458411" y="1339816"/>
            <a:ext cx="1233949" cy="698867"/>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403" y="1490023"/>
            <a:ext cx="1689392" cy="358210"/>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096095" y="1383505"/>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830145" y="145469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Histórico – Mantenimiento De Cestas </a:t>
            </a:r>
            <a:r>
              <a:rPr lang="es-CO" sz="1600" b="0" dirty="0">
                <a:solidFill>
                  <a:srgbClr val="4472C4">
                    <a:lumMod val="50000"/>
                  </a:srgbClr>
                </a:solidFill>
                <a:cs typeface="Calibri" panose="020F0502020204030204" pitchFamily="34" charset="0"/>
              </a:rPr>
              <a:t>2018 a 2024</a:t>
            </a:r>
            <a:endParaRPr lang="es-CO" sz="1600" b="0" kern="0" dirty="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375139" y="6302396"/>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a:t>
            </a:r>
            <a:r>
              <a:rPr lang="es-MX" sz="900" dirty="0">
                <a:solidFill>
                  <a:schemeClr val="accent1">
                    <a:lumMod val="50000"/>
                  </a:schemeClr>
                </a:solidFill>
              </a:rPr>
              <a:t>12 de febrero de 2018 y el 31 de diciembre de 2024</a:t>
            </a:r>
            <a:r>
              <a:rPr lang="es-CO" sz="900" dirty="0">
                <a:solidFill>
                  <a:schemeClr val="accent1">
                    <a:lumMod val="50000"/>
                  </a:schemeClr>
                </a:solidFill>
              </a:rPr>
              <a:t>.</a:t>
            </a:r>
          </a:p>
        </p:txBody>
      </p:sp>
      <p:pic>
        <p:nvPicPr>
          <p:cNvPr id="25" name="Picture 2">
            <a:extLst>
              <a:ext uri="{FF2B5EF4-FFF2-40B4-BE49-F238E27FC236}">
                <a16:creationId xmlns:a16="http://schemas.microsoft.com/office/drawing/2014/main" id="{EADDC4D4-2E92-46A9-AD63-80BC7F40E38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93351" y="1541022"/>
            <a:ext cx="1018496" cy="577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C9A25ED1-D334-4EA4-8093-3039B6F7C3A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46663" y="1108041"/>
            <a:ext cx="965184" cy="5509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7477D553-4B41-6BAA-CE68-A2002A5E138A}"/>
              </a:ext>
            </a:extLst>
          </p:cNvPr>
          <p:cNvGraphicFramePr>
            <a:graphicFrameLocks noGrp="1"/>
          </p:cNvGraphicFramePr>
          <p:nvPr>
            <p:extLst>
              <p:ext uri="{D42A27DB-BD31-4B8C-83A1-F6EECF244321}">
                <p14:modId xmlns:p14="http://schemas.microsoft.com/office/powerpoint/2010/main" val="3422567284"/>
              </p:ext>
            </p:extLst>
          </p:nvPr>
        </p:nvGraphicFramePr>
        <p:xfrm>
          <a:off x="458821" y="2165829"/>
          <a:ext cx="11311645" cy="3825739"/>
        </p:xfrm>
        <a:graphic>
          <a:graphicData uri="http://schemas.openxmlformats.org/drawingml/2006/table">
            <a:tbl>
              <a:tblPr/>
              <a:tblGrid>
                <a:gridCol w="920750">
                  <a:extLst>
                    <a:ext uri="{9D8B030D-6E8A-4147-A177-3AD203B41FA5}">
                      <a16:colId xmlns:a16="http://schemas.microsoft.com/office/drawing/2014/main" val="2446159420"/>
                    </a:ext>
                  </a:extLst>
                </a:gridCol>
                <a:gridCol w="743682">
                  <a:extLst>
                    <a:ext uri="{9D8B030D-6E8A-4147-A177-3AD203B41FA5}">
                      <a16:colId xmlns:a16="http://schemas.microsoft.com/office/drawing/2014/main" val="964126214"/>
                    </a:ext>
                  </a:extLst>
                </a:gridCol>
                <a:gridCol w="247894">
                  <a:extLst>
                    <a:ext uri="{9D8B030D-6E8A-4147-A177-3AD203B41FA5}">
                      <a16:colId xmlns:a16="http://schemas.microsoft.com/office/drawing/2014/main" val="257034020"/>
                    </a:ext>
                  </a:extLst>
                </a:gridCol>
                <a:gridCol w="920750">
                  <a:extLst>
                    <a:ext uri="{9D8B030D-6E8A-4147-A177-3AD203B41FA5}">
                      <a16:colId xmlns:a16="http://schemas.microsoft.com/office/drawing/2014/main" val="4187849601"/>
                    </a:ext>
                  </a:extLst>
                </a:gridCol>
                <a:gridCol w="770242">
                  <a:extLst>
                    <a:ext uri="{9D8B030D-6E8A-4147-A177-3AD203B41FA5}">
                      <a16:colId xmlns:a16="http://schemas.microsoft.com/office/drawing/2014/main" val="3507023033"/>
                    </a:ext>
                  </a:extLst>
                </a:gridCol>
                <a:gridCol w="247894">
                  <a:extLst>
                    <a:ext uri="{9D8B030D-6E8A-4147-A177-3AD203B41FA5}">
                      <a16:colId xmlns:a16="http://schemas.microsoft.com/office/drawing/2014/main" val="469179935"/>
                    </a:ext>
                  </a:extLst>
                </a:gridCol>
                <a:gridCol w="920750">
                  <a:extLst>
                    <a:ext uri="{9D8B030D-6E8A-4147-A177-3AD203B41FA5}">
                      <a16:colId xmlns:a16="http://schemas.microsoft.com/office/drawing/2014/main" val="2386757925"/>
                    </a:ext>
                  </a:extLst>
                </a:gridCol>
                <a:gridCol w="770242">
                  <a:extLst>
                    <a:ext uri="{9D8B030D-6E8A-4147-A177-3AD203B41FA5}">
                      <a16:colId xmlns:a16="http://schemas.microsoft.com/office/drawing/2014/main" val="1121564826"/>
                    </a:ext>
                  </a:extLst>
                </a:gridCol>
                <a:gridCol w="247894">
                  <a:extLst>
                    <a:ext uri="{9D8B030D-6E8A-4147-A177-3AD203B41FA5}">
                      <a16:colId xmlns:a16="http://schemas.microsoft.com/office/drawing/2014/main" val="394765214"/>
                    </a:ext>
                  </a:extLst>
                </a:gridCol>
                <a:gridCol w="920750">
                  <a:extLst>
                    <a:ext uri="{9D8B030D-6E8A-4147-A177-3AD203B41FA5}">
                      <a16:colId xmlns:a16="http://schemas.microsoft.com/office/drawing/2014/main" val="1647532862"/>
                    </a:ext>
                  </a:extLst>
                </a:gridCol>
                <a:gridCol w="767292">
                  <a:extLst>
                    <a:ext uri="{9D8B030D-6E8A-4147-A177-3AD203B41FA5}">
                      <a16:colId xmlns:a16="http://schemas.microsoft.com/office/drawing/2014/main" val="2896129826"/>
                    </a:ext>
                  </a:extLst>
                </a:gridCol>
                <a:gridCol w="203627">
                  <a:extLst>
                    <a:ext uri="{9D8B030D-6E8A-4147-A177-3AD203B41FA5}">
                      <a16:colId xmlns:a16="http://schemas.microsoft.com/office/drawing/2014/main" val="2354794524"/>
                    </a:ext>
                  </a:extLst>
                </a:gridCol>
                <a:gridCol w="920750">
                  <a:extLst>
                    <a:ext uri="{9D8B030D-6E8A-4147-A177-3AD203B41FA5}">
                      <a16:colId xmlns:a16="http://schemas.microsoft.com/office/drawing/2014/main" val="3927497557"/>
                    </a:ext>
                  </a:extLst>
                </a:gridCol>
                <a:gridCol w="770242">
                  <a:extLst>
                    <a:ext uri="{9D8B030D-6E8A-4147-A177-3AD203B41FA5}">
                      <a16:colId xmlns:a16="http://schemas.microsoft.com/office/drawing/2014/main" val="127913681"/>
                    </a:ext>
                  </a:extLst>
                </a:gridCol>
                <a:gridCol w="203627">
                  <a:extLst>
                    <a:ext uri="{9D8B030D-6E8A-4147-A177-3AD203B41FA5}">
                      <a16:colId xmlns:a16="http://schemas.microsoft.com/office/drawing/2014/main" val="1396538120"/>
                    </a:ext>
                  </a:extLst>
                </a:gridCol>
                <a:gridCol w="920750">
                  <a:extLst>
                    <a:ext uri="{9D8B030D-6E8A-4147-A177-3AD203B41FA5}">
                      <a16:colId xmlns:a16="http://schemas.microsoft.com/office/drawing/2014/main" val="2535395403"/>
                    </a:ext>
                  </a:extLst>
                </a:gridCol>
                <a:gridCol w="814509">
                  <a:extLst>
                    <a:ext uri="{9D8B030D-6E8A-4147-A177-3AD203B41FA5}">
                      <a16:colId xmlns:a16="http://schemas.microsoft.com/office/drawing/2014/main" val="51998793"/>
                    </a:ext>
                  </a:extLst>
                </a:gridCol>
              </a:tblGrid>
              <a:tr h="637624">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745522906"/>
                  </a:ext>
                </a:extLst>
              </a:tr>
              <a:tr h="212541">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17.826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17.059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8.725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18.565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62.175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458082909"/>
                  </a:ext>
                </a:extLst>
              </a:tr>
              <a:tr h="212541">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32.943</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28.890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12.216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22.278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96.327</a:t>
                      </a:r>
                    </a:p>
                  </a:txBody>
                  <a:tcPr marL="0" marR="0" marT="0" marB="0" anchor="ctr">
                    <a:lnL>
                      <a:noFill/>
                    </a:lnL>
                    <a:lnR>
                      <a:noFill/>
                    </a:lnR>
                    <a:lnT>
                      <a:noFill/>
                    </a:lnT>
                    <a:lnB>
                      <a:noFill/>
                    </a:lnB>
                    <a:noFill/>
                  </a:tcPr>
                </a:tc>
                <a:extLst>
                  <a:ext uri="{0D108BD9-81ED-4DB2-BD59-A6C34878D82A}">
                    <a16:rowId xmlns:a16="http://schemas.microsoft.com/office/drawing/2014/main" val="2537723141"/>
                  </a:ext>
                </a:extLst>
              </a:tr>
              <a:tr h="212541">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38.738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43.401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13.036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26.304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121.479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87519701"/>
                  </a:ext>
                </a:extLst>
              </a:tr>
              <a:tr h="212541">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33.592</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143.080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120.630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68.368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65.355</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431.025</a:t>
                      </a:r>
                    </a:p>
                  </a:txBody>
                  <a:tcPr marL="0" marR="0" marT="0" marB="0" anchor="ctr">
                    <a:lnL>
                      <a:noFill/>
                    </a:lnL>
                    <a:lnR>
                      <a:noFill/>
                    </a:lnR>
                    <a:lnT>
                      <a:noFill/>
                    </a:lnT>
                    <a:lnB>
                      <a:noFill/>
                    </a:lnB>
                    <a:noFill/>
                  </a:tcPr>
                </a:tc>
                <a:extLst>
                  <a:ext uri="{0D108BD9-81ED-4DB2-BD59-A6C34878D82A}">
                    <a16:rowId xmlns:a16="http://schemas.microsoft.com/office/drawing/2014/main" val="1830804501"/>
                  </a:ext>
                </a:extLst>
              </a:tr>
              <a:tr h="212541">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111.232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179.483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119.292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80.994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98.156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589.157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151764239"/>
                  </a:ext>
                </a:extLst>
              </a:tr>
              <a:tr h="212541">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113.961</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160.057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114.594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82.930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96.917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568.459</a:t>
                      </a:r>
                    </a:p>
                  </a:txBody>
                  <a:tcPr marL="0" marR="0" marT="0" marB="0" anchor="ctr">
                    <a:lnL>
                      <a:noFill/>
                    </a:lnL>
                    <a:lnR>
                      <a:noFill/>
                    </a:lnR>
                    <a:lnT>
                      <a:noFill/>
                    </a:lnT>
                    <a:lnB>
                      <a:noFill/>
                    </a:lnB>
                    <a:noFill/>
                  </a:tcPr>
                </a:tc>
                <a:extLst>
                  <a:ext uri="{0D108BD9-81ED-4DB2-BD59-A6C34878D82A}">
                    <a16:rowId xmlns:a16="http://schemas.microsoft.com/office/drawing/2014/main" val="1793303600"/>
                  </a:ext>
                </a:extLst>
              </a:tr>
              <a:tr h="212541">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113.855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149.236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107.381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84.618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96.629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551.719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355819482"/>
                  </a:ext>
                </a:extLst>
              </a:tr>
              <a:tr h="212541">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113.850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149.533</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98.568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84.586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95.779</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542.316</a:t>
                      </a:r>
                    </a:p>
                  </a:txBody>
                  <a:tcPr marL="0" marR="0" marT="0" marB="0" anchor="ctr">
                    <a:lnL>
                      <a:noFill/>
                    </a:lnL>
                    <a:lnR>
                      <a:noFill/>
                    </a:lnR>
                    <a:lnT>
                      <a:noFill/>
                    </a:lnT>
                    <a:lnB>
                      <a:noFill/>
                    </a:lnB>
                    <a:noFill/>
                  </a:tcPr>
                </a:tc>
                <a:extLst>
                  <a:ext uri="{0D108BD9-81ED-4DB2-BD59-A6C34878D82A}">
                    <a16:rowId xmlns:a16="http://schemas.microsoft.com/office/drawing/2014/main" val="3402962682"/>
                  </a:ext>
                </a:extLst>
              </a:tr>
              <a:tr h="212541">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113.820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144.575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92.582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84.511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81.579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517.067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793313784"/>
                  </a:ext>
                </a:extLst>
              </a:tr>
              <a:tr h="212541">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108.950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138.486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86.956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86.702</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75.004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496.098</a:t>
                      </a:r>
                    </a:p>
                  </a:txBody>
                  <a:tcPr marL="0" marR="0" marT="0" marB="0" anchor="ctr">
                    <a:lnL>
                      <a:noFill/>
                    </a:lnL>
                    <a:lnR>
                      <a:noFill/>
                    </a:lnR>
                    <a:lnT>
                      <a:noFill/>
                    </a:lnT>
                    <a:lnB>
                      <a:noFill/>
                    </a:lnB>
                    <a:noFill/>
                  </a:tcPr>
                </a:tc>
                <a:extLst>
                  <a:ext uri="{0D108BD9-81ED-4DB2-BD59-A6C34878D82A}">
                    <a16:rowId xmlns:a16="http://schemas.microsoft.com/office/drawing/2014/main" val="1809356084"/>
                  </a:ext>
                </a:extLst>
              </a:tr>
              <a:tr h="212541">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103.927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130.153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80.991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83.678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67.278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466.027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31936760"/>
                  </a:ext>
                </a:extLst>
              </a:tr>
              <a:tr h="212541">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103.764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129.641</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77.127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83.400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61.147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455.079</a:t>
                      </a:r>
                    </a:p>
                  </a:txBody>
                  <a:tcPr marL="0" marR="0" marT="0" marB="0" anchor="ctr">
                    <a:lnL>
                      <a:noFill/>
                    </a:lnL>
                    <a:lnR>
                      <a:noFill/>
                    </a:lnR>
                    <a:lnT>
                      <a:noFill/>
                    </a:lnT>
                    <a:lnB>
                      <a:noFill/>
                    </a:lnB>
                    <a:noFill/>
                  </a:tcPr>
                </a:tc>
                <a:extLst>
                  <a:ext uri="{0D108BD9-81ED-4DB2-BD59-A6C34878D82A}">
                    <a16:rowId xmlns:a16="http://schemas.microsoft.com/office/drawing/2014/main" val="2863565398"/>
                  </a:ext>
                </a:extLst>
              </a:tr>
              <a:tr h="212541">
                <a:tc>
                  <a:txBody>
                    <a:bodyPr/>
                    <a:lstStyle/>
                    <a:p>
                      <a:pPr algn="ctr" rtl="0" fontAlgn="ctr"/>
                      <a:r>
                        <a:rPr lang="es-CO" sz="12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103.041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129.597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75.592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82.609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60.122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450.961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77179445"/>
                  </a:ext>
                </a:extLst>
              </a:tr>
              <a:tr h="212541">
                <a:tc>
                  <a:txBody>
                    <a:bodyPr/>
                    <a:lstStyle/>
                    <a:p>
                      <a:pPr algn="ctr" rtl="0" fontAlgn="ctr"/>
                      <a:r>
                        <a:rPr lang="es-CO" sz="12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101.299</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128.921</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74.914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53.925</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59.874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418.933</a:t>
                      </a:r>
                    </a:p>
                  </a:txBody>
                  <a:tcPr marL="0" marR="0" marT="0" marB="0" anchor="ctr">
                    <a:lnL>
                      <a:noFill/>
                    </a:lnL>
                    <a:lnR>
                      <a:noFill/>
                    </a:lnR>
                    <a:lnT>
                      <a:noFill/>
                    </a:lnT>
                    <a:lnB>
                      <a:noFill/>
                    </a:lnB>
                    <a:noFill/>
                  </a:tcPr>
                </a:tc>
                <a:extLst>
                  <a:ext uri="{0D108BD9-81ED-4DB2-BD59-A6C34878D82A}">
                    <a16:rowId xmlns:a16="http://schemas.microsoft.com/office/drawing/2014/main" val="1944018683"/>
                  </a:ext>
                </a:extLst>
              </a:tr>
              <a:tr h="212541">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1.121.291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1.672.269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1.137.977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910.298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924.987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latin typeface="Calibri" panose="020F0502020204030204" pitchFamily="34" charset="0"/>
                        </a:rPr>
                        <a:t>5.766.822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888249061"/>
                  </a:ext>
                </a:extLst>
              </a:tr>
            </a:tbl>
          </a:graphicData>
        </a:graphic>
      </p:graphicFrame>
    </p:spTree>
    <p:extLst>
      <p:ext uri="{BB962C8B-B14F-4D97-AF65-F5344CB8AC3E}">
        <p14:creationId xmlns:p14="http://schemas.microsoft.com/office/powerpoint/2010/main" val="883292758"/>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DFBFE1-129E-65A8-B366-4DB9D058874A}"/>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EF7AF22B-7E7A-7755-8BF4-A6A0343DE3EA}"/>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E109C79C-7019-F780-9045-7DFE2751BC29}"/>
              </a:ext>
            </a:extLst>
          </p:cNvPr>
          <p:cNvGraphicFramePr>
            <a:graphicFrameLocks noGrp="1"/>
          </p:cNvGraphicFramePr>
          <p:nvPr/>
        </p:nvGraphicFramePr>
        <p:xfrm>
          <a:off x="412462" y="1424638"/>
          <a:ext cx="10829924" cy="1433251"/>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enero 2025 - PP N° 45</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Pendiente Radicado UAESP Enviado por correo electrónico el </a:t>
                      </a:r>
                      <a:r>
                        <a:rPr lang="es-MX" sz="1600" b="0" i="0" u="none" strike="noStrike" kern="1200" dirty="0" err="1">
                          <a:solidFill>
                            <a:srgbClr val="002060"/>
                          </a:solidFill>
                          <a:effectLst/>
                          <a:latin typeface="Calibri" panose="020F0502020204030204" pitchFamily="34" charset="0"/>
                          <a:ea typeface="+mn-ea"/>
                          <a:cs typeface="+mn-cs"/>
                        </a:rPr>
                        <a:t>mié</a:t>
                      </a:r>
                      <a:r>
                        <a:rPr lang="es-MX" sz="1600" b="0" i="0" u="none" strike="noStrike" kern="1200" dirty="0">
                          <a:solidFill>
                            <a:srgbClr val="002060"/>
                          </a:solidFill>
                          <a:effectLst/>
                          <a:latin typeface="Calibri" panose="020F0502020204030204" pitchFamily="34" charset="0"/>
                          <a:ea typeface="+mn-ea"/>
                          <a:cs typeface="+mn-cs"/>
                        </a:rPr>
                        <a:t> 19/03/2025 12:47 p. m</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747321418"/>
                  </a:ext>
                </a:extLst>
              </a:tr>
            </a:tbl>
          </a:graphicData>
        </a:graphic>
      </p:graphicFrame>
      <p:sp>
        <p:nvSpPr>
          <p:cNvPr id="5" name="CuadroTexto 4">
            <a:extLst>
              <a:ext uri="{FF2B5EF4-FFF2-40B4-BE49-F238E27FC236}">
                <a16:creationId xmlns:a16="http://schemas.microsoft.com/office/drawing/2014/main" id="{2BBF0690-6A1E-30A4-E8E3-53515C88DA35}"/>
              </a:ext>
            </a:extLst>
          </p:cNvPr>
          <p:cNvSpPr txBox="1"/>
          <p:nvPr/>
        </p:nvSpPr>
        <p:spPr>
          <a:xfrm>
            <a:off x="2310063" y="68817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37</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BF62F7FF-775D-D7B5-B399-495920DBAE4B}"/>
              </a:ext>
            </a:extLst>
          </p:cNvPr>
          <p:cNvSpPr txBox="1"/>
          <p:nvPr/>
        </p:nvSpPr>
        <p:spPr>
          <a:xfrm>
            <a:off x="0" y="131577"/>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75FEA564-7E84-694D-0D4F-B6B7607C58ED}"/>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67192" y="88936"/>
            <a:ext cx="1370032" cy="1076287"/>
          </a:xfrm>
          <a:prstGeom prst="rect">
            <a:avLst/>
          </a:prstGeom>
        </p:spPr>
      </p:pic>
    </p:spTree>
    <p:extLst>
      <p:ext uri="{BB962C8B-B14F-4D97-AF65-F5344CB8AC3E}">
        <p14:creationId xmlns:p14="http://schemas.microsoft.com/office/powerpoint/2010/main" val="1344479892"/>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992429"/>
          <a:ext cx="10721974" cy="2085073"/>
        </p:xfrm>
        <a:graphic>
          <a:graphicData uri="http://schemas.openxmlformats.org/drawingml/2006/table">
            <a:tbl>
              <a:tblPr firstRow="1" bandRow="1">
                <a:tableStyleId>{93296810-A885-4BE3-A3E7-6D5BEEA58F35}</a:tableStyleId>
              </a:tblPr>
              <a:tblGrid>
                <a:gridCol w="3758425">
                  <a:extLst>
                    <a:ext uri="{9D8B030D-6E8A-4147-A177-3AD203B41FA5}">
                      <a16:colId xmlns:a16="http://schemas.microsoft.com/office/drawing/2014/main" val="3367632477"/>
                    </a:ext>
                  </a:extLst>
                </a:gridCol>
                <a:gridCol w="3758425">
                  <a:extLst>
                    <a:ext uri="{9D8B030D-6E8A-4147-A177-3AD203B41FA5}">
                      <a16:colId xmlns:a16="http://schemas.microsoft.com/office/drawing/2014/main" val="2557383236"/>
                    </a:ext>
                  </a:extLst>
                </a:gridCol>
                <a:gridCol w="3205124">
                  <a:extLst>
                    <a:ext uri="{9D8B030D-6E8A-4147-A177-3AD203B41FA5}">
                      <a16:colId xmlns:a16="http://schemas.microsoft.com/office/drawing/2014/main" val="2362186750"/>
                    </a:ext>
                  </a:extLst>
                </a:gridCol>
              </a:tblGrid>
              <a:tr h="729716">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355357">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Acuerdos de Niveles (ANS) de Tecnología en el mes de Julio</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N°20217000417932 del 29/08/2021</a:t>
                      </a: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ctr" fontAlgn="ct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CO" sz="1600" b="1" i="0" u="none" strike="noStrike" kern="1200" dirty="0">
                        <a:solidFill>
                          <a:srgbClr val="002060"/>
                        </a:solidFill>
                        <a:effectLst/>
                        <a:latin typeface="Calibri" panose="020F0502020204030204" pitchFamily="34" charset="0"/>
                        <a:ea typeface="+mn-ea"/>
                        <a:cs typeface="+mn-cs"/>
                      </a:endParaRPr>
                    </a:p>
                  </a:txBody>
                  <a:tcPr marL="9525" marR="9525" marT="9525" marB="0" anchor="ctr"/>
                </a:tc>
                <a:extLst>
                  <a:ext uri="{0D108BD9-81ED-4DB2-BD59-A6C34878D82A}">
                    <a16:rowId xmlns:a16="http://schemas.microsoft.com/office/drawing/2014/main" val="307626210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80184" y="60121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23386" y="-350485"/>
            <a:ext cx="9726005" cy="150810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endParaRPr lang="es-CO" sz="3200" kern="0" dirty="0">
              <a:solidFill>
                <a:schemeClr val="accent1">
                  <a:lumMod val="50000"/>
                </a:schemeClr>
              </a:solidFill>
            </a:endParaRPr>
          </a:p>
          <a:p>
            <a:pPr lvl="1"/>
            <a:r>
              <a:rPr lang="es-CO" sz="32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41784" y="118109"/>
            <a:ext cx="1370032" cy="1076287"/>
          </a:xfrm>
          <a:prstGeom prst="rect">
            <a:avLst/>
          </a:prstGeom>
        </p:spPr>
      </p:pic>
    </p:spTree>
    <p:extLst>
      <p:ext uri="{BB962C8B-B14F-4D97-AF65-F5344CB8AC3E}">
        <p14:creationId xmlns:p14="http://schemas.microsoft.com/office/powerpoint/2010/main" val="1368543216"/>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36600" y="1714031"/>
          <a:ext cx="10401300" cy="4742187"/>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agosto de 2021 – PP N° 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N°20227000028742 del 21/01/2022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septiembre de 2023. – PP N°2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N°20237000708902 del 19/12/2023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51043323"/>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noviembre de 2023.- PP N° 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N°20247000050082 del 29/01/2024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54556969"/>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diciembre de 2023.- 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N°20247000131142 del 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86020257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736600" y="1248587"/>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57537"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F67AE394-D01C-438D-9DB1-4514CE556CA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55187" y="70465"/>
            <a:ext cx="1889924" cy="1066892"/>
          </a:xfrm>
          <a:prstGeom prst="rect">
            <a:avLst/>
          </a:prstGeom>
        </p:spPr>
      </p:pic>
    </p:spTree>
    <p:extLst>
      <p:ext uri="{BB962C8B-B14F-4D97-AF65-F5344CB8AC3E}">
        <p14:creationId xmlns:p14="http://schemas.microsoft.com/office/powerpoint/2010/main" val="2940629679"/>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36600" y="1714031"/>
          <a:ext cx="10401300" cy="4742187"/>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enero de 2024.- PP N° 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del  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marzo de 2024 - PP N° 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20247000361842 del 11/07/2024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05000631"/>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febrero de 2024 - PP N°7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Enviado a la Unidad por correo electrónico el viernes 27/09/2024 4:29 p. m</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858370235"/>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abril de 2024 -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Enviado por la Unidad por correo electrónico el viernes 27/09/2024 4:29 p. m</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31871204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736600" y="126269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38624"/>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F67AE394-D01C-438D-9DB1-4514CE556CA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49658" y="38624"/>
            <a:ext cx="1889924" cy="1066892"/>
          </a:xfrm>
          <a:prstGeom prst="rect">
            <a:avLst/>
          </a:prstGeom>
        </p:spPr>
      </p:pic>
    </p:spTree>
    <p:extLst>
      <p:ext uri="{BB962C8B-B14F-4D97-AF65-F5344CB8AC3E}">
        <p14:creationId xmlns:p14="http://schemas.microsoft.com/office/powerpoint/2010/main" val="732806485"/>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54B6D5-6371-1DEA-4744-12FBBFE8B75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50C5C4C8-CF9E-7E6C-AAF4-1EAD7EFF385D}"/>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CA602155-73B9-0194-60F2-C4A39372779C}"/>
              </a:ext>
            </a:extLst>
          </p:cNvPr>
          <p:cNvGraphicFramePr>
            <a:graphicFrameLocks noGrp="1"/>
          </p:cNvGraphicFramePr>
          <p:nvPr/>
        </p:nvGraphicFramePr>
        <p:xfrm>
          <a:off x="390120" y="1714031"/>
          <a:ext cx="10401300" cy="4742187"/>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mayo de 2024. - PP N° 9</a:t>
                      </a: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N°20247000551552 del 8/10/2024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Fuga de Lixiviados – agosto de 2024 - PP N 10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Radicado UAESP N°20247000551342 del 8/10/2024</a:t>
                      </a:r>
                      <a:endParaRPr lang="es-CO" sz="1600" b="0" i="0" u="none" strike="noStrike" kern="1200" dirty="0">
                        <a:solidFill>
                          <a:srgbClr val="002060"/>
                        </a:solidFill>
                        <a:effectLst/>
                        <a:latin typeface="Calibri" panose="020F0502020204030204" pitchFamily="34" charset="0"/>
                        <a:ea typeface="+mn-ea"/>
                        <a:cs typeface="+mn-cs"/>
                      </a:endParaRPr>
                    </a:p>
                    <a:p>
                      <a:pPr marL="0" algn="ctr" defTabSz="914400" rtl="0" eaLnBrk="1" fontAlgn="ctr" latinLnBrk="0" hangingPunct="1"/>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05000631"/>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junio de 2024 - PP N° 11</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Radicado UAESP N°20247000594632 del 31/10/2024</a:t>
                      </a:r>
                      <a:endParaRPr lang="es-CO" sz="1600" b="0" i="0" u="none" strike="noStrike" kern="1200" dirty="0">
                        <a:solidFill>
                          <a:srgbClr val="002060"/>
                        </a:solidFill>
                        <a:effectLst/>
                        <a:latin typeface="Calibri" panose="020F0502020204030204" pitchFamily="34" charset="0"/>
                        <a:ea typeface="+mn-ea"/>
                        <a:cs typeface="+mn-cs"/>
                      </a:endParaRPr>
                    </a:p>
                    <a:p>
                      <a:pPr marL="0" algn="ctr" defTabSz="914400" rtl="0" eaLnBrk="1" fontAlgn="ctr" latinLnBrk="0" hangingPunct="1"/>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858370235"/>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agosto de 2024.- PP N° 12</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20247000594632 del 27/01/2025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98642659"/>
                  </a:ext>
                </a:extLst>
              </a:tr>
            </a:tbl>
          </a:graphicData>
        </a:graphic>
      </p:graphicFrame>
      <p:sp>
        <p:nvSpPr>
          <p:cNvPr id="5" name="CuadroTexto 4">
            <a:extLst>
              <a:ext uri="{FF2B5EF4-FFF2-40B4-BE49-F238E27FC236}">
                <a16:creationId xmlns:a16="http://schemas.microsoft.com/office/drawing/2014/main" id="{A25BC131-784C-72FB-6B5F-6FFE8EF5689A}"/>
              </a:ext>
            </a:extLst>
          </p:cNvPr>
          <p:cNvSpPr txBox="1"/>
          <p:nvPr/>
        </p:nvSpPr>
        <p:spPr>
          <a:xfrm>
            <a:off x="390120"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EEFF7FE4-51D8-32DC-3116-9DCF14DC7D1E}"/>
              </a:ext>
            </a:extLst>
          </p:cNvPr>
          <p:cNvSpPr txBox="1"/>
          <p:nvPr/>
        </p:nvSpPr>
        <p:spPr>
          <a:xfrm>
            <a:off x="0" y="38624"/>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024F9EDA-1770-703B-7C13-CD7BE2F56AAB}"/>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49658" y="38624"/>
            <a:ext cx="1889924" cy="1066892"/>
          </a:xfrm>
          <a:prstGeom prst="rect">
            <a:avLst/>
          </a:prstGeom>
        </p:spPr>
      </p:pic>
    </p:spTree>
    <p:extLst>
      <p:ext uri="{BB962C8B-B14F-4D97-AF65-F5344CB8AC3E}">
        <p14:creationId xmlns:p14="http://schemas.microsoft.com/office/powerpoint/2010/main" val="4044844742"/>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C1F224-D90F-F269-EAD3-926FAB193A0C}"/>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4E614111-243D-2083-14AF-E3D86798A60C}"/>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65CDEFC8-6B45-546C-E67D-B5CF24DEE0A7}"/>
              </a:ext>
            </a:extLst>
          </p:cNvPr>
          <p:cNvGraphicFramePr>
            <a:graphicFrameLocks noGrp="1"/>
          </p:cNvGraphicFramePr>
          <p:nvPr/>
        </p:nvGraphicFramePr>
        <p:xfrm>
          <a:off x="390120" y="1714031"/>
          <a:ext cx="10401300" cy="3745846"/>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Septiembre de 2024 - PP N° 13</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N°20257000118022 del 27/02/2025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EN TRÁMITE DE LA UAESP</a:t>
                      </a: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noviembre de 2024 - PP N° 14</a:t>
                      </a:r>
                      <a:endParaRPr lang="pt-BR"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Enviado por correo electrónico el miércoles 26/02/2025 3:51 p. m</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05000631"/>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octubre de 2024. - PP N° 15</a:t>
                      </a: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Enviado por correo electrónico el miércoles 26/02/2025 4:07 p. m</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858370235"/>
                  </a:ext>
                </a:extLst>
              </a:tr>
            </a:tbl>
          </a:graphicData>
        </a:graphic>
      </p:graphicFrame>
      <p:sp>
        <p:nvSpPr>
          <p:cNvPr id="5" name="CuadroTexto 4">
            <a:extLst>
              <a:ext uri="{FF2B5EF4-FFF2-40B4-BE49-F238E27FC236}">
                <a16:creationId xmlns:a16="http://schemas.microsoft.com/office/drawing/2014/main" id="{89AAD8A8-857E-964B-F40B-58BBD2D92E25}"/>
              </a:ext>
            </a:extLst>
          </p:cNvPr>
          <p:cNvSpPr txBox="1"/>
          <p:nvPr/>
        </p:nvSpPr>
        <p:spPr>
          <a:xfrm>
            <a:off x="390120"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419F343A-8A71-9624-8F6C-1C73D49823D4}"/>
              </a:ext>
            </a:extLst>
          </p:cNvPr>
          <p:cNvSpPr txBox="1"/>
          <p:nvPr/>
        </p:nvSpPr>
        <p:spPr>
          <a:xfrm>
            <a:off x="0" y="38624"/>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4F399FFE-FA94-2CD9-1812-CCD79FD3188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49658" y="38624"/>
            <a:ext cx="1889924" cy="1066892"/>
          </a:xfrm>
          <a:prstGeom prst="rect">
            <a:avLst/>
          </a:prstGeom>
        </p:spPr>
      </p:pic>
    </p:spTree>
    <p:extLst>
      <p:ext uri="{BB962C8B-B14F-4D97-AF65-F5344CB8AC3E}">
        <p14:creationId xmlns:p14="http://schemas.microsoft.com/office/powerpoint/2010/main" val="1783728602"/>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6" y="14428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01726" y="1837574"/>
          <a:ext cx="11116020" cy="3732021"/>
        </p:xfrm>
        <a:graphic>
          <a:graphicData uri="http://schemas.openxmlformats.org/drawingml/2006/table">
            <a:tbl>
              <a:tblPr firstRow="1" bandRow="1">
                <a:tableStyleId>{93296810-A885-4BE3-A3E7-6D5BEEA58F35}</a:tableStyleId>
              </a:tblPr>
              <a:tblGrid>
                <a:gridCol w="3599475">
                  <a:extLst>
                    <a:ext uri="{9D8B030D-6E8A-4147-A177-3AD203B41FA5}">
                      <a16:colId xmlns:a16="http://schemas.microsoft.com/office/drawing/2014/main" val="3367632477"/>
                    </a:ext>
                  </a:extLst>
                </a:gridCol>
                <a:gridCol w="4234673">
                  <a:extLst>
                    <a:ext uri="{9D8B030D-6E8A-4147-A177-3AD203B41FA5}">
                      <a16:colId xmlns:a16="http://schemas.microsoft.com/office/drawing/2014/main" val="2128136495"/>
                    </a:ext>
                  </a:extLst>
                </a:gridCol>
                <a:gridCol w="3281872">
                  <a:extLst>
                    <a:ext uri="{9D8B030D-6E8A-4147-A177-3AD203B41FA5}">
                      <a16:colId xmlns:a16="http://schemas.microsoft.com/office/drawing/2014/main" val="2362186750"/>
                    </a:ext>
                  </a:extLst>
                </a:gridCol>
              </a:tblGrid>
              <a:tr h="563881">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050967">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Niveles (ANS) de Tecnología en el mes de Febrero </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N°20227000186492 del 5/04/2022</a:t>
                      </a:r>
                      <a:endParaRPr lang="es-MX"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189619434"/>
                  </a:ext>
                </a:extLst>
              </a:tr>
              <a:tr h="1050967">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Informe sobre incumplimiento de Acuerdos de Niveles de Servicios (ANS) de tecnología en el mes de mayo de 2023 </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N°20237000456722 del 14/08/2023</a:t>
                      </a:r>
                      <a:endParaRPr lang="es-MX"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algn="ctr" defTabSz="914400" rtl="0" eaLnBrk="1" fontAlgn="ctr" latinLnBrk="0" hangingPunct="1"/>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844183622"/>
                  </a:ext>
                </a:extLst>
              </a:tr>
              <a:tr h="1050967">
                <a:tc>
                  <a:txBody>
                    <a:bodyPr/>
                    <a:lstStyle/>
                    <a:p>
                      <a:pPr marL="0" algn="l" defTabSz="914400" rtl="0" eaLnBrk="1" fontAlgn="ctr" latinLnBrk="0" hangingPunct="1"/>
                      <a:r>
                        <a:rPr lang="es-MX" sz="1600" b="0" i="0" u="none" strike="noStrike" kern="1200">
                          <a:solidFill>
                            <a:srgbClr val="002060"/>
                          </a:solidFill>
                          <a:effectLst/>
                          <a:latin typeface="+mn-lt"/>
                          <a:ea typeface="+mn-ea"/>
                          <a:cs typeface="+mn-cs"/>
                        </a:rPr>
                        <a:t>Informe sobre incumplimiento de Acuerdos de Niveles de Servicios (ANS) de tecnología en el mes de junio de 2023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N°20237000456632 del 14/08/2023</a:t>
                      </a:r>
                      <a:endParaRPr lang="es-MX"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algn="ctr" defTabSz="914400" rtl="0" eaLnBrk="1" fontAlgn="ctr" latinLnBrk="0" hangingPunct="1"/>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119970922"/>
                  </a:ext>
                </a:extLst>
              </a:tr>
            </a:tbl>
          </a:graphicData>
        </a:graphic>
      </p:graphicFrame>
      <p:sp>
        <p:nvSpPr>
          <p:cNvPr id="10" name="CuadroTexto 9">
            <a:extLst>
              <a:ext uri="{FF2B5EF4-FFF2-40B4-BE49-F238E27FC236}">
                <a16:creationId xmlns:a16="http://schemas.microsoft.com/office/drawing/2014/main" id="{01C502B6-173E-481B-B030-DA7EF37F2575}"/>
              </a:ext>
            </a:extLst>
          </p:cNvPr>
          <p:cNvSpPr txBox="1"/>
          <p:nvPr/>
        </p:nvSpPr>
        <p:spPr>
          <a:xfrm>
            <a:off x="89647" y="-52551"/>
            <a:ext cx="10099406" cy="169277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 - ANS </a:t>
            </a:r>
          </a:p>
          <a:p>
            <a:r>
              <a:rPr lang="es-CO" sz="1600" cap="small" dirty="0">
                <a:solidFill>
                  <a:srgbClr val="002060"/>
                </a:solidFill>
                <a:latin typeface="Candara" panose="020E0502030303020204" pitchFamily="34" charset="0"/>
              </a:rPr>
              <a:t>     </a:t>
            </a:r>
          </a:p>
          <a:p>
            <a:endParaRPr lang="es-CO" sz="1600" dirty="0"/>
          </a:p>
        </p:txBody>
      </p:sp>
      <p:pic>
        <p:nvPicPr>
          <p:cNvPr id="7" name="Imagen 6">
            <a:extLst>
              <a:ext uri="{FF2B5EF4-FFF2-40B4-BE49-F238E27FC236}">
                <a16:creationId xmlns:a16="http://schemas.microsoft.com/office/drawing/2014/main" id="{2CB1385B-1F56-46B8-BF8E-90134238810D}"/>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12658" t="17307" r="12911" b="19214"/>
          <a:stretch/>
        </p:blipFill>
        <p:spPr>
          <a:xfrm>
            <a:off x="10189052" y="258439"/>
            <a:ext cx="1655117" cy="934517"/>
          </a:xfrm>
          <a:prstGeom prst="rect">
            <a:avLst/>
          </a:prstGeom>
        </p:spPr>
      </p:pic>
      <p:sp>
        <p:nvSpPr>
          <p:cNvPr id="2" name="CuadroTexto 1">
            <a:extLst>
              <a:ext uri="{FF2B5EF4-FFF2-40B4-BE49-F238E27FC236}">
                <a16:creationId xmlns:a16="http://schemas.microsoft.com/office/drawing/2014/main" id="{18D036FB-95E2-4239-A44E-939450AB20AD}"/>
              </a:ext>
            </a:extLst>
          </p:cNvPr>
          <p:cNvSpPr txBox="1"/>
          <p:nvPr/>
        </p:nvSpPr>
        <p:spPr>
          <a:xfrm>
            <a:off x="577641" y="98120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a:t>
            </a:r>
            <a:endParaRPr lang="es-CO" sz="3200" b="1" kern="0" cap="small" dirty="0">
              <a:solidFill>
                <a:schemeClr val="accent1">
                  <a:lumMod val="50000"/>
                </a:schemeClr>
              </a:solidFill>
              <a:latin typeface="Candara" panose="020E0502030303020204" pitchFamily="34" charset="0"/>
            </a:endParaRPr>
          </a:p>
        </p:txBody>
      </p:sp>
    </p:spTree>
    <p:extLst>
      <p:ext uri="{BB962C8B-B14F-4D97-AF65-F5344CB8AC3E}">
        <p14:creationId xmlns:p14="http://schemas.microsoft.com/office/powerpoint/2010/main" val="2248531689"/>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8B4699-2BAF-1EB1-D5C8-113778402E01}"/>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919311EE-26B1-0861-AC40-469BF1F3A062}"/>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C7675FE-8E26-4EDC-2148-7D2DF7E44738}"/>
              </a:ext>
            </a:extLst>
          </p:cNvPr>
          <p:cNvGraphicFramePr>
            <a:graphicFrameLocks noGrp="1"/>
          </p:cNvGraphicFramePr>
          <p:nvPr/>
        </p:nvGraphicFramePr>
        <p:xfrm>
          <a:off x="613610" y="1683255"/>
          <a:ext cx="10756231" cy="4550294"/>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algn="just" fontAlgn="ctr"/>
                      <a:r>
                        <a:rPr lang="pt-BR" sz="1600" b="0" i="0" u="none" strike="noStrike" kern="1200" dirty="0">
                          <a:solidFill>
                            <a:srgbClr val="002060"/>
                          </a:solidFill>
                          <a:effectLst/>
                          <a:latin typeface="+mn-lt"/>
                          <a:ea typeface="+mn-ea"/>
                          <a:cs typeface="+mn-cs"/>
                        </a:rPr>
                        <a:t>Fuga de Lixiviados – Febrero de 2023 - PP N° 17</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20237000251592 del 05/05/2023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Manual -  Incumplimiento de frecuencia -Enero  - PP N° 18</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N°20237000282762 del </a:t>
                      </a: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22/05/2023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algn="just" fontAlgn="ctr"/>
                      <a:r>
                        <a:rPr lang="es-CO" sz="1600" b="0" i="0" u="none" strike="noStrike" kern="1200" dirty="0">
                          <a:solidFill>
                            <a:srgbClr val="002060"/>
                          </a:solidFill>
                          <a:effectLst/>
                          <a:latin typeface="+mn-lt"/>
                          <a:ea typeface="+mn-ea"/>
                          <a:cs typeface="+mn-cs"/>
                        </a:rPr>
                        <a:t>Informe sobre posible incumplimiento por fuga de Lixiviados – mayo de 2023 - PP N° 19</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N°20237000450182 del </a:t>
                      </a: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10/08/2023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94324722"/>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Julio - PP N° 20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N°20237000483492 del </a:t>
                      </a: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092284821"/>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Julio - PP N° 21</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N°20237000483262 del </a:t>
                      </a: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457499847"/>
                  </a:ext>
                </a:extLst>
              </a:tr>
            </a:tbl>
          </a:graphicData>
        </a:graphic>
      </p:graphicFrame>
      <p:sp>
        <p:nvSpPr>
          <p:cNvPr id="5" name="CuadroTexto 4">
            <a:extLst>
              <a:ext uri="{FF2B5EF4-FFF2-40B4-BE49-F238E27FC236}">
                <a16:creationId xmlns:a16="http://schemas.microsoft.com/office/drawing/2014/main" id="{CC90C210-9499-C14B-CFCD-4077C35A39CA}"/>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1FEB017F-8092-5423-DD75-D4A42A73D3A3}"/>
              </a:ext>
            </a:extLst>
          </p:cNvPr>
          <p:cNvSpPr txBox="1"/>
          <p:nvPr/>
        </p:nvSpPr>
        <p:spPr>
          <a:xfrm>
            <a:off x="-128445" y="85842"/>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E0AD326F-A402-1E87-39B9-7E5548059E2A}"/>
              </a:ext>
            </a:extLst>
          </p:cNvPr>
          <p:cNvGrpSpPr/>
          <p:nvPr/>
        </p:nvGrpSpPr>
        <p:grpSpPr>
          <a:xfrm>
            <a:off x="10061002" y="-46373"/>
            <a:ext cx="1887497" cy="1290241"/>
            <a:chOff x="10562619" y="1423954"/>
            <a:chExt cx="1280250" cy="1299632"/>
          </a:xfrm>
        </p:grpSpPr>
        <p:pic>
          <p:nvPicPr>
            <p:cNvPr id="12" name="Picture 2">
              <a:extLst>
                <a:ext uri="{FF2B5EF4-FFF2-40B4-BE49-F238E27FC236}">
                  <a16:creationId xmlns:a16="http://schemas.microsoft.com/office/drawing/2014/main" id="{5D5A484E-40E7-3C5F-D2FD-0730D377440D}"/>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66D2AFB4-3ADE-A92C-4243-BC411823E50C}"/>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038554256"/>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90C53B-6857-46DC-343C-02064D57F30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DF130EE-8BF1-3C92-349C-97575E1EA64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B40A177-2791-7D1A-7ACB-8060DE70232D}"/>
              </a:ext>
            </a:extLst>
          </p:cNvPr>
          <p:cNvGraphicFramePr>
            <a:graphicFrameLocks noGrp="1"/>
          </p:cNvGraphicFramePr>
          <p:nvPr/>
        </p:nvGraphicFramePr>
        <p:xfrm>
          <a:off x="613610" y="1683255"/>
          <a:ext cx="10756231" cy="4646609"/>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Agosto 2023 - PP N° 22</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20237000585602 del 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400" b="1" i="0" u="none" strike="noStrike" kern="1200" noProof="0" dirty="0">
                          <a:solidFill>
                            <a:srgbClr val="002060"/>
                          </a:solidFill>
                          <a:effectLst/>
                          <a:latin typeface="Calibri" panose="020F0502020204030204" pitchFamily="34" charset="0"/>
                          <a:ea typeface="+mn-ea"/>
                          <a:cs typeface="+mn-cs"/>
                        </a:rPr>
                        <a:t>El 29/04/2025 se llevó a cabo audiencia - Proceso Administrativo Sancionatorio N° 1 de 2025</a:t>
                      </a:r>
                    </a:p>
                  </a:txBody>
                  <a:tcPr marL="0" marR="0" marT="0" marB="0" anchor="ctr"/>
                </a:tc>
                <a:extLst>
                  <a:ext uri="{0D108BD9-81ED-4DB2-BD59-A6C34878D82A}">
                    <a16:rowId xmlns:a16="http://schemas.microsoft.com/office/drawing/2014/main" val="478266086"/>
                  </a:ext>
                </a:extLst>
              </a:tr>
              <a:tr h="76920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septiembre de 2023 - PP N°23</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20237000687122 del </a:t>
                      </a:r>
                      <a:r>
                        <a:rPr lang="es-MX" sz="1600" b="0" i="0" u="none" strike="noStrike" kern="1200" dirty="0">
                          <a:solidFill>
                            <a:srgbClr val="002060"/>
                          </a:solidFill>
                          <a:effectLst/>
                          <a:latin typeface="Calibri" panose="020F0502020204030204" pitchFamily="34" charset="0"/>
                          <a:ea typeface="+mn-ea"/>
                          <a:cs typeface="+mn-cs"/>
                        </a:rPr>
                        <a:t>6/12/2023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400" b="1" i="0" u="none" strike="noStrike" kern="1200" noProof="0" dirty="0">
                          <a:solidFill>
                            <a:srgbClr val="002060"/>
                          </a:solidFill>
                          <a:effectLst/>
                          <a:latin typeface="Calibri" panose="020F0502020204030204" pitchFamily="34" charset="0"/>
                          <a:ea typeface="+mn-ea"/>
                          <a:cs typeface="+mn-cs"/>
                        </a:rPr>
                        <a:t>El 29/04/2025 se llevó a cabo audiencia - Proceso Administrativo Sancionatorio N° 1 de 2025</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4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082986948"/>
                  </a:ext>
                </a:extLst>
              </a:tr>
              <a:tr h="752883">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octubre de 2023 - PP N°24</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N°20237000716352 del  </a:t>
                      </a:r>
                      <a:r>
                        <a:rPr lang="es-MX" sz="1600" b="0" i="0" u="none" strike="noStrike" kern="1200" dirty="0">
                          <a:solidFill>
                            <a:srgbClr val="002060"/>
                          </a:solidFill>
                          <a:effectLst/>
                          <a:latin typeface="Calibri" panose="020F0502020204030204" pitchFamily="34" charset="0"/>
                          <a:ea typeface="+mn-ea"/>
                          <a:cs typeface="+mn-cs"/>
                        </a:rPr>
                        <a:t>22/12/2023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400" b="1" i="0" u="none" strike="noStrike" kern="1200" noProof="0" dirty="0">
                          <a:solidFill>
                            <a:srgbClr val="002060"/>
                          </a:solidFill>
                          <a:effectLst/>
                          <a:latin typeface="Calibri" panose="020F0502020204030204" pitchFamily="34" charset="0"/>
                          <a:ea typeface="+mn-ea"/>
                          <a:cs typeface="+mn-cs"/>
                        </a:rPr>
                        <a:t>El 29/04/2025 se llevó a cabo audiencia - Proceso Administrativo Sancionatorio N° 1 de 2025</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4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80219904"/>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noviembre de 2023 - PP N°25</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N°20247000131132 del  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400" b="1" i="0" u="none" strike="noStrike" kern="1200" noProof="0" dirty="0">
                          <a:solidFill>
                            <a:srgbClr val="002060"/>
                          </a:solidFill>
                          <a:effectLst/>
                          <a:latin typeface="Calibri" panose="020F0502020204030204" pitchFamily="34" charset="0"/>
                          <a:ea typeface="+mn-ea"/>
                          <a:cs typeface="+mn-cs"/>
                        </a:rPr>
                        <a:t>El 29/04/2025 se llevó a cabo audiencia - Proceso Administrativo Sancionatorio N° 1 de 2025</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4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532515293"/>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diciembre de 2023 - PP N°26</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N°20247000157472 del  21/03/2024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400" b="1" i="0" u="none" strike="noStrike" kern="1200" noProof="0" dirty="0">
                          <a:solidFill>
                            <a:srgbClr val="002060"/>
                          </a:solidFill>
                          <a:effectLst/>
                          <a:latin typeface="Calibri" panose="020F0502020204030204" pitchFamily="34" charset="0"/>
                          <a:ea typeface="+mn-ea"/>
                          <a:cs typeface="+mn-cs"/>
                        </a:rPr>
                        <a:t>El 29/04/2025 se llevó a cabo audiencia - Proceso Administrativo Sancionatorio N° 1 de 2025</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4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655815486"/>
                  </a:ext>
                </a:extLst>
              </a:tr>
            </a:tbl>
          </a:graphicData>
        </a:graphic>
      </p:graphicFrame>
      <p:sp>
        <p:nvSpPr>
          <p:cNvPr id="5" name="CuadroTexto 4">
            <a:extLst>
              <a:ext uri="{FF2B5EF4-FFF2-40B4-BE49-F238E27FC236}">
                <a16:creationId xmlns:a16="http://schemas.microsoft.com/office/drawing/2014/main" id="{6969A88F-4D90-803D-4124-0175900A0776}"/>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9826992-579E-AF0A-C6F4-1EE4655E9038}"/>
              </a:ext>
            </a:extLst>
          </p:cNvPr>
          <p:cNvSpPr txBox="1"/>
          <p:nvPr/>
        </p:nvSpPr>
        <p:spPr>
          <a:xfrm>
            <a:off x="-32873"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1286D88D-B9E8-131C-FD09-AA2318524B18}"/>
              </a:ext>
            </a:extLst>
          </p:cNvPr>
          <p:cNvGrpSpPr/>
          <p:nvPr/>
        </p:nvGrpSpPr>
        <p:grpSpPr>
          <a:xfrm>
            <a:off x="9630249" y="0"/>
            <a:ext cx="1887497" cy="1290241"/>
            <a:chOff x="10562619" y="1423954"/>
            <a:chExt cx="1280250" cy="1299632"/>
          </a:xfrm>
        </p:grpSpPr>
        <p:pic>
          <p:nvPicPr>
            <p:cNvPr id="12" name="Picture 2">
              <a:extLst>
                <a:ext uri="{FF2B5EF4-FFF2-40B4-BE49-F238E27FC236}">
                  <a16:creationId xmlns:a16="http://schemas.microsoft.com/office/drawing/2014/main" id="{4E2B2E6E-AA4C-32DA-88D8-978A8B48063C}"/>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E2498E9-DDE4-2F19-0A46-A57D5E4A5E8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225805108"/>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90C53B-6857-46DC-343C-02064D57F30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DF130EE-8BF1-3C92-349C-97575E1EA64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B40A177-2791-7D1A-7ACB-8060DE70232D}"/>
              </a:ext>
            </a:extLst>
          </p:cNvPr>
          <p:cNvGraphicFramePr>
            <a:graphicFrameLocks noGrp="1"/>
          </p:cNvGraphicFramePr>
          <p:nvPr/>
        </p:nvGraphicFramePr>
        <p:xfrm>
          <a:off x="403882" y="1979419"/>
          <a:ext cx="10756231" cy="3612403"/>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5119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01629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febrero de 2024 - PP N°27</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N°20247000217642 del 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s-MX" sz="1400" b="1" i="0" u="none" strike="noStrike" kern="1200" noProof="0" dirty="0">
                          <a:solidFill>
                            <a:srgbClr val="002060"/>
                          </a:solidFill>
                          <a:effectLst/>
                          <a:latin typeface="Calibri" panose="020F0502020204030204" pitchFamily="34" charset="0"/>
                          <a:ea typeface="+mn-ea"/>
                          <a:cs typeface="+mn-cs"/>
                        </a:rPr>
                        <a:t>El 29/04/2025 se llevó a cabo audiencia - Proceso Administrativo Sancionatorio N° 1 de 2025</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0148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Manual - Incumplimiento de frecuencia - abril de 2024 - PP N° 28</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Enviado a la Unidad por Correo Electrónico el lunes 30/09/2024 12:16 p. m</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92998693"/>
                  </a:ext>
                </a:extLst>
              </a:tr>
              <a:tr h="80148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Mecánica – Incumplimiento de horarios - abril 2024.  PP N°29</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Radicado UAESP N°20247000594692 del 31/10/2024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197177241"/>
                  </a:ext>
                </a:extLst>
              </a:tr>
            </a:tbl>
          </a:graphicData>
        </a:graphic>
      </p:graphicFrame>
      <p:sp>
        <p:nvSpPr>
          <p:cNvPr id="5" name="CuadroTexto 4">
            <a:extLst>
              <a:ext uri="{FF2B5EF4-FFF2-40B4-BE49-F238E27FC236}">
                <a16:creationId xmlns:a16="http://schemas.microsoft.com/office/drawing/2014/main" id="{6969A88F-4D90-803D-4124-0175900A0776}"/>
              </a:ext>
            </a:extLst>
          </p:cNvPr>
          <p:cNvSpPr txBox="1"/>
          <p:nvPr/>
        </p:nvSpPr>
        <p:spPr>
          <a:xfrm>
            <a:off x="403882" y="1364847"/>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9826992-579E-AF0A-C6F4-1EE4655E9038}"/>
              </a:ext>
            </a:extLst>
          </p:cNvPr>
          <p:cNvSpPr txBox="1"/>
          <p:nvPr/>
        </p:nvSpPr>
        <p:spPr>
          <a:xfrm>
            <a:off x="-104367" y="-103047"/>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1286D88D-B9E8-131C-FD09-AA2318524B18}"/>
              </a:ext>
            </a:extLst>
          </p:cNvPr>
          <p:cNvGrpSpPr/>
          <p:nvPr/>
        </p:nvGrpSpPr>
        <p:grpSpPr>
          <a:xfrm>
            <a:off x="9900621" y="0"/>
            <a:ext cx="1887497" cy="1290241"/>
            <a:chOff x="10562619" y="1423954"/>
            <a:chExt cx="1280250" cy="1299632"/>
          </a:xfrm>
        </p:grpSpPr>
        <p:pic>
          <p:nvPicPr>
            <p:cNvPr id="12" name="Picture 2">
              <a:extLst>
                <a:ext uri="{FF2B5EF4-FFF2-40B4-BE49-F238E27FC236}">
                  <a16:creationId xmlns:a16="http://schemas.microsoft.com/office/drawing/2014/main" id="{4E2B2E6E-AA4C-32DA-88D8-978A8B48063C}"/>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E2498E9-DDE4-2F19-0A46-A57D5E4A5E8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54937940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986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6778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74980" y="2170134"/>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79166" y="2008596"/>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1582" y="2101603"/>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Histórico – Mantenimiento De Cestas  </a:t>
            </a:r>
            <a:r>
              <a:rPr lang="es-CO" sz="1600" b="0" dirty="0">
                <a:solidFill>
                  <a:srgbClr val="4472C4">
                    <a:lumMod val="50000"/>
                  </a:srgbClr>
                </a:solidFill>
                <a:cs typeface="Calibri" panose="020F0502020204030204" pitchFamily="34" charset="0"/>
              </a:rPr>
              <a:t>2025</a:t>
            </a:r>
            <a:endParaRPr lang="es-CO" sz="1600" b="0" kern="0" dirty="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136956" y="6350169"/>
            <a:ext cx="6038024" cy="507831"/>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31 de marzo de 2025.</a:t>
            </a:r>
            <a:endParaRPr lang="es-CO" sz="900" dirty="0">
              <a:solidFill>
                <a:schemeClr val="accent1">
                  <a:lumMod val="50000"/>
                </a:schemeClr>
              </a:solidFill>
            </a:endParaRPr>
          </a:p>
          <a:p>
            <a:endParaRPr lang="es-CO" sz="900" dirty="0">
              <a:solidFill>
                <a:schemeClr val="accent1">
                  <a:lumMod val="50000"/>
                </a:schemeClr>
              </a:solidFill>
            </a:endParaRPr>
          </a:p>
        </p:txBody>
      </p:sp>
      <p:pic>
        <p:nvPicPr>
          <p:cNvPr id="25" name="Picture 2">
            <a:extLst>
              <a:ext uri="{FF2B5EF4-FFF2-40B4-BE49-F238E27FC236}">
                <a16:creationId xmlns:a16="http://schemas.microsoft.com/office/drawing/2014/main" id="{2806AE79-9EFD-44D3-9AEC-3E5FD17ABA3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18125" y="20243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F6D90349-C00D-4E43-8079-50CFA93C8650}"/>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18125" y="13439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2E0EF29E-C7EC-2344-F550-D5D50565B750}"/>
              </a:ext>
            </a:extLst>
          </p:cNvPr>
          <p:cNvGraphicFramePr>
            <a:graphicFrameLocks noGrp="1"/>
          </p:cNvGraphicFramePr>
          <p:nvPr>
            <p:extLst>
              <p:ext uri="{D42A27DB-BD31-4B8C-83A1-F6EECF244321}">
                <p14:modId xmlns:p14="http://schemas.microsoft.com/office/powerpoint/2010/main" val="2912329996"/>
              </p:ext>
            </p:extLst>
          </p:nvPr>
        </p:nvGraphicFramePr>
        <p:xfrm>
          <a:off x="353388" y="2876560"/>
          <a:ext cx="11373002" cy="1719850"/>
        </p:xfrm>
        <a:graphic>
          <a:graphicData uri="http://schemas.openxmlformats.org/drawingml/2006/table">
            <a:tbl>
              <a:tblPr/>
              <a:tblGrid>
                <a:gridCol w="925744">
                  <a:extLst>
                    <a:ext uri="{9D8B030D-6E8A-4147-A177-3AD203B41FA5}">
                      <a16:colId xmlns:a16="http://schemas.microsoft.com/office/drawing/2014/main" val="3988088676"/>
                    </a:ext>
                  </a:extLst>
                </a:gridCol>
                <a:gridCol w="747716">
                  <a:extLst>
                    <a:ext uri="{9D8B030D-6E8A-4147-A177-3AD203B41FA5}">
                      <a16:colId xmlns:a16="http://schemas.microsoft.com/office/drawing/2014/main" val="3971217372"/>
                    </a:ext>
                  </a:extLst>
                </a:gridCol>
                <a:gridCol w="249239">
                  <a:extLst>
                    <a:ext uri="{9D8B030D-6E8A-4147-A177-3AD203B41FA5}">
                      <a16:colId xmlns:a16="http://schemas.microsoft.com/office/drawing/2014/main" val="864242580"/>
                    </a:ext>
                  </a:extLst>
                </a:gridCol>
                <a:gridCol w="925744">
                  <a:extLst>
                    <a:ext uri="{9D8B030D-6E8A-4147-A177-3AD203B41FA5}">
                      <a16:colId xmlns:a16="http://schemas.microsoft.com/office/drawing/2014/main" val="2898734088"/>
                    </a:ext>
                  </a:extLst>
                </a:gridCol>
                <a:gridCol w="774420">
                  <a:extLst>
                    <a:ext uri="{9D8B030D-6E8A-4147-A177-3AD203B41FA5}">
                      <a16:colId xmlns:a16="http://schemas.microsoft.com/office/drawing/2014/main" val="2519028920"/>
                    </a:ext>
                  </a:extLst>
                </a:gridCol>
                <a:gridCol w="249239">
                  <a:extLst>
                    <a:ext uri="{9D8B030D-6E8A-4147-A177-3AD203B41FA5}">
                      <a16:colId xmlns:a16="http://schemas.microsoft.com/office/drawing/2014/main" val="2419922312"/>
                    </a:ext>
                  </a:extLst>
                </a:gridCol>
                <a:gridCol w="925744">
                  <a:extLst>
                    <a:ext uri="{9D8B030D-6E8A-4147-A177-3AD203B41FA5}">
                      <a16:colId xmlns:a16="http://schemas.microsoft.com/office/drawing/2014/main" val="82068784"/>
                    </a:ext>
                  </a:extLst>
                </a:gridCol>
                <a:gridCol w="774420">
                  <a:extLst>
                    <a:ext uri="{9D8B030D-6E8A-4147-A177-3AD203B41FA5}">
                      <a16:colId xmlns:a16="http://schemas.microsoft.com/office/drawing/2014/main" val="4122248501"/>
                    </a:ext>
                  </a:extLst>
                </a:gridCol>
                <a:gridCol w="249239">
                  <a:extLst>
                    <a:ext uri="{9D8B030D-6E8A-4147-A177-3AD203B41FA5}">
                      <a16:colId xmlns:a16="http://schemas.microsoft.com/office/drawing/2014/main" val="3227287807"/>
                    </a:ext>
                  </a:extLst>
                </a:gridCol>
                <a:gridCol w="925744">
                  <a:extLst>
                    <a:ext uri="{9D8B030D-6E8A-4147-A177-3AD203B41FA5}">
                      <a16:colId xmlns:a16="http://schemas.microsoft.com/office/drawing/2014/main" val="1594564899"/>
                    </a:ext>
                  </a:extLst>
                </a:gridCol>
                <a:gridCol w="771453">
                  <a:extLst>
                    <a:ext uri="{9D8B030D-6E8A-4147-A177-3AD203B41FA5}">
                      <a16:colId xmlns:a16="http://schemas.microsoft.com/office/drawing/2014/main" val="3464642711"/>
                    </a:ext>
                  </a:extLst>
                </a:gridCol>
                <a:gridCol w="204732">
                  <a:extLst>
                    <a:ext uri="{9D8B030D-6E8A-4147-A177-3AD203B41FA5}">
                      <a16:colId xmlns:a16="http://schemas.microsoft.com/office/drawing/2014/main" val="649217125"/>
                    </a:ext>
                  </a:extLst>
                </a:gridCol>
                <a:gridCol w="925744">
                  <a:extLst>
                    <a:ext uri="{9D8B030D-6E8A-4147-A177-3AD203B41FA5}">
                      <a16:colId xmlns:a16="http://schemas.microsoft.com/office/drawing/2014/main" val="739667279"/>
                    </a:ext>
                  </a:extLst>
                </a:gridCol>
                <a:gridCol w="774420">
                  <a:extLst>
                    <a:ext uri="{9D8B030D-6E8A-4147-A177-3AD203B41FA5}">
                      <a16:colId xmlns:a16="http://schemas.microsoft.com/office/drawing/2014/main" val="3583716654"/>
                    </a:ext>
                  </a:extLst>
                </a:gridCol>
                <a:gridCol w="204732">
                  <a:extLst>
                    <a:ext uri="{9D8B030D-6E8A-4147-A177-3AD203B41FA5}">
                      <a16:colId xmlns:a16="http://schemas.microsoft.com/office/drawing/2014/main" val="3329785876"/>
                    </a:ext>
                  </a:extLst>
                </a:gridCol>
                <a:gridCol w="925744">
                  <a:extLst>
                    <a:ext uri="{9D8B030D-6E8A-4147-A177-3AD203B41FA5}">
                      <a16:colId xmlns:a16="http://schemas.microsoft.com/office/drawing/2014/main" val="535666373"/>
                    </a:ext>
                  </a:extLst>
                </a:gridCol>
                <a:gridCol w="818928">
                  <a:extLst>
                    <a:ext uri="{9D8B030D-6E8A-4147-A177-3AD203B41FA5}">
                      <a16:colId xmlns:a16="http://schemas.microsoft.com/office/drawing/2014/main" val="2894546245"/>
                    </a:ext>
                  </a:extLst>
                </a:gridCol>
              </a:tblGrid>
              <a:tr h="737078">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981232128"/>
                  </a:ext>
                </a:extLst>
              </a:tr>
              <a:tr h="245693">
                <a:tc>
                  <a:txBody>
                    <a:bodyPr/>
                    <a:lstStyle/>
                    <a:p>
                      <a:pPr algn="ctr" rtl="0" fontAlgn="ctr"/>
                      <a:r>
                        <a:rPr lang="es-CO" sz="12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16.782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21.462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12.373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8.441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9.978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69.036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858306417"/>
                  </a:ext>
                </a:extLst>
              </a:tr>
              <a:tr h="245693">
                <a:tc>
                  <a:txBody>
                    <a:bodyPr/>
                    <a:lstStyle/>
                    <a:p>
                      <a:pPr algn="ctr" rtl="0" fontAlgn="ctr"/>
                      <a:r>
                        <a:rPr lang="es-CO" sz="12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16.782</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21.456</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12.289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8.441</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10.858</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69.826</a:t>
                      </a:r>
                    </a:p>
                  </a:txBody>
                  <a:tcPr marL="0" marR="0" marT="0" marB="0" anchor="ctr">
                    <a:lnL>
                      <a:noFill/>
                    </a:lnL>
                    <a:lnR>
                      <a:noFill/>
                    </a:lnR>
                    <a:lnT>
                      <a:noFill/>
                    </a:lnT>
                    <a:lnB>
                      <a:noFill/>
                    </a:lnB>
                    <a:noFill/>
                  </a:tcPr>
                </a:tc>
                <a:extLst>
                  <a:ext uri="{0D108BD9-81ED-4DB2-BD59-A6C34878D82A}">
                    <a16:rowId xmlns:a16="http://schemas.microsoft.com/office/drawing/2014/main" val="4175645743"/>
                  </a:ext>
                </a:extLst>
              </a:tr>
              <a:tr h="245693">
                <a:tc>
                  <a:txBody>
                    <a:bodyPr/>
                    <a:lstStyle/>
                    <a:p>
                      <a:pPr algn="ctr" rtl="0" fontAlgn="ctr"/>
                      <a:r>
                        <a:rPr lang="es-CO" sz="12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16.723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21.456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12.247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8.441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10.857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69.724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14267996"/>
                  </a:ext>
                </a:extLst>
              </a:tr>
              <a:tr h="245693">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50.287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64.374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36.909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25.323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31.693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latin typeface="Calibri" panose="020F0502020204030204" pitchFamily="34" charset="0"/>
                        </a:rPr>
                        <a:t>208.586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667266272"/>
                  </a:ext>
                </a:extLst>
              </a:tr>
            </a:tbl>
          </a:graphicData>
        </a:graphic>
      </p:graphicFrame>
    </p:spTree>
    <p:extLst>
      <p:ext uri="{BB962C8B-B14F-4D97-AF65-F5344CB8AC3E}">
        <p14:creationId xmlns:p14="http://schemas.microsoft.com/office/powerpoint/2010/main" val="3107540613"/>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C013E6-D6E2-1790-534A-66A6CF096514}"/>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EAD48BFC-B6D1-C90F-F2F5-DECD2AA3364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EE4F7204-3A8F-718F-EAA3-825447B83074}"/>
              </a:ext>
            </a:extLst>
          </p:cNvPr>
          <p:cNvGraphicFramePr>
            <a:graphicFrameLocks noGrp="1"/>
          </p:cNvGraphicFramePr>
          <p:nvPr/>
        </p:nvGraphicFramePr>
        <p:xfrm>
          <a:off x="403882" y="2032000"/>
          <a:ext cx="10756231" cy="3462192"/>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70998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0148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Mecánica – Incumplimiento de horarios - Mayo 2024.  PP N°30</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Radicado UAESP N°20247000594682 del 31/10/2024</a:t>
                      </a:r>
                      <a:endParaRPr lang="es-CO" sz="1600" b="0" i="0" u="none" strike="noStrike" kern="1200" dirty="0">
                        <a:solidFill>
                          <a:srgbClr val="002060"/>
                        </a:solidFill>
                        <a:effectLst/>
                        <a:latin typeface="Calibri" panose="020F0502020204030204" pitchFamily="34" charset="0"/>
                        <a:ea typeface="+mn-ea"/>
                        <a:cs typeface="+mn-cs"/>
                      </a:endParaRPr>
                    </a:p>
                    <a:p>
                      <a:pPr algn="ctr" fontAlgn="ct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339034227"/>
                  </a:ext>
                </a:extLst>
              </a:tr>
              <a:tr h="80148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junio de 2024.- PP N° 31</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Radicado UAESP N°20247000594672 del 31/10/2024</a:t>
                      </a:r>
                      <a:endParaRPr lang="es-CO" sz="1600" b="0" i="0" u="none" strike="noStrike" kern="1200" dirty="0">
                        <a:solidFill>
                          <a:srgbClr val="002060"/>
                        </a:solidFill>
                        <a:effectLst/>
                        <a:latin typeface="Calibri" panose="020F0502020204030204" pitchFamily="34" charset="0"/>
                        <a:ea typeface="+mn-ea"/>
                        <a:cs typeface="+mn-cs"/>
                      </a:endParaRPr>
                    </a:p>
                    <a:p>
                      <a:pPr algn="ctr" fontAlgn="ct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196406412"/>
                  </a:ext>
                </a:extLst>
              </a:tr>
              <a:tr h="80148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octubre de 2024.- PP N°32</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Enviado por correo electrónico el mar 4/02/2025 12:26 p. m</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176160246"/>
                  </a:ext>
                </a:extLst>
              </a:tr>
            </a:tbl>
          </a:graphicData>
        </a:graphic>
      </p:graphicFrame>
      <p:sp>
        <p:nvSpPr>
          <p:cNvPr id="5" name="CuadroTexto 4">
            <a:extLst>
              <a:ext uri="{FF2B5EF4-FFF2-40B4-BE49-F238E27FC236}">
                <a16:creationId xmlns:a16="http://schemas.microsoft.com/office/drawing/2014/main" id="{207CEF36-7A3F-74DF-B7F3-7F863E973EC7}"/>
              </a:ext>
            </a:extLst>
          </p:cNvPr>
          <p:cNvSpPr txBox="1"/>
          <p:nvPr/>
        </p:nvSpPr>
        <p:spPr>
          <a:xfrm>
            <a:off x="403882" y="1485097"/>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274DF45F-CC5E-6AB6-B4AF-09AA35049057}"/>
              </a:ext>
            </a:extLst>
          </p:cNvPr>
          <p:cNvSpPr txBox="1"/>
          <p:nvPr/>
        </p:nvSpPr>
        <p:spPr>
          <a:xfrm>
            <a:off x="-238309" y="58783"/>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CCC992F8-E8D3-95F2-2D13-A8EDDF4ECE67}"/>
              </a:ext>
            </a:extLst>
          </p:cNvPr>
          <p:cNvGrpSpPr/>
          <p:nvPr/>
        </p:nvGrpSpPr>
        <p:grpSpPr>
          <a:xfrm>
            <a:off x="9900621" y="0"/>
            <a:ext cx="1887497" cy="1290241"/>
            <a:chOff x="10562619" y="1423954"/>
            <a:chExt cx="1280250" cy="1299632"/>
          </a:xfrm>
        </p:grpSpPr>
        <p:pic>
          <p:nvPicPr>
            <p:cNvPr id="12" name="Picture 2">
              <a:extLst>
                <a:ext uri="{FF2B5EF4-FFF2-40B4-BE49-F238E27FC236}">
                  <a16:creationId xmlns:a16="http://schemas.microsoft.com/office/drawing/2014/main" id="{B3414532-AD81-C8EC-94A7-92FD9D8CF577}"/>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7A6887D8-A438-E668-BD8A-AF34917A4B70}"/>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052656154"/>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25642" y="1683255"/>
          <a:ext cx="10892103" cy="4344565"/>
        </p:xfrm>
        <a:graphic>
          <a:graphicData uri="http://schemas.openxmlformats.org/drawingml/2006/table">
            <a:tbl>
              <a:tblPr firstRow="1" bandRow="1">
                <a:tableStyleId>{93296810-A885-4BE3-A3E7-6D5BEEA58F35}</a:tableStyleId>
              </a:tblPr>
              <a:tblGrid>
                <a:gridCol w="1080567">
                  <a:extLst>
                    <a:ext uri="{9D8B030D-6E8A-4147-A177-3AD203B41FA5}">
                      <a16:colId xmlns:a16="http://schemas.microsoft.com/office/drawing/2014/main" val="2457421865"/>
                    </a:ext>
                  </a:extLst>
                </a:gridCol>
                <a:gridCol w="3219694">
                  <a:extLst>
                    <a:ext uri="{9D8B030D-6E8A-4147-A177-3AD203B41FA5}">
                      <a16:colId xmlns:a16="http://schemas.microsoft.com/office/drawing/2014/main" val="3367632477"/>
                    </a:ext>
                  </a:extLst>
                </a:gridCol>
                <a:gridCol w="2745704">
                  <a:extLst>
                    <a:ext uri="{9D8B030D-6E8A-4147-A177-3AD203B41FA5}">
                      <a16:colId xmlns:a16="http://schemas.microsoft.com/office/drawing/2014/main" val="2362186750"/>
                    </a:ext>
                  </a:extLst>
                </a:gridCol>
                <a:gridCol w="3846138">
                  <a:extLst>
                    <a:ext uri="{9D8B030D-6E8A-4147-A177-3AD203B41FA5}">
                      <a16:colId xmlns:a16="http://schemas.microsoft.com/office/drawing/2014/main" val="478512528"/>
                    </a:ext>
                  </a:extLst>
                </a:gridCol>
              </a:tblGrid>
              <a:tr h="91149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mayo de 2021 – PP N°1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N°20217000545122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Abril 2022 - PP N°2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N°20227000568772 del 20/09/2022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54198358"/>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Mayo 2022 - PP N°3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N°20227000568862 del 20/09/2022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442726729"/>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junio 2022 - 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N°20227000635742 del  21/10/2022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146225193"/>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62564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78575" y="104651"/>
            <a:ext cx="1866536" cy="716825"/>
          </a:xfrm>
          <a:prstGeom prst="rect">
            <a:avLst/>
          </a:prstGeom>
        </p:spPr>
      </p:pic>
    </p:spTree>
    <p:extLst>
      <p:ext uri="{BB962C8B-B14F-4D97-AF65-F5344CB8AC3E}">
        <p14:creationId xmlns:p14="http://schemas.microsoft.com/office/powerpoint/2010/main" val="199608561"/>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97832" y="1683255"/>
          <a:ext cx="10819913" cy="4284408"/>
        </p:xfrm>
        <a:graphic>
          <a:graphicData uri="http://schemas.openxmlformats.org/drawingml/2006/table">
            <a:tbl>
              <a:tblPr firstRow="1" bandRow="1">
                <a:tableStyleId>{93296810-A885-4BE3-A3E7-6D5BEEA58F35}</a:tableStyleId>
              </a:tblPr>
              <a:tblGrid>
                <a:gridCol w="1073406">
                  <a:extLst>
                    <a:ext uri="{9D8B030D-6E8A-4147-A177-3AD203B41FA5}">
                      <a16:colId xmlns:a16="http://schemas.microsoft.com/office/drawing/2014/main" val="2457421865"/>
                    </a:ext>
                  </a:extLst>
                </a:gridCol>
                <a:gridCol w="3198355">
                  <a:extLst>
                    <a:ext uri="{9D8B030D-6E8A-4147-A177-3AD203B41FA5}">
                      <a16:colId xmlns:a16="http://schemas.microsoft.com/office/drawing/2014/main" val="3367632477"/>
                    </a:ext>
                  </a:extLst>
                </a:gridCol>
                <a:gridCol w="2727506">
                  <a:extLst>
                    <a:ext uri="{9D8B030D-6E8A-4147-A177-3AD203B41FA5}">
                      <a16:colId xmlns:a16="http://schemas.microsoft.com/office/drawing/2014/main" val="2362186750"/>
                    </a:ext>
                  </a:extLst>
                </a:gridCol>
                <a:gridCol w="3820646">
                  <a:extLst>
                    <a:ext uri="{9D8B030D-6E8A-4147-A177-3AD203B41FA5}">
                      <a16:colId xmlns:a16="http://schemas.microsoft.com/office/drawing/2014/main" val="478512528"/>
                    </a:ext>
                  </a:extLst>
                </a:gridCol>
              </a:tblGrid>
              <a:tr h="89887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meses agosto, septiembre, octubre, noviembre y diciembre 2022 - PP N° 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N°20237000140902 del 13/03/2023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400" b="1" i="0" u="none" strike="noStrike" dirty="0">
                          <a:solidFill>
                            <a:srgbClr val="002060"/>
                          </a:solidFill>
                          <a:effectLst/>
                          <a:latin typeface="Calibri" panose="020F0502020204030204" pitchFamily="34" charset="0"/>
                        </a:rPr>
                        <a:t>PROCESO ABIERTO CON ACTUACIÓN ADTIVA </a:t>
                      </a:r>
                      <a:r>
                        <a:rPr lang="pt-BR" sz="1400" b="1" i="0" u="none" strike="noStrike" dirty="0">
                          <a:solidFill>
                            <a:srgbClr val="002060"/>
                          </a:solidFill>
                          <a:effectLst/>
                          <a:latin typeface="Calibri" panose="020F0502020204030204" pitchFamily="34" charset="0"/>
                        </a:rPr>
                        <a:t>Actuación Administrativa N° 12 de 2024</a:t>
                      </a:r>
                      <a:endParaRPr lang="es-MX" sz="14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-Enero  - PP N° 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N°20237000168272 del 27/03/2023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400" b="1" i="0" u="none" strike="noStrike" kern="1200" dirty="0">
                          <a:solidFill>
                            <a:srgbClr val="002060"/>
                          </a:solidFill>
                          <a:effectLst/>
                          <a:latin typeface="Calibri" panose="020F0502020204030204" pitchFamily="34" charset="0"/>
                          <a:ea typeface="+mn-ea"/>
                          <a:cs typeface="+mn-cs"/>
                        </a:rPr>
                        <a:t>PROCESO ABIERTO CON ACTUACIÓN ADTIVA </a:t>
                      </a:r>
                      <a:r>
                        <a:rPr lang="pt-BR" sz="1400" b="1" i="0" u="none" strike="noStrike" kern="1200" dirty="0">
                          <a:solidFill>
                            <a:srgbClr val="002060"/>
                          </a:solidFill>
                          <a:effectLst/>
                          <a:latin typeface="Calibri" panose="020F0502020204030204" pitchFamily="34" charset="0"/>
                          <a:ea typeface="+mn-ea"/>
                          <a:cs typeface="+mn-cs"/>
                        </a:rPr>
                        <a:t>Actuación Administrativa N° 12 de 2024</a:t>
                      </a:r>
                      <a:endParaRPr lang="es-MX" sz="14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4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80148334"/>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febrero 2023 - PP N°7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20237000257592 del 9/05/2023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400" b="1" i="0" u="none" strike="noStrike" kern="1200" dirty="0">
                          <a:solidFill>
                            <a:srgbClr val="002060"/>
                          </a:solidFill>
                          <a:effectLst/>
                          <a:latin typeface="Calibri" panose="020F0502020204030204" pitchFamily="34" charset="0"/>
                          <a:ea typeface="+mn-ea"/>
                          <a:cs typeface="+mn-cs"/>
                        </a:rPr>
                        <a:t>PROCESO ABIERTO CON ACTUACIÓN ADTIVA </a:t>
                      </a:r>
                      <a:r>
                        <a:rPr lang="pt-BR" sz="1400" b="1" i="0" u="none" strike="noStrike" kern="1200" dirty="0">
                          <a:solidFill>
                            <a:srgbClr val="002060"/>
                          </a:solidFill>
                          <a:effectLst/>
                          <a:latin typeface="Calibri" panose="020F0502020204030204" pitchFamily="34" charset="0"/>
                          <a:ea typeface="+mn-ea"/>
                          <a:cs typeface="+mn-cs"/>
                        </a:rPr>
                        <a:t>Actuación Administrativa N° 12 de 2024</a:t>
                      </a:r>
                      <a:endParaRPr lang="es-MX" sz="14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4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740772440"/>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  abril 2023 -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N°20237000381262 del 10/07/2023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400" b="1" i="0" u="none" strike="noStrike" kern="1200" dirty="0">
                          <a:solidFill>
                            <a:srgbClr val="002060"/>
                          </a:solidFill>
                          <a:effectLst/>
                          <a:latin typeface="Calibri" panose="020F0502020204030204" pitchFamily="34" charset="0"/>
                          <a:ea typeface="+mn-ea"/>
                          <a:cs typeface="+mn-cs"/>
                        </a:rPr>
                        <a:t>PROCESO ABIERTO CON ACTUACIÓN ADTIVA </a:t>
                      </a:r>
                      <a:r>
                        <a:rPr lang="pt-BR" sz="1400" b="1" i="0" u="none" strike="noStrike" kern="1200" dirty="0">
                          <a:solidFill>
                            <a:srgbClr val="002060"/>
                          </a:solidFill>
                          <a:effectLst/>
                          <a:latin typeface="Calibri" panose="020F0502020204030204" pitchFamily="34" charset="0"/>
                          <a:ea typeface="+mn-ea"/>
                          <a:cs typeface="+mn-cs"/>
                        </a:rPr>
                        <a:t>Actuación Administrativa N° 12 de 2024</a:t>
                      </a:r>
                      <a:endParaRPr lang="es-MX" sz="14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4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98945233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69783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28445" y="-40296"/>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72743" y="104651"/>
            <a:ext cx="1866536" cy="494097"/>
          </a:xfrm>
          <a:prstGeom prst="rect">
            <a:avLst/>
          </a:prstGeom>
        </p:spPr>
      </p:pic>
    </p:spTree>
    <p:extLst>
      <p:ext uri="{BB962C8B-B14F-4D97-AF65-F5344CB8AC3E}">
        <p14:creationId xmlns:p14="http://schemas.microsoft.com/office/powerpoint/2010/main" val="3281415008"/>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mayo 2023 - PP N° 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N°20237000381192 del  7/07/2023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Calibri" panose="020F0502020204030204" pitchFamily="34" charset="0"/>
                          <a:ea typeface="+mn-ea"/>
                          <a:cs typeface="+mn-cs"/>
                        </a:rPr>
                        <a:t>PROCESO ABIERTO CON ACTUACIÓN ADTIVA </a:t>
                      </a:r>
                      <a:r>
                        <a:rPr lang="pt-BR" sz="1600" b="1" i="0" u="none" strike="noStrike" kern="1200" dirty="0">
                          <a:solidFill>
                            <a:srgbClr val="002060"/>
                          </a:solidFill>
                          <a:effectLst/>
                          <a:latin typeface="Calibri" panose="020F0502020204030204" pitchFamily="34" charset="0"/>
                          <a:ea typeface="+mn-ea"/>
                          <a:cs typeface="+mn-cs"/>
                        </a:rPr>
                        <a:t>Actuación Administrativa N° 12 de 2024</a:t>
                      </a:r>
                      <a:endParaRPr lang="es-MX" sz="16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 Marzo 2023 - PP N°10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20237000410202 del  24/07/2023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Calibri" panose="020F0502020204030204" pitchFamily="34" charset="0"/>
                          <a:ea typeface="+mn-ea"/>
                          <a:cs typeface="+mn-cs"/>
                        </a:rPr>
                        <a:t>PROCESO ABIERTO CON ACTUACIÓN ADTIVA </a:t>
                      </a:r>
                      <a:r>
                        <a:rPr lang="pt-BR" sz="1600" b="1" i="0" u="none" strike="noStrike" kern="1200" dirty="0">
                          <a:solidFill>
                            <a:srgbClr val="002060"/>
                          </a:solidFill>
                          <a:effectLst/>
                          <a:latin typeface="Calibri" panose="020F0502020204030204" pitchFamily="34" charset="0"/>
                          <a:ea typeface="+mn-ea"/>
                          <a:cs typeface="+mn-cs"/>
                        </a:rPr>
                        <a:t>Actuación Administrativa N° 12 de 2024</a:t>
                      </a:r>
                      <a:endParaRPr lang="es-MX" sz="16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80148334"/>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Junio - PP N° 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N°20237000483482 del  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Calibri" panose="020F0502020204030204" pitchFamily="34" charset="0"/>
                          <a:ea typeface="+mn-ea"/>
                          <a:cs typeface="+mn-cs"/>
                        </a:rPr>
                        <a:t>PROCESO ABIERTO CON ACTUACIÓN ADTIVA </a:t>
                      </a:r>
                      <a:r>
                        <a:rPr lang="pt-BR" sz="1600" b="1" i="0" u="none" strike="noStrike" kern="1200" dirty="0">
                          <a:solidFill>
                            <a:srgbClr val="002060"/>
                          </a:solidFill>
                          <a:effectLst/>
                          <a:latin typeface="Calibri" panose="020F0502020204030204" pitchFamily="34" charset="0"/>
                          <a:ea typeface="+mn-ea"/>
                          <a:cs typeface="+mn-cs"/>
                        </a:rPr>
                        <a:t>Actuación Administrativa N° 12 de 2024</a:t>
                      </a:r>
                      <a:endParaRPr lang="es-MX" sz="16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475481724"/>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julio 2023 -PP N°12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20237000585622 del 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Calibri" panose="020F0502020204030204" pitchFamily="34" charset="0"/>
                          <a:ea typeface="+mn-ea"/>
                          <a:cs typeface="+mn-cs"/>
                        </a:rPr>
                        <a:t>PROCESO ABIERTO CON ACTUACIÓN ADTIVA </a:t>
                      </a:r>
                      <a:r>
                        <a:rPr lang="pt-BR" sz="1600" b="1" i="0" u="none" strike="noStrike" kern="1200" dirty="0">
                          <a:solidFill>
                            <a:srgbClr val="002060"/>
                          </a:solidFill>
                          <a:effectLst/>
                          <a:latin typeface="Calibri" panose="020F0502020204030204" pitchFamily="34" charset="0"/>
                          <a:ea typeface="+mn-ea"/>
                          <a:cs typeface="+mn-cs"/>
                        </a:rPr>
                        <a:t>Actuación Administrativa N° 12 de 2024</a:t>
                      </a:r>
                      <a:endParaRPr lang="es-MX" sz="16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86761242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430403" y="127727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75871"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78575" y="248254"/>
            <a:ext cx="1866536" cy="494097"/>
          </a:xfrm>
          <a:prstGeom prst="rect">
            <a:avLst/>
          </a:prstGeom>
        </p:spPr>
      </p:pic>
    </p:spTree>
    <p:extLst>
      <p:ext uri="{BB962C8B-B14F-4D97-AF65-F5344CB8AC3E}">
        <p14:creationId xmlns:p14="http://schemas.microsoft.com/office/powerpoint/2010/main" val="3857526696"/>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Agosto 2023 -PP N°13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N°20237000585612 del 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Calibri" panose="020F0502020204030204" pitchFamily="34" charset="0"/>
                          <a:ea typeface="+mn-ea"/>
                          <a:cs typeface="+mn-cs"/>
                        </a:rPr>
                        <a:t>PROCESO ABIERTO CON ACTUACIÓN ADTIVA </a:t>
                      </a:r>
                      <a:r>
                        <a:rPr lang="pt-BR" sz="1600" b="1" i="0" u="none" strike="noStrike" kern="1200" dirty="0">
                          <a:solidFill>
                            <a:srgbClr val="002060"/>
                          </a:solidFill>
                          <a:effectLst/>
                          <a:latin typeface="Calibri" panose="020F0502020204030204" pitchFamily="34" charset="0"/>
                          <a:ea typeface="+mn-ea"/>
                          <a:cs typeface="+mn-cs"/>
                        </a:rPr>
                        <a:t>Actuación Administrativa N° 12 de 2024</a:t>
                      </a:r>
                      <a:endParaRPr lang="es-MX" sz="16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septiembre 2023 – PP N°14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N°20237000700602 del  </a:t>
                      </a:r>
                      <a:r>
                        <a:rPr lang="es-MX" sz="1600" b="0" i="0" u="none" strike="noStrike" kern="1200" dirty="0">
                          <a:solidFill>
                            <a:srgbClr val="002060"/>
                          </a:solidFill>
                          <a:effectLst/>
                          <a:latin typeface="Calibri" panose="020F0502020204030204" pitchFamily="34" charset="0"/>
                          <a:ea typeface="+mn-ea"/>
                          <a:cs typeface="+mn-cs"/>
                        </a:rPr>
                        <a:t>15/12/2023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Calibri" panose="020F0502020204030204" pitchFamily="34" charset="0"/>
                          <a:ea typeface="+mn-ea"/>
                          <a:cs typeface="+mn-cs"/>
                        </a:rPr>
                        <a:t>PROCESO ABIERTO CON ACTUACIÓN ADTIVA </a:t>
                      </a:r>
                      <a:r>
                        <a:rPr lang="pt-BR" sz="1600" b="1" i="0" u="none" strike="noStrike" kern="1200" dirty="0">
                          <a:solidFill>
                            <a:srgbClr val="002060"/>
                          </a:solidFill>
                          <a:effectLst/>
                          <a:latin typeface="Calibri" panose="020F0502020204030204" pitchFamily="34" charset="0"/>
                          <a:ea typeface="+mn-ea"/>
                          <a:cs typeface="+mn-cs"/>
                        </a:rPr>
                        <a:t>Actuación Administrativa N° 12 de 2024</a:t>
                      </a:r>
                      <a:endParaRPr lang="es-MX" sz="16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462348529"/>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15</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Octubre 2023 - PP N°15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N°20247000050112 del 29/01/2024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Calibri" panose="020F0502020204030204" pitchFamily="34" charset="0"/>
                          <a:ea typeface="+mn-ea"/>
                          <a:cs typeface="+mn-cs"/>
                        </a:rPr>
                        <a:t>PROCESO ABIERTO CON ACTUACIÓN ADTIVA </a:t>
                      </a:r>
                      <a:r>
                        <a:rPr lang="pt-BR" sz="1600" b="1" i="0" u="none" strike="noStrike" kern="1200" dirty="0">
                          <a:solidFill>
                            <a:srgbClr val="002060"/>
                          </a:solidFill>
                          <a:effectLst/>
                          <a:latin typeface="Calibri" panose="020F0502020204030204" pitchFamily="34" charset="0"/>
                          <a:ea typeface="+mn-ea"/>
                          <a:cs typeface="+mn-cs"/>
                        </a:rPr>
                        <a:t>Actuación Administrativa N° 12 de 2024</a:t>
                      </a:r>
                      <a:endParaRPr lang="es-MX" sz="16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19072448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noviembre de 2023 - PP N°16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N°20247000059432 del  1/02/2024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Calibri" panose="020F0502020204030204" pitchFamily="34" charset="0"/>
                          <a:ea typeface="+mn-ea"/>
                          <a:cs typeface="+mn-cs"/>
                        </a:rPr>
                        <a:t>PROCESO ABIERTO CON ACTUACIÓN ADTIVA </a:t>
                      </a:r>
                      <a:r>
                        <a:rPr lang="pt-BR" sz="1600" b="1" i="0" u="none" strike="noStrike" kern="1200" dirty="0">
                          <a:solidFill>
                            <a:srgbClr val="002060"/>
                          </a:solidFill>
                          <a:effectLst/>
                          <a:latin typeface="Calibri" panose="020F0502020204030204" pitchFamily="34" charset="0"/>
                          <a:ea typeface="+mn-ea"/>
                          <a:cs typeface="+mn-cs"/>
                        </a:rPr>
                        <a:t>Actuación Administrativa N° 12 de 2024</a:t>
                      </a:r>
                      <a:endParaRPr lang="es-MX" sz="16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17292879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553454" y="127727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14506"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43651" y="248254"/>
            <a:ext cx="1866536" cy="494097"/>
          </a:xfrm>
          <a:prstGeom prst="rect">
            <a:avLst/>
          </a:prstGeom>
        </p:spPr>
      </p:pic>
    </p:spTree>
    <p:extLst>
      <p:ext uri="{BB962C8B-B14F-4D97-AF65-F5344CB8AC3E}">
        <p14:creationId xmlns:p14="http://schemas.microsoft.com/office/powerpoint/2010/main" val="787708289"/>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diciembre de 2023 - PP N°17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N°20247000131122 del  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Calibri" panose="020F0502020204030204" pitchFamily="34" charset="0"/>
                          <a:ea typeface="+mn-ea"/>
                          <a:cs typeface="+mn-cs"/>
                        </a:rPr>
                        <a:t>PROCESO ABIERTO CON ACTUACIÓN ADTIVA </a:t>
                      </a:r>
                      <a:r>
                        <a:rPr lang="pt-BR" sz="1600" b="1" i="0" u="none" strike="noStrike" kern="1200" dirty="0">
                          <a:solidFill>
                            <a:srgbClr val="002060"/>
                          </a:solidFill>
                          <a:effectLst/>
                          <a:latin typeface="Calibri" panose="020F0502020204030204" pitchFamily="34" charset="0"/>
                          <a:ea typeface="+mn-ea"/>
                          <a:cs typeface="+mn-cs"/>
                        </a:rPr>
                        <a:t>Actuación Administrativa N° 12 de 2024</a:t>
                      </a:r>
                      <a:endParaRPr lang="es-MX" sz="16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enero de 2024 - PP N°18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N°20247000160872 del 19/03/2024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Calibri" panose="020F0502020204030204" pitchFamily="34" charset="0"/>
                          <a:ea typeface="+mn-ea"/>
                          <a:cs typeface="+mn-cs"/>
                        </a:rPr>
                        <a:t>PROCESO ABIERTO CON ACTUACIÓN ADTIVA </a:t>
                      </a:r>
                      <a:r>
                        <a:rPr lang="pt-BR" sz="1600" b="1" i="0" u="none" strike="noStrike" kern="1200" dirty="0">
                          <a:solidFill>
                            <a:srgbClr val="002060"/>
                          </a:solidFill>
                          <a:effectLst/>
                          <a:latin typeface="Calibri" panose="020F0502020204030204" pitchFamily="34" charset="0"/>
                          <a:ea typeface="+mn-ea"/>
                          <a:cs typeface="+mn-cs"/>
                        </a:rPr>
                        <a:t>Actuación Administrativa N° 12 de 2024</a:t>
                      </a:r>
                      <a:endParaRPr lang="es-MX" sz="16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462348529"/>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Manual - febrero 2024 - PP N°19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N°20247000206512 del 22/04/2024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Calibri" panose="020F0502020204030204" pitchFamily="34" charset="0"/>
                          <a:ea typeface="+mn-ea"/>
                          <a:cs typeface="+mn-cs"/>
                        </a:rPr>
                        <a:t>PROCESO ABIERTO CON ACTUACIÓN ADTIVA </a:t>
                      </a:r>
                      <a:r>
                        <a:rPr lang="pt-BR" sz="1600" b="1" i="0" u="none" strike="noStrike" kern="1200" dirty="0">
                          <a:solidFill>
                            <a:srgbClr val="002060"/>
                          </a:solidFill>
                          <a:effectLst/>
                          <a:latin typeface="Calibri" panose="020F0502020204030204" pitchFamily="34" charset="0"/>
                          <a:ea typeface="+mn-ea"/>
                          <a:cs typeface="+mn-cs"/>
                        </a:rPr>
                        <a:t>Actuación Administrativa N° 12 de 2024</a:t>
                      </a:r>
                      <a:endParaRPr lang="es-MX" sz="16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94659881"/>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 Informe de Presunto Incumplimiento de la Actividad de barrido y Limpieza Manual. - Marzo 2024 - PP N° 20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N°20247000361822 del 20/07/2024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7202908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421165" y="1248603"/>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55174"/>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68132" y="295777"/>
            <a:ext cx="1866536" cy="494097"/>
          </a:xfrm>
          <a:prstGeom prst="rect">
            <a:avLst/>
          </a:prstGeom>
        </p:spPr>
      </p:pic>
    </p:spTree>
    <p:extLst>
      <p:ext uri="{BB962C8B-B14F-4D97-AF65-F5344CB8AC3E}">
        <p14:creationId xmlns:p14="http://schemas.microsoft.com/office/powerpoint/2010/main" val="3888741236"/>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749438"/>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a:t>
                      </a:r>
                    </a:p>
                  </a:txBody>
                  <a:tcPr marL="0" marR="0" marT="0" marB="0" anchor="ctr"/>
                </a:tc>
                <a:tc>
                  <a:txBody>
                    <a:bodyPr/>
                    <a:lstStyle/>
                    <a:p>
                      <a:pPr marL="0" algn="just"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mayo 2024 - PP N° 21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N°20247000361862 del 21/07/2024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Manual - abril 2024 - PP N° 22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 20247000421582 del 1/08/2024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383719778"/>
                  </a:ext>
                </a:extLst>
              </a:tr>
              <a:tr h="924422">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junio 2024 - PP N° 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N°20247000592572 del 30/10/2024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6579341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24</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manual - julio 2024 - PP N°24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20247000688932 del 19/12/2024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489078732"/>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458112" y="131629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39203" y="982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61985" y="261198"/>
            <a:ext cx="1866536" cy="494097"/>
          </a:xfrm>
          <a:prstGeom prst="rect">
            <a:avLst/>
          </a:prstGeom>
        </p:spPr>
      </p:pic>
    </p:spTree>
    <p:extLst>
      <p:ext uri="{BB962C8B-B14F-4D97-AF65-F5344CB8AC3E}">
        <p14:creationId xmlns:p14="http://schemas.microsoft.com/office/powerpoint/2010/main" val="32781658"/>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DCE671-2C9C-98D2-3755-0453176D4E46}"/>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48376C7A-7DB0-7E65-F59C-EA93A4974D0D}"/>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30A46648-80F5-A2EC-D3EF-4119DEC61B6F}"/>
              </a:ext>
            </a:extLst>
          </p:cNvPr>
          <p:cNvGraphicFramePr>
            <a:graphicFrameLocks noGrp="1"/>
          </p:cNvGraphicFramePr>
          <p:nvPr/>
        </p:nvGraphicFramePr>
        <p:xfrm>
          <a:off x="553454" y="1749438"/>
          <a:ext cx="10964292" cy="2830599"/>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25</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agosto 2024 - PP N° 25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Enviado por correo electrónico el mar 4/02/2025 2:14 p. m</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septiembre 2024  - PP N° 26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Enviado por correo electrónico mar 4/02/2025 12:15 p. m</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383719778"/>
                  </a:ext>
                </a:extLst>
              </a:tr>
            </a:tbl>
          </a:graphicData>
        </a:graphic>
      </p:graphicFrame>
      <p:sp>
        <p:nvSpPr>
          <p:cNvPr id="5" name="CuadroTexto 4">
            <a:extLst>
              <a:ext uri="{FF2B5EF4-FFF2-40B4-BE49-F238E27FC236}">
                <a16:creationId xmlns:a16="http://schemas.microsoft.com/office/drawing/2014/main" id="{F4FEC070-600A-45A6-F68E-7283DE0965C9}"/>
              </a:ext>
            </a:extLst>
          </p:cNvPr>
          <p:cNvSpPr txBox="1"/>
          <p:nvPr/>
        </p:nvSpPr>
        <p:spPr>
          <a:xfrm>
            <a:off x="458112" y="131629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22087207-157C-B5E5-16F9-3FA78AFF1E9C}"/>
              </a:ext>
            </a:extLst>
          </p:cNvPr>
          <p:cNvSpPr txBox="1"/>
          <p:nvPr/>
        </p:nvSpPr>
        <p:spPr>
          <a:xfrm>
            <a:off x="-139203" y="982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29A4D5D3-D3A9-CA69-BFD9-31995982E87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61985" y="261198"/>
            <a:ext cx="1866536" cy="494097"/>
          </a:xfrm>
          <a:prstGeom prst="rect">
            <a:avLst/>
          </a:prstGeom>
        </p:spPr>
      </p:pic>
    </p:spTree>
    <p:extLst>
      <p:ext uri="{BB962C8B-B14F-4D97-AF65-F5344CB8AC3E}">
        <p14:creationId xmlns:p14="http://schemas.microsoft.com/office/powerpoint/2010/main" val="2924480002"/>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71500" y="1884533"/>
          <a:ext cx="11099801" cy="3721101"/>
        </p:xfrm>
        <a:graphic>
          <a:graphicData uri="http://schemas.openxmlformats.org/drawingml/2006/table">
            <a:tbl>
              <a:tblPr firstRow="1" bandRow="1">
                <a:tableStyleId>{93296810-A885-4BE3-A3E7-6D5BEEA58F35}</a:tableStyleId>
              </a:tblPr>
              <a:tblGrid>
                <a:gridCol w="2730500">
                  <a:extLst>
                    <a:ext uri="{9D8B030D-6E8A-4147-A177-3AD203B41FA5}">
                      <a16:colId xmlns:a16="http://schemas.microsoft.com/office/drawing/2014/main" val="2457421865"/>
                    </a:ext>
                  </a:extLst>
                </a:gridCol>
                <a:gridCol w="5767581">
                  <a:extLst>
                    <a:ext uri="{9D8B030D-6E8A-4147-A177-3AD203B41FA5}">
                      <a16:colId xmlns:a16="http://schemas.microsoft.com/office/drawing/2014/main" val="3367632477"/>
                    </a:ext>
                  </a:extLst>
                </a:gridCol>
                <a:gridCol w="2601720">
                  <a:extLst>
                    <a:ext uri="{9D8B030D-6E8A-4147-A177-3AD203B41FA5}">
                      <a16:colId xmlns:a16="http://schemas.microsoft.com/office/drawing/2014/main" val="2362186750"/>
                    </a:ext>
                  </a:extLst>
                </a:gridCol>
              </a:tblGrid>
              <a:tr h="644659">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35673">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Acuerdos de Niveles de Servicios (ANS) de Tecnología en el mes de Septiembre de 2022</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N°2022700013612 del 30/11/2022</a:t>
                      </a: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1640769">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enero de 2023 </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N°20237000464652 del 17/08/2023</a:t>
                      </a: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algn="ctr" defTabSz="914400" rtl="0" eaLnBrk="1" fontAlgn="ctr" latinLnBrk="0" hangingPunct="1"/>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8014833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90771" y="720839"/>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65113" y="368122"/>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78889" y="195138"/>
            <a:ext cx="1866536" cy="494097"/>
          </a:xfrm>
          <a:prstGeom prst="rect">
            <a:avLst/>
          </a:prstGeom>
        </p:spPr>
      </p:pic>
    </p:spTree>
    <p:extLst>
      <p:ext uri="{BB962C8B-B14F-4D97-AF65-F5344CB8AC3E}">
        <p14:creationId xmlns:p14="http://schemas.microsoft.com/office/powerpoint/2010/main" val="1976054528"/>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5"/>
          <a:ext cx="10801351" cy="5056538"/>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3140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712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enero de 2022 – PP N° 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N°20227000176922 del 31/03/2022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6712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l" fontAlgn="b"/>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2021 - PP N°2</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20227000299132 del 01/06/2022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309369371"/>
                  </a:ext>
                </a:extLst>
              </a:tr>
              <a:tr h="89498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 Marzo 2022 – PP N° 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N°20227000300652 del 01/06/2022</a:t>
                      </a:r>
                    </a:p>
                    <a:p>
                      <a:pPr marL="0" algn="ctr" defTabSz="914400" rtl="0" eaLnBrk="1" fontAlgn="ctr" latinLnBrk="0" hangingPunct="1"/>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63811827"/>
                  </a:ext>
                </a:extLst>
              </a:tr>
              <a:tr h="56645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Fuga de Lixiviados – </a:t>
                      </a:r>
                      <a:r>
                        <a:rPr lang="pt-BR" sz="1600" b="0" i="0" u="none" strike="noStrike" kern="1200" dirty="0" err="1">
                          <a:solidFill>
                            <a:srgbClr val="002060"/>
                          </a:solidFill>
                          <a:effectLst/>
                          <a:latin typeface="Calibri" panose="020F0502020204030204" pitchFamily="34" charset="0"/>
                          <a:ea typeface="+mn-ea"/>
                          <a:cs typeface="+mn-cs"/>
                        </a:rPr>
                        <a:t>Mayo</a:t>
                      </a:r>
                      <a:r>
                        <a:rPr lang="pt-BR" sz="1600" b="0" i="0" u="none" strike="noStrike" kern="1200" dirty="0">
                          <a:solidFill>
                            <a:srgbClr val="002060"/>
                          </a:solidFill>
                          <a:effectLst/>
                          <a:latin typeface="Calibri" panose="020F0502020204030204" pitchFamily="34" charset="0"/>
                          <a:ea typeface="+mn-ea"/>
                          <a:cs typeface="+mn-cs"/>
                        </a:rPr>
                        <a:t> PP N°4</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20227000440282 del 3/08/2022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355091854"/>
                  </a:ext>
                </a:extLst>
              </a:tr>
              <a:tr h="6712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Mayo – PP N° 5</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N°20227000472182 del 17/08/2022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74030415"/>
                  </a:ext>
                </a:extLst>
              </a:tr>
              <a:tr h="67998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 Octubre 2022  - PP N°6</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N°20227000681442 del 15/11/2022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400" b="1" i="0" u="none" strike="noStrike" kern="1200" dirty="0">
                          <a:solidFill>
                            <a:srgbClr val="002060"/>
                          </a:solidFill>
                          <a:effectLst/>
                          <a:latin typeface="Calibri" panose="020F0502020204030204" pitchFamily="34" charset="0"/>
                          <a:ea typeface="+mn-ea"/>
                          <a:cs typeface="+mn-cs"/>
                        </a:rPr>
                        <a:t>PROCESO ABIERTO CON ACTUACIÓN ADTIVA </a:t>
                      </a:r>
                      <a:r>
                        <a:rPr lang="pt-BR" sz="1400" b="1" i="0" u="none" strike="noStrike" kern="1200" dirty="0">
                          <a:solidFill>
                            <a:srgbClr val="002060"/>
                          </a:solidFill>
                          <a:effectLst/>
                          <a:latin typeface="Calibri" panose="020F0502020204030204" pitchFamily="34" charset="0"/>
                          <a:ea typeface="+mn-ea"/>
                          <a:cs typeface="+mn-cs"/>
                        </a:rPr>
                        <a:t>Actuación Administrativa N° 11 de 2024</a:t>
                      </a:r>
                      <a:endParaRPr lang="es-MX" sz="14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91540715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93458"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49960" y="982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72744" y="167171"/>
            <a:ext cx="1824152" cy="801013"/>
          </a:xfrm>
          <a:prstGeom prst="rect">
            <a:avLst/>
          </a:prstGeom>
        </p:spPr>
      </p:pic>
    </p:spTree>
    <p:extLst>
      <p:ext uri="{BB962C8B-B14F-4D97-AF65-F5344CB8AC3E}">
        <p14:creationId xmlns:p14="http://schemas.microsoft.com/office/powerpoint/2010/main" val="50753575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12">
            <a:extLst>
              <a:ext uri="{FF2B5EF4-FFF2-40B4-BE49-F238E27FC236}">
                <a16:creationId xmlns:a16="http://schemas.microsoft.com/office/drawing/2014/main" id="{CCB6554F-B976-4B1F-AFB8-6D1A42A5DFD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676169" y="19248"/>
            <a:ext cx="1397562" cy="1097914"/>
          </a:xfrm>
          <a:prstGeom prst="rect">
            <a:avLst/>
          </a:prstGeom>
        </p:spPr>
      </p:pic>
      <p:sp>
        <p:nvSpPr>
          <p:cNvPr id="10" name="Rectángulo 9">
            <a:extLst>
              <a:ext uri="{FF2B5EF4-FFF2-40B4-BE49-F238E27FC236}">
                <a16:creationId xmlns:a16="http://schemas.microsoft.com/office/drawing/2014/main" id="{8CFC4A35-2AF1-45D5-BDF3-2816D254C4C0}"/>
              </a:ext>
            </a:extLst>
          </p:cNvPr>
          <p:cNvSpPr/>
          <p:nvPr/>
        </p:nvSpPr>
        <p:spPr>
          <a:xfrm>
            <a:off x="376518" y="671102"/>
            <a:ext cx="8883631" cy="338554"/>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lang="es-CO" sz="1600" b="1" cap="small">
                <a:solidFill>
                  <a:srgbClr val="002060"/>
                </a:solidFill>
                <a:latin typeface="Candara"/>
              </a:rPr>
              <a:t>marzo</a:t>
            </a:r>
            <a:r>
              <a:rPr kumimoji="0" lang="es-CO" sz="1600" b="1" i="0" u="none" strike="noStrike" kern="1200" cap="small" spc="0" normalizeH="0" baseline="0" noProof="0">
                <a:ln>
                  <a:noFill/>
                </a:ln>
                <a:solidFill>
                  <a:srgbClr val="002060"/>
                </a:solidFill>
                <a:effectLst/>
                <a:uLnTx/>
                <a:uFillTx/>
                <a:latin typeface="Candara"/>
              </a:rPr>
              <a:t> de 2025</a:t>
            </a:r>
          </a:p>
        </p:txBody>
      </p:sp>
      <p:graphicFrame>
        <p:nvGraphicFramePr>
          <p:cNvPr id="14" name="Tabla 13">
            <a:extLst>
              <a:ext uri="{FF2B5EF4-FFF2-40B4-BE49-F238E27FC236}">
                <a16:creationId xmlns:a16="http://schemas.microsoft.com/office/drawing/2014/main" id="{E99A4C7B-C3D8-467D-BC81-074FD3465785}"/>
              </a:ext>
            </a:extLst>
          </p:cNvPr>
          <p:cNvGraphicFramePr>
            <a:graphicFrameLocks noGrp="1"/>
          </p:cNvGraphicFramePr>
          <p:nvPr/>
        </p:nvGraphicFramePr>
        <p:xfrm>
          <a:off x="525060" y="1368940"/>
          <a:ext cx="5038552" cy="2116516"/>
        </p:xfrm>
        <a:graphic>
          <a:graphicData uri="http://schemas.openxmlformats.org/drawingml/2006/table">
            <a:tbl>
              <a:tblPr firstRow="1" bandRow="1">
                <a:tableStyleId>{68D230F3-CF80-4859-8CE7-A43EE81993B5}</a:tableStyleId>
              </a:tblPr>
              <a:tblGrid>
                <a:gridCol w="1372187">
                  <a:extLst>
                    <a:ext uri="{9D8B030D-6E8A-4147-A177-3AD203B41FA5}">
                      <a16:colId xmlns:a16="http://schemas.microsoft.com/office/drawing/2014/main" val="1103263614"/>
                    </a:ext>
                  </a:extLst>
                </a:gridCol>
                <a:gridCol w="1147089">
                  <a:extLst>
                    <a:ext uri="{9D8B030D-6E8A-4147-A177-3AD203B41FA5}">
                      <a16:colId xmlns:a16="http://schemas.microsoft.com/office/drawing/2014/main" val="1214793957"/>
                    </a:ext>
                  </a:extLst>
                </a:gridCol>
                <a:gridCol w="1259638">
                  <a:extLst>
                    <a:ext uri="{9D8B030D-6E8A-4147-A177-3AD203B41FA5}">
                      <a16:colId xmlns:a16="http://schemas.microsoft.com/office/drawing/2014/main" val="2437531190"/>
                    </a:ext>
                  </a:extLst>
                </a:gridCol>
                <a:gridCol w="1259638">
                  <a:extLst>
                    <a:ext uri="{9D8B030D-6E8A-4147-A177-3AD203B41FA5}">
                      <a16:colId xmlns:a16="http://schemas.microsoft.com/office/drawing/2014/main" val="947740525"/>
                    </a:ext>
                  </a:extLst>
                </a:gridCol>
              </a:tblGrid>
              <a:tr h="312488">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531229">
                <a:tc>
                  <a:txBody>
                    <a:bodyPr/>
                    <a:lstStyle/>
                    <a:p>
                      <a:pPr algn="ctr"/>
                      <a:r>
                        <a:rPr lang="es-CO" sz="1400" b="1">
                          <a:solidFill>
                            <a:schemeClr val="accent1">
                              <a:lumMod val="50000"/>
                            </a:schemeClr>
                          </a:solidFill>
                        </a:rPr>
                        <a:t>TIPO CESTA</a:t>
                      </a:r>
                    </a:p>
                  </a:txBody>
                  <a:tcPr anchor="ctr"/>
                </a:tc>
                <a:tc>
                  <a:txBody>
                    <a:bodyPr/>
                    <a:lstStyle/>
                    <a:p>
                      <a:pPr algn="ctr"/>
                      <a:r>
                        <a:rPr lang="es-CO" sz="1400" b="1">
                          <a:solidFill>
                            <a:schemeClr val="accent1">
                              <a:lumMod val="50000"/>
                            </a:schemeClr>
                          </a:solidFill>
                        </a:rPr>
                        <a:t>PORCENTAJE</a:t>
                      </a:r>
                    </a:p>
                  </a:txBody>
                  <a:tcPr anchor="ctr"/>
                </a:tc>
                <a:tc>
                  <a:txBody>
                    <a:bodyPr/>
                    <a:lstStyle/>
                    <a:p>
                      <a:pPr algn="ctr"/>
                      <a:r>
                        <a:rPr lang="es-CO" sz="1400" b="1">
                          <a:solidFill>
                            <a:schemeClr val="accent1">
                              <a:lumMod val="50000"/>
                            </a:schemeClr>
                          </a:solidFill>
                        </a:rPr>
                        <a:t>CANTIDAD CESTAS</a:t>
                      </a:r>
                    </a:p>
                  </a:txBody>
                  <a:tcPr anchor="ctr"/>
                </a:tc>
                <a:tc>
                  <a:txBody>
                    <a:bodyPr/>
                    <a:lstStyle/>
                    <a:p>
                      <a:pPr algn="ctr"/>
                      <a:r>
                        <a:rPr lang="es-CO" sz="1400" b="1">
                          <a:solidFill>
                            <a:schemeClr val="accent1">
                              <a:lumMod val="50000"/>
                            </a:schemeClr>
                          </a:solidFill>
                        </a:rPr>
                        <a:t>CANTIDAD PUNTOS</a:t>
                      </a:r>
                    </a:p>
                  </a:txBody>
                  <a:tcPr anchor="ctr"/>
                </a:tc>
                <a:extLst>
                  <a:ext uri="{0D108BD9-81ED-4DB2-BD59-A6C34878D82A}">
                    <a16:rowId xmlns:a16="http://schemas.microsoft.com/office/drawing/2014/main" val="4166006880"/>
                  </a:ext>
                </a:extLst>
              </a:tr>
              <a:tr h="312488">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panose="020F0502020204030204" pitchFamily="34" charset="0"/>
                        </a:rPr>
                        <a:t>8.718</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4.359</a:t>
                      </a:r>
                    </a:p>
                  </a:txBody>
                  <a:tcPr marL="9525" marR="9525" marT="9525" marB="0" anchor="ctr"/>
                </a:tc>
                <a:extLst>
                  <a:ext uri="{0D108BD9-81ED-4DB2-BD59-A6C34878D82A}">
                    <a16:rowId xmlns:a16="http://schemas.microsoft.com/office/drawing/2014/main" val="2671597833"/>
                  </a:ext>
                </a:extLst>
              </a:tr>
              <a:tr h="312488">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2.906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1.453</a:t>
                      </a:r>
                    </a:p>
                  </a:txBody>
                  <a:tcPr marL="9525" marR="9525" marT="9525" marB="0" anchor="ctr"/>
                </a:tc>
                <a:extLst>
                  <a:ext uri="{0D108BD9-81ED-4DB2-BD59-A6C34878D82A}">
                    <a16:rowId xmlns:a16="http://schemas.microsoft.com/office/drawing/2014/main" val="1723866473"/>
                  </a:ext>
                </a:extLst>
              </a:tr>
              <a:tr h="335335">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2.906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1.453</a:t>
                      </a:r>
                    </a:p>
                  </a:txBody>
                  <a:tcPr marL="9525" marR="9525" marT="9525" marB="0" anchor="ctr"/>
                </a:tc>
                <a:extLst>
                  <a:ext uri="{0D108BD9-81ED-4DB2-BD59-A6C34878D82A}">
                    <a16:rowId xmlns:a16="http://schemas.microsoft.com/office/drawing/2014/main" val="3370870032"/>
                  </a:ext>
                </a:extLst>
              </a:tr>
              <a:tr h="312488">
                <a:tc>
                  <a:txBody>
                    <a:bodyPr/>
                    <a:lstStyle/>
                    <a:p>
                      <a:r>
                        <a:rPr lang="es-CO" sz="1400" b="1">
                          <a:solidFill>
                            <a:schemeClr val="accent1">
                              <a:lumMod val="50000"/>
                            </a:schemeClr>
                          </a:solidFill>
                        </a:rPr>
                        <a:t>TOTAL </a:t>
                      </a:r>
                      <a:r>
                        <a:rPr lang="es-CO" sz="1400" b="0">
                          <a:solidFill>
                            <a:schemeClr val="accent1">
                              <a:lumMod val="50000"/>
                            </a:schemeClr>
                          </a:solidFill>
                        </a:rPr>
                        <a:t>(*)</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Calibri" panose="020F0502020204030204" pitchFamily="34" charset="0"/>
                        </a:rPr>
                        <a:t>14.530</a:t>
                      </a:r>
                    </a:p>
                  </a:txBody>
                  <a:tcPr marL="9525" marR="9525" marT="9525" marB="0" anchor="ctr"/>
                </a:tc>
                <a:tc>
                  <a:txBody>
                    <a:bodyPr/>
                    <a:lstStyle/>
                    <a:p>
                      <a:pPr algn="ctr" rtl="0" fontAlgn="ctr"/>
                      <a:r>
                        <a:rPr lang="es-CO" sz="1400" b="1" i="0" u="none" strike="noStrike">
                          <a:solidFill>
                            <a:srgbClr val="203864"/>
                          </a:solidFill>
                          <a:effectLst/>
                          <a:latin typeface="Calibri" panose="020F0502020204030204" pitchFamily="34" charset="0"/>
                        </a:rPr>
                        <a:t>7.265</a:t>
                      </a:r>
                    </a:p>
                  </a:txBody>
                  <a:tcPr marL="9525" marR="9525" marT="9525" marB="0" anchor="ctr"/>
                </a:tc>
                <a:extLst>
                  <a:ext uri="{0D108BD9-81ED-4DB2-BD59-A6C34878D82A}">
                    <a16:rowId xmlns:a16="http://schemas.microsoft.com/office/drawing/2014/main" val="4004075492"/>
                  </a:ext>
                </a:extLst>
              </a:tr>
            </a:tbl>
          </a:graphicData>
        </a:graphic>
      </p:graphicFrame>
      <p:sp>
        <p:nvSpPr>
          <p:cNvPr id="15" name="Rectángulo 14">
            <a:extLst>
              <a:ext uri="{FF2B5EF4-FFF2-40B4-BE49-F238E27FC236}">
                <a16:creationId xmlns:a16="http://schemas.microsoft.com/office/drawing/2014/main" id="{7103DA4D-E644-4A49-99E3-F34D49757E99}"/>
              </a:ext>
            </a:extLst>
          </p:cNvPr>
          <p:cNvSpPr/>
          <p:nvPr/>
        </p:nvSpPr>
        <p:spPr>
          <a:xfrm>
            <a:off x="376518" y="5298737"/>
            <a:ext cx="5270632" cy="24622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000" b="0" i="0" u="none" strike="noStrike" kern="1200" cap="none" spc="0" normalizeH="0" baseline="0" noProof="0">
                <a:ln>
                  <a:noFill/>
                </a:ln>
                <a:solidFill>
                  <a:srgbClr val="4472C4">
                    <a:lumMod val="50000"/>
                  </a:srgbClr>
                </a:solidFill>
                <a:effectLst/>
                <a:uLnTx/>
                <a:uFillTx/>
                <a:latin typeface="Arial" panose="020B0604020202020204" pitchFamily="34" charset="0"/>
                <a:ea typeface="+mn-ea"/>
                <a:cs typeface="+mn-cs"/>
              </a:rPr>
              <a:t>Nota: El Concesionario instaló puntos de cestas adicionales en la localidad de Sumapaz.</a:t>
            </a:r>
            <a:endParaRPr kumimoji="0" lang="es-CO" sz="1000" b="0" i="0" u="none" strike="noStrike" kern="1200" cap="none" spc="0" normalizeH="0" baseline="0" noProof="0">
              <a:ln>
                <a:noFill/>
              </a:ln>
              <a:solidFill>
                <a:srgbClr val="4472C4">
                  <a:lumMod val="50000"/>
                </a:srgbClr>
              </a:solidFill>
              <a:effectLst/>
              <a:uLnTx/>
              <a:uFillTx/>
              <a:latin typeface="Arial" panose="020B0604020202020204" pitchFamily="34" charset="0"/>
              <a:ea typeface="Times New Roman" panose="02020603050405020304" pitchFamily="18" charset="0"/>
              <a:cs typeface="+mn-cs"/>
            </a:endParaRPr>
          </a:p>
        </p:txBody>
      </p:sp>
      <p:sp>
        <p:nvSpPr>
          <p:cNvPr id="4" name="Rectangle 1">
            <a:extLst>
              <a:ext uri="{FF2B5EF4-FFF2-40B4-BE49-F238E27FC236}">
                <a16:creationId xmlns:a16="http://schemas.microsoft.com/office/drawing/2014/main" id="{CB477556-075A-5FB6-2702-FF1266CB3059}"/>
              </a:ext>
            </a:extLst>
          </p:cNvPr>
          <p:cNvSpPr>
            <a:spLocks noChangeArrowheads="1"/>
          </p:cNvSpPr>
          <p:nvPr/>
        </p:nvSpPr>
        <p:spPr bwMode="auto">
          <a:xfrm rot="10800000" flipV="1">
            <a:off x="5803506" y="3946846"/>
            <a:ext cx="6094754"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a:t>
            </a:r>
            <a:r>
              <a:rPr lang="es-CO" altLang="es-CO" sz="1200">
                <a:solidFill>
                  <a:srgbClr val="002060"/>
                </a:solidFill>
                <a:latin typeface="Calibri" panose="020F0502020204030204"/>
                <a:ea typeface="Times New Roman" panose="02020603050405020304" pitchFamily="18" charset="0"/>
                <a:cs typeface="Arial"/>
              </a:rPr>
              <a:t>marzo de 2025</a:t>
            </a:r>
            <a:endPar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endParaRPr>
          </a:p>
          <a:p>
            <a:pPr eaLnBrk="0" fontAlgn="base" hangingPunct="0">
              <a:spcBef>
                <a:spcPct val="0"/>
              </a:spcBef>
              <a:spcAft>
                <a:spcPct val="0"/>
              </a:spcAft>
              <a:defRPr/>
            </a:pPr>
            <a:r>
              <a:rPr kumimoji="0" lang="es-CO" sz="1200" b="0" i="0" u="none" strike="noStrike" kern="1200" cap="none" spc="0" normalizeH="0" baseline="0" noProof="0">
                <a:ln>
                  <a:noFill/>
                </a:ln>
                <a:solidFill>
                  <a:srgbClr val="002060"/>
                </a:solidFill>
                <a:effectLst/>
                <a:uLnTx/>
                <a:uFillTx/>
                <a:latin typeface="Calibri" panose="020F0502020204030204"/>
                <a:ea typeface="+mn-ea"/>
                <a:cs typeface="+mn-cs"/>
              </a:rPr>
              <a:t>*Las cantidades se encuentran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graphicFrame>
        <p:nvGraphicFramePr>
          <p:cNvPr id="16" name="Tabla 15">
            <a:extLst>
              <a:ext uri="{FF2B5EF4-FFF2-40B4-BE49-F238E27FC236}">
                <a16:creationId xmlns:a16="http://schemas.microsoft.com/office/drawing/2014/main" id="{9A6F6F44-1A78-2F4A-03B2-02181E65BB01}"/>
              </a:ext>
            </a:extLst>
          </p:cNvPr>
          <p:cNvGraphicFramePr>
            <a:graphicFrameLocks noGrp="1"/>
          </p:cNvGraphicFramePr>
          <p:nvPr/>
        </p:nvGraphicFramePr>
        <p:xfrm>
          <a:off x="525060" y="3832852"/>
          <a:ext cx="5122090" cy="1245343"/>
        </p:xfrm>
        <a:graphic>
          <a:graphicData uri="http://schemas.openxmlformats.org/drawingml/2006/table">
            <a:tbl>
              <a:tblPr firstRow="1" firstCol="1" bandRow="1">
                <a:tableStyleId>{68D230F3-CF80-4859-8CE7-A43EE81993B5}</a:tableStyleId>
              </a:tblPr>
              <a:tblGrid>
                <a:gridCol w="1209055">
                  <a:extLst>
                    <a:ext uri="{9D8B030D-6E8A-4147-A177-3AD203B41FA5}">
                      <a16:colId xmlns:a16="http://schemas.microsoft.com/office/drawing/2014/main" val="3123890751"/>
                    </a:ext>
                  </a:extLst>
                </a:gridCol>
                <a:gridCol w="1304345">
                  <a:extLst>
                    <a:ext uri="{9D8B030D-6E8A-4147-A177-3AD203B41FA5}">
                      <a16:colId xmlns:a16="http://schemas.microsoft.com/office/drawing/2014/main" val="2943384657"/>
                    </a:ext>
                  </a:extLst>
                </a:gridCol>
                <a:gridCol w="1304345">
                  <a:extLst>
                    <a:ext uri="{9D8B030D-6E8A-4147-A177-3AD203B41FA5}">
                      <a16:colId xmlns:a16="http://schemas.microsoft.com/office/drawing/2014/main" val="404626813"/>
                    </a:ext>
                  </a:extLst>
                </a:gridCol>
                <a:gridCol w="1304345">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latinLnBrk="0" hangingPunct="1"/>
                      <a:r>
                        <a:rPr lang="es-CO" sz="1400" b="1" kern="1200">
                          <a:solidFill>
                            <a:schemeClr val="accent1">
                              <a:lumMod val="50000"/>
                            </a:schemeClr>
                          </a:solidFill>
                          <a:latin typeface="+mn-lt"/>
                          <a:ea typeface="+mn-ea"/>
                          <a:cs typeface="+mn-cs"/>
                        </a:rPr>
                        <a:t>4.352</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8.272</a:t>
                      </a:r>
                    </a:p>
                  </a:txBody>
                  <a:tcPr marL="44450" marR="44450" marT="0" marB="0" anchor="ctr"/>
                </a:tc>
                <a:tc>
                  <a:txBody>
                    <a:bodyPr/>
                    <a:lstStyle/>
                    <a:p>
                      <a:pPr marL="0" algn="ctr" defTabSz="914400" rtl="0" eaLnBrk="1" latinLnBrk="0" hangingPunct="1"/>
                      <a:r>
                        <a:rPr lang="es-MX" sz="1400" b="1" kern="1200">
                          <a:solidFill>
                            <a:schemeClr val="accent1">
                              <a:lumMod val="50000"/>
                            </a:schemeClr>
                          </a:solidFill>
                          <a:latin typeface="+mn-lt"/>
                          <a:ea typeface="+mn-ea"/>
                          <a:cs typeface="+mn-cs"/>
                        </a:rPr>
                        <a:t>2.074</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MX" sz="1400" b="1" kern="1200">
                          <a:solidFill>
                            <a:schemeClr val="accent1">
                              <a:lumMod val="50000"/>
                            </a:schemeClr>
                          </a:solidFill>
                          <a:latin typeface="+mn-lt"/>
                          <a:ea typeface="+mn-ea"/>
                          <a:cs typeface="+mn-cs"/>
                        </a:rPr>
                        <a:t>2.025</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5" name="Tabla 4">
            <a:extLst>
              <a:ext uri="{FF2B5EF4-FFF2-40B4-BE49-F238E27FC236}">
                <a16:creationId xmlns:a16="http://schemas.microsoft.com/office/drawing/2014/main" id="{9C22599C-C395-9F6E-F980-24768967EB95}"/>
              </a:ext>
            </a:extLst>
          </p:cNvPr>
          <p:cNvGraphicFramePr>
            <a:graphicFrameLocks noGrp="1"/>
          </p:cNvGraphicFramePr>
          <p:nvPr/>
        </p:nvGraphicFramePr>
        <p:xfrm>
          <a:off x="5875713" y="1368941"/>
          <a:ext cx="5950340" cy="2095509"/>
        </p:xfrm>
        <a:graphic>
          <a:graphicData uri="http://schemas.openxmlformats.org/drawingml/2006/table">
            <a:tbl>
              <a:tblPr firstRow="1" bandRow="1">
                <a:tableStyleId>{68D230F3-CF80-4859-8CE7-A43EE81993B5}</a:tableStyleId>
              </a:tblPr>
              <a:tblGrid>
                <a:gridCol w="1487585">
                  <a:extLst>
                    <a:ext uri="{9D8B030D-6E8A-4147-A177-3AD203B41FA5}">
                      <a16:colId xmlns:a16="http://schemas.microsoft.com/office/drawing/2014/main" val="1676513643"/>
                    </a:ext>
                  </a:extLst>
                </a:gridCol>
                <a:gridCol w="1487585">
                  <a:extLst>
                    <a:ext uri="{9D8B030D-6E8A-4147-A177-3AD203B41FA5}">
                      <a16:colId xmlns:a16="http://schemas.microsoft.com/office/drawing/2014/main" val="2818585249"/>
                    </a:ext>
                  </a:extLst>
                </a:gridCol>
                <a:gridCol w="1487585">
                  <a:extLst>
                    <a:ext uri="{9D8B030D-6E8A-4147-A177-3AD203B41FA5}">
                      <a16:colId xmlns:a16="http://schemas.microsoft.com/office/drawing/2014/main" val="3016725439"/>
                    </a:ext>
                  </a:extLst>
                </a:gridCol>
                <a:gridCol w="1487585">
                  <a:extLst>
                    <a:ext uri="{9D8B030D-6E8A-4147-A177-3AD203B41FA5}">
                      <a16:colId xmlns:a16="http://schemas.microsoft.com/office/drawing/2014/main" val="3179578203"/>
                    </a:ext>
                  </a:extLst>
                </a:gridCol>
              </a:tblGrid>
              <a:tr h="349335">
                <a:tc gridSpan="4">
                  <a:txBody>
                    <a:bodyPr/>
                    <a:lstStyle/>
                    <a:p>
                      <a:pPr algn="ctr"/>
                      <a:r>
                        <a:rPr lang="es-CO" sz="1400" b="1" u="none" strike="noStrike" kern="1200">
                          <a:solidFill>
                            <a:schemeClr val="accent1">
                              <a:lumMod val="50000"/>
                            </a:schemeClr>
                          </a:solidFill>
                          <a:effectLst/>
                          <a:latin typeface="+mn-lt"/>
                          <a:ea typeface="+mn-ea"/>
                          <a:cs typeface="+mn-cs"/>
                        </a:rPr>
                        <a:t>NOVEDADES </a:t>
                      </a:r>
                    </a:p>
                  </a:txBody>
                  <a:tcPr anchor="ctr"/>
                </a:tc>
                <a:tc hMerge="1">
                  <a:txBody>
                    <a:bodyPr/>
                    <a:lstStyle/>
                    <a:p>
                      <a:endParaRPr lang="es-CO">
                        <a:latin typeface="Arial" panose="020B0604020202020204" pitchFamily="34" charset="0"/>
                        <a:cs typeface="Arial" panose="020B0604020202020204" pitchFamily="34" charset="0"/>
                      </a:endParaRPr>
                    </a:p>
                  </a:txBody>
                  <a:tcPr/>
                </a:tc>
                <a:tc hMerge="1">
                  <a:txBody>
                    <a:bodyPr/>
                    <a:lstStyle/>
                    <a:p>
                      <a:endParaRPr lang="es-CO">
                        <a:latin typeface="Arial" panose="020B0604020202020204" pitchFamily="34" charset="0"/>
                        <a:cs typeface="Arial" panose="020B0604020202020204" pitchFamily="34" charset="0"/>
                      </a:endParaRPr>
                    </a:p>
                  </a:txBody>
                  <a:tcPr/>
                </a:tc>
                <a:tc hMerge="1">
                  <a:txBody>
                    <a:bodyPr/>
                    <a:lstStyle/>
                    <a:p>
                      <a:endParaRPr lang="es-CO">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2095429173"/>
                  </a:ext>
                </a:extLst>
              </a:tr>
              <a:tr h="526974">
                <a:tc>
                  <a:txBody>
                    <a:bodyPr/>
                    <a:lstStyle/>
                    <a:p>
                      <a:pPr algn="ctr"/>
                      <a:r>
                        <a:rPr lang="es-CO" sz="1400" b="1" u="none" strike="noStrike" kern="1200">
                          <a:solidFill>
                            <a:schemeClr val="accent1">
                              <a:lumMod val="50000"/>
                            </a:schemeClr>
                          </a:solidFill>
                          <a:effectLst/>
                          <a:latin typeface="+mn-lt"/>
                          <a:ea typeface="+mn-ea"/>
                          <a:cs typeface="+mn-cs"/>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MX" sz="1400" b="1" u="none" strike="noStrike" kern="1200">
                          <a:solidFill>
                            <a:schemeClr val="accent1">
                              <a:lumMod val="50000"/>
                            </a:schemeClr>
                          </a:solidFill>
                          <a:effectLst/>
                          <a:latin typeface="+mn-lt"/>
                          <a:ea typeface="+mn-ea"/>
                          <a:cs typeface="+mn-cs"/>
                        </a:rPr>
                        <a:t>H</a:t>
                      </a:r>
                      <a:r>
                        <a:rPr lang="es-CO" sz="1400" b="1" u="none" strike="noStrike" kern="1200">
                          <a:solidFill>
                            <a:schemeClr val="accent1">
                              <a:lumMod val="50000"/>
                            </a:schemeClr>
                          </a:solidFill>
                          <a:effectLst/>
                          <a:latin typeface="+mn-lt"/>
                          <a:ea typeface="+mn-ea"/>
                          <a:cs typeface="+mn-cs"/>
                        </a:rPr>
                        <a:t>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24424790"/>
                  </a:ext>
                </a:extLst>
              </a:tr>
              <a:tr h="291463">
                <a:tc>
                  <a:txBody>
                    <a:bodyPr/>
                    <a:lstStyle/>
                    <a:p>
                      <a:pPr algn="l" rtl="0" fontAlgn="base"/>
                      <a:r>
                        <a:rPr lang="es-CO" sz="1400" b="0" i="0">
                          <a:solidFill>
                            <a:srgbClr val="203864"/>
                          </a:solidFill>
                          <a:effectLst/>
                          <a:latin typeface="Calibri" panose="020F0502020204030204" pitchFamily="34" charset="0"/>
                        </a:rPr>
                        <a:t>TIPO 1 (M-121)</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1.253</a:t>
                      </a:r>
                      <a:endParaRPr lang="es-CO" b="0" i="0">
                        <a:solidFill>
                          <a:srgbClr val="000000"/>
                        </a:solidFill>
                        <a:effectLst/>
                      </a:endParaRPr>
                    </a:p>
                  </a:txBody>
                  <a:tcPr anchor="ctr"/>
                </a:tc>
                <a:tc>
                  <a:txBody>
                    <a:bodyPr/>
                    <a:lstStyle/>
                    <a:p>
                      <a:pPr marL="0" algn="ctr" defTabSz="914400" rtl="0" eaLnBrk="1" fontAlgn="base" latinLnBrk="0" hangingPunct="1"/>
                      <a:r>
                        <a:rPr lang="es-CO" sz="1400" b="0" i="0" kern="1200">
                          <a:solidFill>
                            <a:srgbClr val="203864"/>
                          </a:solidFill>
                          <a:effectLst/>
                          <a:latin typeface="Calibri" panose="020F0502020204030204" pitchFamily="34" charset="0"/>
                          <a:ea typeface="+mn-ea"/>
                          <a:cs typeface="+mn-cs"/>
                        </a:rPr>
                        <a:t>446</a:t>
                      </a:r>
                    </a:p>
                  </a:txBody>
                  <a:tcPr marL="9525" marR="9525" marT="9525" marB="0" anchor="ctr"/>
                </a:tc>
                <a:tc>
                  <a:txBody>
                    <a:bodyPr/>
                    <a:lstStyle/>
                    <a:p>
                      <a:pPr marL="0" algn="ctr" defTabSz="914400" rtl="0" eaLnBrk="1" fontAlgn="base" latinLnBrk="0" hangingPunct="1"/>
                      <a:r>
                        <a:rPr lang="es-CO" sz="1400" b="0" i="0" kern="1200">
                          <a:solidFill>
                            <a:srgbClr val="203864"/>
                          </a:solidFill>
                          <a:effectLst/>
                          <a:latin typeface="Calibri" panose="020F0502020204030204" pitchFamily="34" charset="0"/>
                          <a:ea typeface="+mn-ea"/>
                          <a:cs typeface="+mn-cs"/>
                        </a:rPr>
                        <a:t>19%​</a:t>
                      </a:r>
                    </a:p>
                  </a:txBody>
                  <a:tcPr anchor="ctr"/>
                </a:tc>
                <a:extLst>
                  <a:ext uri="{0D108BD9-81ED-4DB2-BD59-A6C34878D82A}">
                    <a16:rowId xmlns:a16="http://schemas.microsoft.com/office/drawing/2014/main" val="4208562166"/>
                  </a:ext>
                </a:extLst>
              </a:tr>
              <a:tr h="291463">
                <a:tc>
                  <a:txBody>
                    <a:bodyPr/>
                    <a:lstStyle/>
                    <a:p>
                      <a:pPr algn="l" rtl="0" fontAlgn="base"/>
                      <a:r>
                        <a:rPr lang="es-CO" sz="1400" b="0" i="0">
                          <a:solidFill>
                            <a:srgbClr val="203864"/>
                          </a:solidFill>
                          <a:effectLst/>
                          <a:latin typeface="Calibri" panose="020F0502020204030204" pitchFamily="34" charset="0"/>
                        </a:rPr>
                        <a:t>TIPO 2 (M-123)</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MX" sz="1400" b="0" i="0">
                          <a:solidFill>
                            <a:srgbClr val="203864"/>
                          </a:solidFill>
                          <a:effectLst/>
                          <a:latin typeface="Calibri" panose="020F0502020204030204" pitchFamily="34" charset="0"/>
                        </a:rPr>
                        <a:t>275</a:t>
                      </a:r>
                      <a:endParaRPr lang="es-CO" b="0" i="0">
                        <a:solidFill>
                          <a:srgbClr val="000000"/>
                        </a:solidFill>
                        <a:effectLst/>
                      </a:endParaRPr>
                    </a:p>
                  </a:txBody>
                  <a:tcPr anchor="ctr"/>
                </a:tc>
                <a:tc>
                  <a:txBody>
                    <a:bodyPr/>
                    <a:lstStyle/>
                    <a:p>
                      <a:pPr marL="0" algn="ctr" defTabSz="914400" rtl="0" eaLnBrk="1" fontAlgn="base" latinLnBrk="0" hangingPunct="1"/>
                      <a:r>
                        <a:rPr lang="es-CO" sz="1400" b="0" i="0" kern="1200">
                          <a:solidFill>
                            <a:srgbClr val="203864"/>
                          </a:solidFill>
                          <a:effectLst/>
                          <a:latin typeface="Calibri" panose="020F0502020204030204" pitchFamily="34" charset="0"/>
                          <a:ea typeface="+mn-ea"/>
                          <a:cs typeface="+mn-cs"/>
                        </a:rPr>
                        <a:t>832</a:t>
                      </a:r>
                    </a:p>
                  </a:txBody>
                  <a:tcPr marL="9525" marR="9525" marT="9525" marB="0" anchor="ctr"/>
                </a:tc>
                <a:tc>
                  <a:txBody>
                    <a:bodyPr/>
                    <a:lstStyle/>
                    <a:p>
                      <a:pPr marL="0" algn="ctr" defTabSz="914400" rtl="0" eaLnBrk="1" fontAlgn="base" latinLnBrk="0" hangingPunct="1"/>
                      <a:r>
                        <a:rPr lang="es-CO" sz="1400" b="0" i="0" kern="1200">
                          <a:solidFill>
                            <a:srgbClr val="203864"/>
                          </a:solidFill>
                          <a:effectLst/>
                          <a:latin typeface="Calibri" panose="020F0502020204030204" pitchFamily="34" charset="0"/>
                          <a:ea typeface="+mn-ea"/>
                          <a:cs typeface="+mn-cs"/>
                        </a:rPr>
                        <a:t>38%​</a:t>
                      </a:r>
                    </a:p>
                  </a:txBody>
                  <a:tcPr anchor="ctr"/>
                </a:tc>
                <a:extLst>
                  <a:ext uri="{0D108BD9-81ED-4DB2-BD59-A6C34878D82A}">
                    <a16:rowId xmlns:a16="http://schemas.microsoft.com/office/drawing/2014/main" val="3657237804"/>
                  </a:ext>
                </a:extLst>
              </a:tr>
              <a:tr h="291463">
                <a:tc>
                  <a:txBody>
                    <a:bodyPr/>
                    <a:lstStyle/>
                    <a:p>
                      <a:pPr algn="l" rtl="0" fontAlgn="base"/>
                      <a:r>
                        <a:rPr lang="es-CO" sz="1400" b="0" i="0">
                          <a:solidFill>
                            <a:srgbClr val="203864"/>
                          </a:solidFill>
                          <a:effectLst/>
                          <a:latin typeface="Calibri" panose="020F0502020204030204" pitchFamily="34" charset="0"/>
                        </a:rPr>
                        <a:t>TIPO 3 (M-124)</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348</a:t>
                      </a:r>
                      <a:endParaRPr lang="es-CO" b="0" i="0">
                        <a:solidFill>
                          <a:srgbClr val="000000"/>
                        </a:solidFill>
                        <a:effectLst/>
                      </a:endParaRPr>
                    </a:p>
                  </a:txBody>
                  <a:tcPr anchor="ctr"/>
                </a:tc>
                <a:tc>
                  <a:txBody>
                    <a:bodyPr/>
                    <a:lstStyle/>
                    <a:p>
                      <a:pPr marL="0" algn="ctr" defTabSz="914400" rtl="0" eaLnBrk="1" fontAlgn="base" latinLnBrk="0" hangingPunct="1"/>
                      <a:r>
                        <a:rPr lang="es-CO" sz="1400" b="0" i="0" kern="1200">
                          <a:solidFill>
                            <a:srgbClr val="203864"/>
                          </a:solidFill>
                          <a:effectLst/>
                          <a:latin typeface="Calibri" panose="020F0502020204030204" pitchFamily="34" charset="0"/>
                          <a:ea typeface="+mn-ea"/>
                          <a:cs typeface="+mn-cs"/>
                        </a:rPr>
                        <a:t>881</a:t>
                      </a:r>
                    </a:p>
                  </a:txBody>
                  <a:tcPr marL="9525" marR="9525" marT="9525" marB="0" anchor="ctr"/>
                </a:tc>
                <a:tc>
                  <a:txBody>
                    <a:bodyPr/>
                    <a:lstStyle/>
                    <a:p>
                      <a:pPr marL="0" algn="ctr" defTabSz="914400" rtl="0" eaLnBrk="1" fontAlgn="base" latinLnBrk="0" hangingPunct="1"/>
                      <a:r>
                        <a:rPr lang="es-CO" sz="1400" b="0" i="0" kern="1200">
                          <a:solidFill>
                            <a:srgbClr val="203864"/>
                          </a:solidFill>
                          <a:effectLst/>
                          <a:latin typeface="Calibri" panose="020F0502020204030204" pitchFamily="34" charset="0"/>
                          <a:ea typeface="+mn-ea"/>
                          <a:cs typeface="+mn-cs"/>
                        </a:rPr>
                        <a:t>42%​</a:t>
                      </a:r>
                    </a:p>
                  </a:txBody>
                  <a:tcPr anchor="ctr"/>
                </a:tc>
                <a:extLst>
                  <a:ext uri="{0D108BD9-81ED-4DB2-BD59-A6C34878D82A}">
                    <a16:rowId xmlns:a16="http://schemas.microsoft.com/office/drawing/2014/main" val="2109363137"/>
                  </a:ext>
                </a:extLst>
              </a:tr>
              <a:tr h="0">
                <a:tc>
                  <a:txBody>
                    <a:bodyPr/>
                    <a:lstStyle/>
                    <a:p>
                      <a:pPr algn="l" rtl="0" fontAlgn="base"/>
                      <a:r>
                        <a:rPr lang="es-CO" sz="1400" b="1" i="0">
                          <a:solidFill>
                            <a:srgbClr val="203864"/>
                          </a:solidFill>
                          <a:effectLst/>
                          <a:latin typeface="Calibri" panose="020F0502020204030204" pitchFamily="34" charset="0"/>
                        </a:rPr>
                        <a:t>TOTAL </a:t>
                      </a:r>
                      <a:r>
                        <a:rPr lang="es-CO" sz="1400" b="0" i="0">
                          <a:solidFill>
                            <a:srgbClr val="203864"/>
                          </a:solidFill>
                          <a:effectLst/>
                          <a:latin typeface="Calibri" panose="020F0502020204030204" pitchFamily="34" charset="0"/>
                        </a:rPr>
                        <a:t>(*)</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CO" sz="1400" b="1" i="0">
                          <a:solidFill>
                            <a:srgbClr val="203864"/>
                          </a:solidFill>
                          <a:effectLst/>
                          <a:latin typeface="Calibri" panose="020F0502020204030204" pitchFamily="34" charset="0"/>
                        </a:rPr>
                        <a:t>1.876</a:t>
                      </a:r>
                      <a:endParaRPr lang="es-CO" b="0" i="0">
                        <a:solidFill>
                          <a:srgbClr val="000000"/>
                        </a:solidFill>
                        <a:effectLst/>
                      </a:endParaRPr>
                    </a:p>
                  </a:txBody>
                  <a:tcPr anchor="ctr"/>
                </a:tc>
                <a:tc>
                  <a:txBody>
                    <a:bodyPr/>
                    <a:lstStyle/>
                    <a:p>
                      <a:pPr marL="0" algn="ctr" defTabSz="914400" rtl="0" eaLnBrk="1" fontAlgn="base" latinLnBrk="0" hangingPunct="1"/>
                      <a:r>
                        <a:rPr lang="es-CO" sz="1400" b="1" i="0" kern="1200">
                          <a:solidFill>
                            <a:srgbClr val="203864"/>
                          </a:solidFill>
                          <a:effectLst/>
                          <a:latin typeface="Calibri" panose="020F0502020204030204" pitchFamily="34" charset="0"/>
                          <a:ea typeface="+mn-ea"/>
                          <a:cs typeface="+mn-cs"/>
                        </a:rPr>
                        <a:t>2.159</a:t>
                      </a:r>
                    </a:p>
                  </a:txBody>
                  <a:tcPr marL="9525" marR="9525" marT="9525" marB="0" anchor="ctr"/>
                </a:tc>
                <a:tc>
                  <a:txBody>
                    <a:bodyPr/>
                    <a:lstStyle/>
                    <a:p>
                      <a:pPr marL="0" algn="ctr" defTabSz="914400" rtl="0" eaLnBrk="1" fontAlgn="base" latinLnBrk="0" hangingPunct="1"/>
                      <a:r>
                        <a:rPr lang="es-CO" sz="1400" b="1" i="0" kern="1200">
                          <a:solidFill>
                            <a:srgbClr val="203864"/>
                          </a:solidFill>
                          <a:effectLst/>
                          <a:latin typeface="Calibri" panose="020F0502020204030204" pitchFamily="34" charset="0"/>
                          <a:ea typeface="+mn-ea"/>
                          <a:cs typeface="+mn-cs"/>
                        </a:rPr>
                        <a:t>28%​</a:t>
                      </a:r>
                    </a:p>
                  </a:txBody>
                  <a:tcPr anchor="ctr"/>
                </a:tc>
                <a:extLst>
                  <a:ext uri="{0D108BD9-81ED-4DB2-BD59-A6C34878D82A}">
                    <a16:rowId xmlns:a16="http://schemas.microsoft.com/office/drawing/2014/main" val="1784453775"/>
                  </a:ext>
                </a:extLst>
              </a:tr>
            </a:tbl>
          </a:graphicData>
        </a:graphic>
      </p:graphicFrame>
    </p:spTree>
    <p:extLst>
      <p:ext uri="{BB962C8B-B14F-4D97-AF65-F5344CB8AC3E}">
        <p14:creationId xmlns:p14="http://schemas.microsoft.com/office/powerpoint/2010/main" val="3019002630"/>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4"/>
          <a:ext cx="10801351" cy="4541218"/>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89142">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 Noviembre 2022 – PP N° 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20227000766072 del 29/12/2022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Calibri" panose="020F0502020204030204" pitchFamily="34" charset="0"/>
                          <a:ea typeface="+mn-ea"/>
                          <a:cs typeface="+mn-cs"/>
                        </a:rPr>
                        <a:t>PROCESO ABIERTO CON ACTUACIÓN ADTIVA </a:t>
                      </a:r>
                      <a:r>
                        <a:rPr lang="pt-BR" sz="1600" b="1" i="0" u="none" strike="noStrike" kern="1200" dirty="0">
                          <a:solidFill>
                            <a:srgbClr val="002060"/>
                          </a:solidFill>
                          <a:effectLst/>
                          <a:latin typeface="Calibri" panose="020F0502020204030204" pitchFamily="34" charset="0"/>
                          <a:ea typeface="+mn-ea"/>
                          <a:cs typeface="+mn-cs"/>
                        </a:rPr>
                        <a:t>Actuación Administrativa N° 11 de 2024</a:t>
                      </a:r>
                      <a:endParaRPr lang="es-MX" sz="16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Dic2022 -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20237000140932 del 13/03/2023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Calibri" panose="020F0502020204030204" pitchFamily="34" charset="0"/>
                          <a:ea typeface="+mn-ea"/>
                          <a:cs typeface="+mn-cs"/>
                        </a:rPr>
                        <a:t>PROCESO ABIERTO CON ACTUACIÓN ADTIVA </a:t>
                      </a:r>
                      <a:r>
                        <a:rPr lang="pt-BR" sz="1600" b="1" i="0" u="none" strike="noStrike" kern="1200" dirty="0">
                          <a:solidFill>
                            <a:srgbClr val="002060"/>
                          </a:solidFill>
                          <a:effectLst/>
                          <a:latin typeface="Calibri" panose="020F0502020204030204" pitchFamily="34" charset="0"/>
                          <a:ea typeface="+mn-ea"/>
                          <a:cs typeface="+mn-cs"/>
                        </a:rPr>
                        <a:t>Actuación Administrativa N° 11 de 2024</a:t>
                      </a:r>
                      <a:endParaRPr lang="es-MX" sz="16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87094194"/>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Enero 2023 - PP N°9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N°20237000168242 del 27/03/2023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Calibri" panose="020F0502020204030204" pitchFamily="34" charset="0"/>
                          <a:ea typeface="+mn-ea"/>
                          <a:cs typeface="+mn-cs"/>
                        </a:rPr>
                        <a:t>PROCESO ABIERTO CON ACTUACIÓN ADTIVA </a:t>
                      </a:r>
                      <a:r>
                        <a:rPr lang="pt-BR" sz="1600" b="1" i="0" u="none" strike="noStrike" kern="1200" dirty="0">
                          <a:solidFill>
                            <a:srgbClr val="002060"/>
                          </a:solidFill>
                          <a:effectLst/>
                          <a:latin typeface="Calibri" panose="020F0502020204030204" pitchFamily="34" charset="0"/>
                          <a:ea typeface="+mn-ea"/>
                          <a:cs typeface="+mn-cs"/>
                        </a:rPr>
                        <a:t>Actuación Administrativa N° 11 de 2024</a:t>
                      </a:r>
                      <a:endParaRPr lang="es-MX" sz="16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973531298"/>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Febrero 2023 - PP N° 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N°20237000204202 del 13/04/2023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Calibri" panose="020F0502020204030204" pitchFamily="34" charset="0"/>
                          <a:ea typeface="+mn-ea"/>
                          <a:cs typeface="+mn-cs"/>
                        </a:rPr>
                        <a:t>PROCESO ABIERTO CON ACTUACIÓN ADTIVA </a:t>
                      </a:r>
                      <a:r>
                        <a:rPr lang="pt-BR" sz="1600" b="1" i="0" u="none" strike="noStrike" kern="1200" dirty="0">
                          <a:solidFill>
                            <a:srgbClr val="002060"/>
                          </a:solidFill>
                          <a:effectLst/>
                          <a:latin typeface="Calibri" panose="020F0502020204030204" pitchFamily="34" charset="0"/>
                          <a:ea typeface="+mn-ea"/>
                          <a:cs typeface="+mn-cs"/>
                        </a:rPr>
                        <a:t>Actuación Administrativa N° 11 de 2024</a:t>
                      </a:r>
                      <a:endParaRPr lang="es-MX" sz="16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551593737"/>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marzo de 2023. - PP N° 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N°20237000277262 del 18/05/2023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Calibri" panose="020F0502020204030204" pitchFamily="34" charset="0"/>
                          <a:ea typeface="+mn-ea"/>
                          <a:cs typeface="+mn-cs"/>
                        </a:rPr>
                        <a:t>PROCESO ABIERTO CON ACTUACIÓN ADTIVA </a:t>
                      </a:r>
                      <a:r>
                        <a:rPr lang="pt-BR" sz="1600" b="1" i="0" u="none" strike="noStrike" kern="1200" dirty="0">
                          <a:solidFill>
                            <a:srgbClr val="002060"/>
                          </a:solidFill>
                          <a:effectLst/>
                          <a:latin typeface="Calibri" panose="020F0502020204030204" pitchFamily="34" charset="0"/>
                          <a:ea typeface="+mn-ea"/>
                          <a:cs typeface="+mn-cs"/>
                        </a:rPr>
                        <a:t>Actuación Administrativa N° 11 de 2024</a:t>
                      </a:r>
                      <a:endParaRPr lang="es-MX" sz="16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88760540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38040" y="127727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17687"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900622" y="167173"/>
            <a:ext cx="1824152" cy="654306"/>
          </a:xfrm>
          <a:prstGeom prst="rect">
            <a:avLst/>
          </a:prstGeom>
        </p:spPr>
      </p:pic>
    </p:spTree>
    <p:extLst>
      <p:ext uri="{BB962C8B-B14F-4D97-AF65-F5344CB8AC3E}">
        <p14:creationId xmlns:p14="http://schemas.microsoft.com/office/powerpoint/2010/main" val="509689875"/>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5"/>
          <a:ext cx="10801351" cy="4987290"/>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Abril de 2023 - PP N° 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N°20237000381642 del 10/07/2023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Calibri" panose="020F0502020204030204" pitchFamily="34" charset="0"/>
                          <a:ea typeface="+mn-ea"/>
                          <a:cs typeface="+mn-cs"/>
                        </a:rPr>
                        <a:t>PROCESO ABIERTO CON ACTUACIÓN ADTIVA </a:t>
                      </a:r>
                      <a:r>
                        <a:rPr lang="pt-BR" sz="1600" b="1" i="0" u="none" strike="noStrike" kern="1200" dirty="0">
                          <a:solidFill>
                            <a:srgbClr val="002060"/>
                          </a:solidFill>
                          <a:effectLst/>
                          <a:latin typeface="Calibri" panose="020F0502020204030204" pitchFamily="34" charset="0"/>
                          <a:ea typeface="+mn-ea"/>
                          <a:cs typeface="+mn-cs"/>
                        </a:rPr>
                        <a:t>Actuación Administrativa N° 11 de 2024</a:t>
                      </a:r>
                      <a:endParaRPr lang="es-MX" sz="16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junio de 2023 – PP N° 13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20237000470282 del 22/08/2023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Calibri" panose="020F0502020204030204" pitchFamily="34" charset="0"/>
                          <a:ea typeface="+mn-ea"/>
                          <a:cs typeface="+mn-cs"/>
                        </a:rPr>
                        <a:t>PROCESO ABIERTO CON ACTUACIÓN ADTIVA </a:t>
                      </a:r>
                      <a:r>
                        <a:rPr lang="pt-BR" sz="1600" b="1" i="0" u="none" strike="noStrike" kern="1200" dirty="0">
                          <a:solidFill>
                            <a:srgbClr val="002060"/>
                          </a:solidFill>
                          <a:effectLst/>
                          <a:latin typeface="Calibri" panose="020F0502020204030204" pitchFamily="34" charset="0"/>
                          <a:ea typeface="+mn-ea"/>
                          <a:cs typeface="+mn-cs"/>
                        </a:rPr>
                        <a:t>Actuación Administrativa N° 11 de 2024</a:t>
                      </a:r>
                      <a:endParaRPr lang="es-MX" sz="16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50141838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julio de 2023 – PP N° 14</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20237000482892 del 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Calibri" panose="020F0502020204030204" pitchFamily="34" charset="0"/>
                          <a:ea typeface="+mn-ea"/>
                          <a:cs typeface="+mn-cs"/>
                        </a:rPr>
                        <a:t>PROCESO ABIERTO CON ACTUACIÓN ADTIVA </a:t>
                      </a:r>
                      <a:r>
                        <a:rPr lang="pt-BR" sz="1600" b="1" i="0" u="none" strike="noStrike" kern="1200" dirty="0">
                          <a:solidFill>
                            <a:srgbClr val="002060"/>
                          </a:solidFill>
                          <a:effectLst/>
                          <a:latin typeface="Calibri" panose="020F0502020204030204" pitchFamily="34" charset="0"/>
                          <a:ea typeface="+mn-ea"/>
                          <a:cs typeface="+mn-cs"/>
                        </a:rPr>
                        <a:t>Actuación Administrativa N° 11 de 2024</a:t>
                      </a:r>
                      <a:endParaRPr lang="es-MX" sz="16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653815158"/>
                  </a:ext>
                </a:extLst>
              </a:tr>
              <a:tr h="70534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Fuga de Lixiviados – septiembre 2023 - PP N°15</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N°20237000687132 del </a:t>
                      </a:r>
                      <a:r>
                        <a:rPr lang="es-MX" sz="1600" b="0" i="0" u="none" strike="noStrike" kern="1200" dirty="0">
                          <a:solidFill>
                            <a:srgbClr val="002060"/>
                          </a:solidFill>
                          <a:effectLst/>
                          <a:latin typeface="Calibri" panose="020F0502020204030204" pitchFamily="34" charset="0"/>
                          <a:ea typeface="+mn-ea"/>
                          <a:cs typeface="+mn-cs"/>
                        </a:rPr>
                        <a:t>6/12/2023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707868151"/>
                  </a:ext>
                </a:extLst>
              </a:tr>
              <a:tr h="70534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septiembre de 2023 - PP N°16</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20237000692932 del </a:t>
                      </a:r>
                      <a:r>
                        <a:rPr lang="es-MX" sz="1600" b="0" i="0" u="none" strike="noStrike" kern="1200" dirty="0">
                          <a:solidFill>
                            <a:srgbClr val="002060"/>
                          </a:solidFill>
                          <a:effectLst/>
                          <a:latin typeface="Calibri" panose="020F0502020204030204" pitchFamily="34" charset="0"/>
                          <a:ea typeface="+mn-ea"/>
                          <a:cs typeface="+mn-cs"/>
                        </a:rPr>
                        <a:t>11/12/2023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Calibri" panose="020F0502020204030204" pitchFamily="34" charset="0"/>
                          <a:ea typeface="+mn-ea"/>
                          <a:cs typeface="+mn-cs"/>
                        </a:rPr>
                        <a:t>PROCESO ABIERTO CON ACTUACIÓN ADTIVA </a:t>
                      </a:r>
                      <a:r>
                        <a:rPr lang="pt-BR" sz="1600" b="1" i="0" u="none" strike="noStrike" kern="1200" dirty="0">
                          <a:solidFill>
                            <a:srgbClr val="002060"/>
                          </a:solidFill>
                          <a:effectLst/>
                          <a:latin typeface="Calibri" panose="020F0502020204030204" pitchFamily="34" charset="0"/>
                          <a:ea typeface="+mn-ea"/>
                          <a:cs typeface="+mn-cs"/>
                        </a:rPr>
                        <a:t>Actuación Administrativa N° 11 de 2024</a:t>
                      </a:r>
                      <a:endParaRPr lang="es-MX" sz="16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601022638"/>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 Fuga de Lixiviados – noviembre 2023 - PP N°17</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20247000050102 del 29/01/2024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7115040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38040" y="1257823"/>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17688"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922136" y="167172"/>
            <a:ext cx="1824152" cy="654306"/>
          </a:xfrm>
          <a:prstGeom prst="rect">
            <a:avLst/>
          </a:prstGeom>
        </p:spPr>
      </p:pic>
    </p:spTree>
    <p:extLst>
      <p:ext uri="{BB962C8B-B14F-4D97-AF65-F5344CB8AC3E}">
        <p14:creationId xmlns:p14="http://schemas.microsoft.com/office/powerpoint/2010/main" val="3345490822"/>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380B88-2FD4-21A1-22BF-E24F1DD203B3}"/>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ED67236-734C-C7D4-9412-C7D726D6BFF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2D8957FA-53D9-A17C-CA82-2E27801F85AE}"/>
              </a:ext>
            </a:extLst>
          </p:cNvPr>
          <p:cNvGraphicFramePr>
            <a:graphicFrameLocks noGrp="1"/>
          </p:cNvGraphicFramePr>
          <p:nvPr/>
        </p:nvGraphicFramePr>
        <p:xfrm>
          <a:off x="485775" y="1683255"/>
          <a:ext cx="10801351" cy="452818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octubre de 2023 - PP N°18</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N°20247000059622 del 1/02/2024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Calibri" panose="020F0502020204030204" pitchFamily="34" charset="0"/>
                          <a:ea typeface="+mn-ea"/>
                          <a:cs typeface="+mn-cs"/>
                        </a:rPr>
                        <a:t>PROCESO ABIERTO CON ACTUACIÓN ADTIVA </a:t>
                      </a:r>
                      <a:r>
                        <a:rPr lang="pt-BR" sz="1600" b="1" i="0" u="none" strike="noStrike" kern="1200" dirty="0">
                          <a:solidFill>
                            <a:srgbClr val="002060"/>
                          </a:solidFill>
                          <a:effectLst/>
                          <a:latin typeface="Calibri" panose="020F0502020204030204" pitchFamily="34" charset="0"/>
                          <a:ea typeface="+mn-ea"/>
                          <a:cs typeface="+mn-cs"/>
                        </a:rPr>
                        <a:t>Actuación Administrativa N° 11 de 2024</a:t>
                      </a:r>
                      <a:endParaRPr lang="es-MX" sz="16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diciembre de 2023 - PP N°19</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N°20247000110532 del 26/02/2024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Calibri" panose="020F0502020204030204" pitchFamily="34" charset="0"/>
                          <a:ea typeface="+mn-ea"/>
                          <a:cs typeface="+mn-cs"/>
                        </a:rPr>
                        <a:t>PROCESO ABIERTO CON ACTUACIÓN ADTIVA </a:t>
                      </a:r>
                      <a:r>
                        <a:rPr lang="pt-BR" sz="1600" b="1" i="0" u="none" strike="noStrike" kern="1200" dirty="0">
                          <a:solidFill>
                            <a:srgbClr val="002060"/>
                          </a:solidFill>
                          <a:effectLst/>
                          <a:latin typeface="Calibri" panose="020F0502020204030204" pitchFamily="34" charset="0"/>
                          <a:ea typeface="+mn-ea"/>
                          <a:cs typeface="+mn-cs"/>
                        </a:rPr>
                        <a:t>Actuación Administrativa N° 11 de 2024</a:t>
                      </a:r>
                      <a:endParaRPr lang="es-MX" sz="16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50141838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Informe sobre posible incumplimiento por Fuga de Lixiviados – febrero 2024 - PPN°20</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20247000206442 del 22/04/2024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051138969"/>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febrero de 2024.- PP N°21</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20247000266212 del 24/05/2024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52622490"/>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Incumplimiento de frecuencia – marzo de 2024. - PP N° 22</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N°20247000361812 del 11/07/2024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21642292"/>
                  </a:ext>
                </a:extLst>
              </a:tr>
            </a:tbl>
          </a:graphicData>
        </a:graphic>
      </p:graphicFrame>
      <p:sp>
        <p:nvSpPr>
          <p:cNvPr id="5" name="CuadroTexto 4">
            <a:extLst>
              <a:ext uri="{FF2B5EF4-FFF2-40B4-BE49-F238E27FC236}">
                <a16:creationId xmlns:a16="http://schemas.microsoft.com/office/drawing/2014/main" id="{59BB2A2A-43CE-BB87-3082-83B15A1402BB}"/>
              </a:ext>
            </a:extLst>
          </p:cNvPr>
          <p:cNvSpPr txBox="1"/>
          <p:nvPr/>
        </p:nvSpPr>
        <p:spPr>
          <a:xfrm>
            <a:off x="485775" y="1236979"/>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3EE42BF-9F3F-3736-5941-ABF6AD5B3B73}"/>
              </a:ext>
            </a:extLst>
          </p:cNvPr>
          <p:cNvSpPr txBox="1"/>
          <p:nvPr/>
        </p:nvSpPr>
        <p:spPr>
          <a:xfrm>
            <a:off x="-149961" y="11916"/>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DC9B17A0-33EB-1C44-970D-92BC2A79DFC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137289" y="271595"/>
            <a:ext cx="1824152" cy="654306"/>
          </a:xfrm>
          <a:prstGeom prst="rect">
            <a:avLst/>
          </a:prstGeom>
        </p:spPr>
      </p:pic>
    </p:spTree>
    <p:extLst>
      <p:ext uri="{BB962C8B-B14F-4D97-AF65-F5344CB8AC3E}">
        <p14:creationId xmlns:p14="http://schemas.microsoft.com/office/powerpoint/2010/main" val="389625053"/>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380B88-2FD4-21A1-22BF-E24F1DD203B3}"/>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ED67236-734C-C7D4-9412-C7D726D6BFF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2D8957FA-53D9-A17C-CA82-2E27801F85AE}"/>
              </a:ext>
            </a:extLst>
          </p:cNvPr>
          <p:cNvGraphicFramePr>
            <a:graphicFrameLocks noGrp="1"/>
          </p:cNvGraphicFramePr>
          <p:nvPr/>
        </p:nvGraphicFramePr>
        <p:xfrm>
          <a:off x="485775" y="1683255"/>
          <a:ext cx="10801351" cy="132016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23</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Incumplimiento de frecuencia – abril de 2024 - PP N° 23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N°20247000421572 del 1/08/2024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59BB2A2A-43CE-BB87-3082-83B15A1402BB}"/>
              </a:ext>
            </a:extLst>
          </p:cNvPr>
          <p:cNvSpPr txBox="1"/>
          <p:nvPr/>
        </p:nvSpPr>
        <p:spPr>
          <a:xfrm>
            <a:off x="485775"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3EE42BF-9F3F-3736-5941-ABF6AD5B3B73}"/>
              </a:ext>
            </a:extLst>
          </p:cNvPr>
          <p:cNvSpPr txBox="1"/>
          <p:nvPr/>
        </p:nvSpPr>
        <p:spPr>
          <a:xfrm>
            <a:off x="0" y="-37023"/>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DC9B17A0-33EB-1C44-970D-92BC2A79DFC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08197" y="167172"/>
            <a:ext cx="1824152" cy="654306"/>
          </a:xfrm>
          <a:prstGeom prst="rect">
            <a:avLst/>
          </a:prstGeom>
        </p:spPr>
      </p:pic>
    </p:spTree>
    <p:extLst>
      <p:ext uri="{BB962C8B-B14F-4D97-AF65-F5344CB8AC3E}">
        <p14:creationId xmlns:p14="http://schemas.microsoft.com/office/powerpoint/2010/main" val="1163964798"/>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33400" y="1838038"/>
          <a:ext cx="10769601" cy="4322617"/>
        </p:xfrm>
        <a:graphic>
          <a:graphicData uri="http://schemas.openxmlformats.org/drawingml/2006/table">
            <a:tbl>
              <a:tblPr firstRow="1" bandRow="1">
                <a:tableStyleId>{93296810-A885-4BE3-A3E7-6D5BEEA58F35}</a:tableStyleId>
              </a:tblPr>
              <a:tblGrid>
                <a:gridCol w="2879691">
                  <a:extLst>
                    <a:ext uri="{9D8B030D-6E8A-4147-A177-3AD203B41FA5}">
                      <a16:colId xmlns:a16="http://schemas.microsoft.com/office/drawing/2014/main" val="3367632477"/>
                    </a:ext>
                  </a:extLst>
                </a:gridCol>
                <a:gridCol w="3668210">
                  <a:extLst>
                    <a:ext uri="{9D8B030D-6E8A-4147-A177-3AD203B41FA5}">
                      <a16:colId xmlns:a16="http://schemas.microsoft.com/office/drawing/2014/main" val="2362186750"/>
                    </a:ext>
                  </a:extLst>
                </a:gridCol>
                <a:gridCol w="4221700">
                  <a:extLst>
                    <a:ext uri="{9D8B030D-6E8A-4147-A177-3AD203B41FA5}">
                      <a16:colId xmlns:a16="http://schemas.microsoft.com/office/drawing/2014/main" val="478512528"/>
                    </a:ext>
                  </a:extLst>
                </a:gridCol>
              </a:tblGrid>
              <a:tr h="657745">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algn="ct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115665">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mayo de 2023 </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N°20237000456722 del 14/08/2023</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CO" sz="1600" b="1" i="0" u="none" strike="noStrike" kern="1200" dirty="0">
                        <a:solidFill>
                          <a:srgbClr val="FF000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338798">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junio de 2023 </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N°20237000456702 del 14/08/2023</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FF0000"/>
                        </a:solidFill>
                        <a:effectLst/>
                        <a:latin typeface="Calibri" panose="020F0502020204030204" pitchFamily="34" charset="0"/>
                      </a:endParaRPr>
                    </a:p>
                  </a:txBody>
                  <a:tcPr marL="0" marR="0" marT="0" marB="0" anchor="ctr"/>
                </a:tc>
                <a:extLst>
                  <a:ext uri="{0D108BD9-81ED-4DB2-BD59-A6C34878D82A}">
                    <a16:rowId xmlns:a16="http://schemas.microsoft.com/office/drawing/2014/main" val="4100455972"/>
                  </a:ext>
                </a:extLst>
              </a:tr>
              <a:tr h="1210409">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diciembre de 2023</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N°20247000245532 del 14/05/2024</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FF0000"/>
                        </a:solidFill>
                        <a:effectLst/>
                        <a:latin typeface="Calibri" panose="020F0502020204030204" pitchFamily="34" charset="0"/>
                      </a:endParaRPr>
                    </a:p>
                  </a:txBody>
                  <a:tcPr marL="0" marR="0" marT="0" marB="0" anchor="ctr"/>
                </a:tc>
                <a:extLst>
                  <a:ext uri="{0D108BD9-81ED-4DB2-BD59-A6C34878D82A}">
                    <a16:rowId xmlns:a16="http://schemas.microsoft.com/office/drawing/2014/main" val="366030458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4710" y="677299"/>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97386" y="174252"/>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76943" y="208904"/>
            <a:ext cx="1824152" cy="654306"/>
          </a:xfrm>
          <a:prstGeom prst="rect">
            <a:avLst/>
          </a:prstGeom>
        </p:spPr>
      </p:pic>
    </p:spTree>
    <p:extLst>
      <p:ext uri="{BB962C8B-B14F-4D97-AF65-F5344CB8AC3E}">
        <p14:creationId xmlns:p14="http://schemas.microsoft.com/office/powerpoint/2010/main" val="4153374202"/>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33400" y="1884218"/>
          <a:ext cx="10769601" cy="1727230"/>
        </p:xfrm>
        <a:graphic>
          <a:graphicData uri="http://schemas.openxmlformats.org/drawingml/2006/table">
            <a:tbl>
              <a:tblPr firstRow="1" bandRow="1">
                <a:tableStyleId>{93296810-A885-4BE3-A3E7-6D5BEEA58F35}</a:tableStyleId>
              </a:tblPr>
              <a:tblGrid>
                <a:gridCol w="2879691">
                  <a:extLst>
                    <a:ext uri="{9D8B030D-6E8A-4147-A177-3AD203B41FA5}">
                      <a16:colId xmlns:a16="http://schemas.microsoft.com/office/drawing/2014/main" val="3367632477"/>
                    </a:ext>
                  </a:extLst>
                </a:gridCol>
                <a:gridCol w="3668210">
                  <a:extLst>
                    <a:ext uri="{9D8B030D-6E8A-4147-A177-3AD203B41FA5}">
                      <a16:colId xmlns:a16="http://schemas.microsoft.com/office/drawing/2014/main" val="2362186750"/>
                    </a:ext>
                  </a:extLst>
                </a:gridCol>
                <a:gridCol w="4221700">
                  <a:extLst>
                    <a:ext uri="{9D8B030D-6E8A-4147-A177-3AD203B41FA5}">
                      <a16:colId xmlns:a16="http://schemas.microsoft.com/office/drawing/2014/main" val="478512528"/>
                    </a:ext>
                  </a:extLst>
                </a:gridCol>
              </a:tblGrid>
              <a:tr h="611565">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algn="ct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115665">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febrero de 2024 </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N°20247000403922 del 25/07/2024</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01528" y="596915"/>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22083" y="52039"/>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220959" y="210489"/>
            <a:ext cx="1824152" cy="654306"/>
          </a:xfrm>
          <a:prstGeom prst="rect">
            <a:avLst/>
          </a:prstGeom>
        </p:spPr>
      </p:pic>
    </p:spTree>
    <p:extLst>
      <p:ext uri="{BB962C8B-B14F-4D97-AF65-F5344CB8AC3E}">
        <p14:creationId xmlns:p14="http://schemas.microsoft.com/office/powerpoint/2010/main" val="1649045538"/>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87134" y="250966"/>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descuento por año</a:t>
            </a:r>
          </a:p>
          <a:p>
            <a:r>
              <a:rPr lang="es-CO" sz="1600" b="1" cap="small" dirty="0">
                <a:solidFill>
                  <a:srgbClr val="002060"/>
                </a:solidFill>
                <a:latin typeface="Candara" panose="020E0502030303020204" pitchFamily="34" charset="0"/>
              </a:rPr>
              <a:t>         </a:t>
            </a:r>
            <a:r>
              <a:rPr lang="es-CO" sz="1600" cap="small" dirty="0">
                <a:solidFill>
                  <a:srgbClr val="002060"/>
                </a:solidFill>
                <a:latin typeface="Candara" panose="020E0502030303020204" pitchFamily="34" charset="0"/>
              </a:rPr>
              <a:t>Balance general Solicitudes de descuento –</a:t>
            </a:r>
            <a:r>
              <a:rPr lang="es-CO" sz="1400" cap="small" dirty="0">
                <a:solidFill>
                  <a:srgbClr val="002060"/>
                </a:solidFill>
                <a:latin typeface="Candara" panose="020E0502030303020204" pitchFamily="34" charset="0"/>
              </a:rPr>
              <a:t> marzo de 2025</a:t>
            </a:r>
          </a:p>
          <a:p>
            <a:endParaRPr lang="es-CO" sz="1600" dirty="0"/>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411068" y="477181"/>
            <a:ext cx="3550023" cy="1200329"/>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18.879 </a:t>
            </a:r>
          </a:p>
          <a:p>
            <a:endParaRPr lang="es-CO" sz="3600" b="1" kern="0" cap="small" dirty="0">
              <a:solidFill>
                <a:schemeClr val="accent1">
                  <a:lumMod val="50000"/>
                </a:schemeClr>
              </a:solidFill>
              <a:latin typeface="Candara" panose="020E0502030303020204" pitchFamily="34" charset="0"/>
            </a:endParaRP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1" y="1661239"/>
            <a:ext cx="1438655" cy="4739554"/>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92457" y="5274443"/>
              <a:ext cx="1807067"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4" name="Grupo 3">
            <a:extLst>
              <a:ext uri="{FF2B5EF4-FFF2-40B4-BE49-F238E27FC236}">
                <a16:creationId xmlns:a16="http://schemas.microsoft.com/office/drawing/2014/main" id="{0000DF10-4A35-3700-1404-EFC909A05362}"/>
              </a:ext>
            </a:extLst>
          </p:cNvPr>
          <p:cNvGrpSpPr/>
          <p:nvPr/>
        </p:nvGrpSpPr>
        <p:grpSpPr>
          <a:xfrm>
            <a:off x="76153" y="3799861"/>
            <a:ext cx="1234082" cy="1086225"/>
            <a:chOff x="10562619" y="1423954"/>
            <a:chExt cx="1280250" cy="1299632"/>
          </a:xfrm>
        </p:grpSpPr>
        <p:pic>
          <p:nvPicPr>
            <p:cNvPr id="6" name="Picture 2">
              <a:extLst>
                <a:ext uri="{FF2B5EF4-FFF2-40B4-BE49-F238E27FC236}">
                  <a16:creationId xmlns:a16="http://schemas.microsoft.com/office/drawing/2014/main" id="{06751A8E-FBBF-D403-7B1D-207CF3B4517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2">
              <a:extLst>
                <a:ext uri="{FF2B5EF4-FFF2-40B4-BE49-F238E27FC236}">
                  <a16:creationId xmlns:a16="http://schemas.microsoft.com/office/drawing/2014/main" id="{CF5538BA-518F-B947-FF09-1E3FFA8092F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 name="CuadroTexto 2">
            <a:extLst>
              <a:ext uri="{FF2B5EF4-FFF2-40B4-BE49-F238E27FC236}">
                <a16:creationId xmlns:a16="http://schemas.microsoft.com/office/drawing/2014/main" id="{42D9A1D0-5DD4-0928-D8F8-86B020B0C72A}"/>
              </a:ext>
            </a:extLst>
          </p:cNvPr>
          <p:cNvSpPr txBox="1"/>
          <p:nvPr/>
        </p:nvSpPr>
        <p:spPr>
          <a:xfrm>
            <a:off x="0" y="6502752"/>
            <a:ext cx="12045111" cy="307777"/>
          </a:xfrm>
          <a:prstGeom prst="rect">
            <a:avLst/>
          </a:prstGeom>
          <a:noFill/>
        </p:spPr>
        <p:txBody>
          <a:bodyPr wrap="square" rtlCol="0">
            <a:spAutoFit/>
          </a:bodyPr>
          <a:lstStyle/>
          <a:p>
            <a:r>
              <a:rPr lang="es-MX" sz="700" b="1" dirty="0">
                <a:solidFill>
                  <a:schemeClr val="accent1">
                    <a:lumMod val="50000"/>
                  </a:schemeClr>
                </a:solidFill>
                <a:latin typeface="Calibri" panose="020F0502020204030204" pitchFamily="34" charset="0"/>
              </a:rPr>
              <a:t>Nota: </a:t>
            </a:r>
            <a:r>
              <a:rPr lang="es-MX" sz="700" b="1" i="0" dirty="0">
                <a:solidFill>
                  <a:schemeClr val="accent1">
                    <a:lumMod val="50000"/>
                  </a:schemeClr>
                </a:solidFill>
                <a:effectLst/>
                <a:latin typeface="Calibri" panose="020F0502020204030204" pitchFamily="34" charset="0"/>
              </a:rPr>
              <a:t>ABIERTO – ESCALADO:</a:t>
            </a:r>
            <a:r>
              <a:rPr lang="es-MX" sz="700" b="0" i="0" dirty="0">
                <a:solidFill>
                  <a:schemeClr val="accent1">
                    <a:lumMod val="50000"/>
                  </a:schemeClr>
                </a:solidFill>
                <a:effectLst/>
                <a:latin typeface="Calibri" panose="020F0502020204030204" pitchFamily="34" charset="0"/>
              </a:rPr>
              <a:t> Corresponde a aquellas </a:t>
            </a:r>
            <a:r>
              <a:rPr lang="es-MX" sz="700" b="0" i="0" dirty="0" err="1">
                <a:solidFill>
                  <a:schemeClr val="accent1">
                    <a:lumMod val="50000"/>
                  </a:schemeClr>
                </a:solidFill>
                <a:effectLst/>
                <a:latin typeface="Calibri" panose="020F0502020204030204" pitchFamily="34" charset="0"/>
              </a:rPr>
              <a:t>microrrutas</a:t>
            </a:r>
            <a:r>
              <a:rPr lang="es-MX" sz="700" b="0" i="0" dirty="0">
                <a:solidFill>
                  <a:schemeClr val="accent1">
                    <a:lumMod val="50000"/>
                  </a:schemeClr>
                </a:solidFill>
                <a:effectLst/>
                <a:latin typeface="Calibri" panose="020F0502020204030204" pitchFamily="34" charset="0"/>
              </a:rPr>
              <a:t> que ya fueron escaladas a la UAESP o a la SSPD, o a ambos.</a:t>
            </a:r>
            <a:r>
              <a:rPr lang="es-MX" sz="700" b="1" i="0" dirty="0">
                <a:solidFill>
                  <a:schemeClr val="accent1">
                    <a:lumMod val="50000"/>
                  </a:schemeClr>
                </a:solidFill>
                <a:effectLst/>
                <a:latin typeface="Calibri" panose="020F0502020204030204" pitchFamily="34" charset="0"/>
              </a:rPr>
              <a:t> ABIERTO – GESTIÓN CONCESIONARIO:</a:t>
            </a:r>
            <a:r>
              <a:rPr lang="es-MX" sz="700" b="0" i="0" dirty="0">
                <a:solidFill>
                  <a:schemeClr val="accent1">
                    <a:lumMod val="50000"/>
                  </a:schemeClr>
                </a:solidFill>
                <a:effectLst/>
                <a:latin typeface="Calibri" panose="020F0502020204030204" pitchFamily="34" charset="0"/>
              </a:rPr>
              <a:t> Corresponde a aquellas </a:t>
            </a:r>
            <a:r>
              <a:rPr lang="es-MX" sz="700" b="0" i="0" dirty="0" err="1">
                <a:solidFill>
                  <a:schemeClr val="accent1">
                    <a:lumMod val="50000"/>
                  </a:schemeClr>
                </a:solidFill>
                <a:effectLst/>
                <a:latin typeface="Calibri" panose="020F0502020204030204" pitchFamily="34" charset="0"/>
              </a:rPr>
              <a:t>microrrutas</a:t>
            </a:r>
            <a:r>
              <a:rPr lang="es-MX" sz="700" b="0" i="0" dirty="0">
                <a:solidFill>
                  <a:schemeClr val="accent1">
                    <a:lumMod val="50000"/>
                  </a:schemeClr>
                </a:solidFill>
                <a:effectLst/>
                <a:latin typeface="Calibri" panose="020F0502020204030204" pitchFamily="34" charset="0"/>
              </a:rPr>
              <a:t> en las cuales el Concesionario está revisando. </a:t>
            </a:r>
            <a:r>
              <a:rPr lang="es-MX" sz="700" b="1" i="0" dirty="0">
                <a:solidFill>
                  <a:schemeClr val="accent1">
                    <a:lumMod val="50000"/>
                  </a:schemeClr>
                </a:solidFill>
                <a:effectLst/>
                <a:latin typeface="Calibri" panose="020F0502020204030204" pitchFamily="34" charset="0"/>
              </a:rPr>
              <a:t>ABIERTO – REVISIÓN INTERVENTORÍA:</a:t>
            </a:r>
            <a:r>
              <a:rPr lang="es-MX" sz="700" b="0" i="0" dirty="0">
                <a:solidFill>
                  <a:schemeClr val="accent1">
                    <a:lumMod val="50000"/>
                  </a:schemeClr>
                </a:solidFill>
                <a:effectLst/>
                <a:latin typeface="Calibri" panose="020F0502020204030204" pitchFamily="34" charset="0"/>
              </a:rPr>
              <a:t> Corresponde a aquellas </a:t>
            </a:r>
            <a:r>
              <a:rPr lang="es-MX" sz="700" b="0" i="0" dirty="0" err="1">
                <a:solidFill>
                  <a:schemeClr val="accent1">
                    <a:lumMod val="50000"/>
                  </a:schemeClr>
                </a:solidFill>
                <a:effectLst/>
                <a:latin typeface="Calibri" panose="020F0502020204030204" pitchFamily="34" charset="0"/>
              </a:rPr>
              <a:t>microrrutas</a:t>
            </a:r>
            <a:r>
              <a:rPr lang="es-MX" sz="700" b="0" i="0" dirty="0">
                <a:solidFill>
                  <a:schemeClr val="accent1">
                    <a:lumMod val="50000"/>
                  </a:schemeClr>
                </a:solidFill>
                <a:effectLst/>
                <a:latin typeface="Calibri" panose="020F0502020204030204" pitchFamily="34" charset="0"/>
              </a:rPr>
              <a:t> en las cuales el Concesionario respondió y estamos revisando. </a:t>
            </a:r>
            <a:r>
              <a:rPr lang="es-MX" sz="700" b="1" i="0" dirty="0">
                <a:solidFill>
                  <a:schemeClr val="accent1">
                    <a:lumMod val="50000"/>
                  </a:schemeClr>
                </a:solidFill>
                <a:effectLst/>
                <a:latin typeface="Calibri" panose="020F0502020204030204" pitchFamily="34" charset="0"/>
              </a:rPr>
              <a:t>NO APLICA:</a:t>
            </a:r>
            <a:r>
              <a:rPr lang="es-MX" sz="700" b="0" i="0" dirty="0">
                <a:solidFill>
                  <a:schemeClr val="accent1">
                    <a:lumMod val="50000"/>
                  </a:schemeClr>
                </a:solidFill>
                <a:effectLst/>
                <a:latin typeface="Calibri" panose="020F0502020204030204" pitchFamily="34" charset="0"/>
              </a:rPr>
              <a:t> Corresponde a aquellas </a:t>
            </a:r>
            <a:r>
              <a:rPr lang="es-MX" sz="700" b="0" i="0" dirty="0" err="1">
                <a:solidFill>
                  <a:schemeClr val="accent1">
                    <a:lumMod val="50000"/>
                  </a:schemeClr>
                </a:solidFill>
                <a:effectLst/>
                <a:latin typeface="Calibri" panose="020F0502020204030204" pitchFamily="34" charset="0"/>
              </a:rPr>
              <a:t>microrrutas</a:t>
            </a:r>
            <a:r>
              <a:rPr lang="es-MX" sz="700" b="0" i="0" dirty="0">
                <a:solidFill>
                  <a:schemeClr val="accent1">
                    <a:lumMod val="50000"/>
                  </a:schemeClr>
                </a:solidFill>
                <a:effectLst/>
                <a:latin typeface="Calibri" panose="020F0502020204030204" pitchFamily="34" charset="0"/>
              </a:rPr>
              <a:t> que el Concesionario “subsanó” o reportó el recorrido completo. </a:t>
            </a:r>
            <a:r>
              <a:rPr lang="es-MX" sz="700" b="1" dirty="0">
                <a:solidFill>
                  <a:schemeClr val="accent1">
                    <a:lumMod val="50000"/>
                  </a:schemeClr>
                </a:solidFill>
                <a:latin typeface="Calibri" panose="020F0502020204030204" pitchFamily="34" charset="0"/>
              </a:rPr>
              <a:t>DESCUENTO APLICADO:</a:t>
            </a:r>
            <a:r>
              <a:rPr lang="es-MX" sz="700" dirty="0">
                <a:solidFill>
                  <a:schemeClr val="accent1">
                    <a:lumMod val="50000"/>
                  </a:schemeClr>
                </a:solidFill>
                <a:latin typeface="Calibri" panose="020F0502020204030204" pitchFamily="34" charset="0"/>
              </a:rPr>
              <a:t> Corresponde a aquellas </a:t>
            </a:r>
            <a:r>
              <a:rPr lang="es-MX" sz="700" dirty="0" err="1">
                <a:solidFill>
                  <a:schemeClr val="accent1">
                    <a:lumMod val="50000"/>
                  </a:schemeClr>
                </a:solidFill>
                <a:latin typeface="Calibri" panose="020F0502020204030204" pitchFamily="34" charset="0"/>
              </a:rPr>
              <a:t>microrrutas</a:t>
            </a:r>
            <a:r>
              <a:rPr lang="es-MX" sz="700" dirty="0">
                <a:solidFill>
                  <a:schemeClr val="accent1">
                    <a:lumMod val="50000"/>
                  </a:schemeClr>
                </a:solidFill>
                <a:latin typeface="Calibri" panose="020F0502020204030204" pitchFamily="34" charset="0"/>
              </a:rPr>
              <a:t> en las cuales el Concesionario afectó el indicador correspondiente y aplicó el descuento. </a:t>
            </a:r>
            <a:endParaRPr lang="es-MX" sz="700" b="0" i="0" dirty="0">
              <a:solidFill>
                <a:schemeClr val="accent1">
                  <a:lumMod val="50000"/>
                </a:schemeClr>
              </a:solidFill>
              <a:effectLst/>
              <a:latin typeface="Calibri" panose="020F0502020204030204" pitchFamily="34" charset="0"/>
            </a:endParaRPr>
          </a:p>
        </p:txBody>
      </p:sp>
      <p:pic>
        <p:nvPicPr>
          <p:cNvPr id="21" name="Imagen 20">
            <a:extLst>
              <a:ext uri="{FF2B5EF4-FFF2-40B4-BE49-F238E27FC236}">
                <a16:creationId xmlns:a16="http://schemas.microsoft.com/office/drawing/2014/main" id="{48EAC9A0-6733-A082-5279-6EC8AE12313D}"/>
              </a:ext>
            </a:extLst>
          </p:cNvPr>
          <p:cNvPicPr>
            <a:picLocks noChangeAspect="1"/>
          </p:cNvPicPr>
          <p:nvPr/>
        </p:nvPicPr>
        <p:blipFill>
          <a:blip r:embed="rId9"/>
          <a:stretch>
            <a:fillRect/>
          </a:stretch>
        </p:blipFill>
        <p:spPr>
          <a:xfrm>
            <a:off x="1655053" y="1547016"/>
            <a:ext cx="10390058" cy="4908407"/>
          </a:xfrm>
          <a:prstGeom prst="rect">
            <a:avLst/>
          </a:prstGeom>
        </p:spPr>
      </p:pic>
    </p:spTree>
    <p:extLst>
      <p:ext uri="{BB962C8B-B14F-4D97-AF65-F5344CB8AC3E}">
        <p14:creationId xmlns:p14="http://schemas.microsoft.com/office/powerpoint/2010/main" val="3069442833"/>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997924" y="4769851"/>
            <a:ext cx="5959156" cy="698392"/>
          </a:xfrm>
          <a:prstGeom prst="rect">
            <a:avLst/>
          </a:prstGeom>
        </p:spPr>
        <p:txBody>
          <a:bodyPr>
            <a:normAutofit fontScale="97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de calidad</a:t>
            </a:r>
          </a:p>
        </p:txBody>
      </p:sp>
      <p:pic>
        <p:nvPicPr>
          <p:cNvPr id="7" name="Imagen 6">
            <a:extLst>
              <a:ext uri="{FF2B5EF4-FFF2-40B4-BE49-F238E27FC236}">
                <a16:creationId xmlns:a16="http://schemas.microsoft.com/office/drawing/2014/main" id="{B5828D21-D4AC-4D6D-8D86-7297214AB7C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40361" y="2708097"/>
            <a:ext cx="4123508" cy="2061754"/>
          </a:xfrm>
          <a:prstGeom prst="rect">
            <a:avLst/>
          </a:prstGeom>
        </p:spPr>
      </p:pic>
    </p:spTree>
    <p:extLst>
      <p:ext uri="{BB962C8B-B14F-4D97-AF65-F5344CB8AC3E}">
        <p14:creationId xmlns:p14="http://schemas.microsoft.com/office/powerpoint/2010/main" val="3288939479"/>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CuadroTexto 22">
            <a:extLst>
              <a:ext uri="{FF2B5EF4-FFF2-40B4-BE49-F238E27FC236}">
                <a16:creationId xmlns:a16="http://schemas.microsoft.com/office/drawing/2014/main" id="{FA234D52-1CF6-4968-B439-DBB712E3A05F}"/>
              </a:ext>
            </a:extLst>
          </p:cNvPr>
          <p:cNvSpPr txBox="1"/>
          <p:nvPr/>
        </p:nvSpPr>
        <p:spPr>
          <a:xfrm>
            <a:off x="2118334" y="227753"/>
            <a:ext cx="9881937" cy="55399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000" kern="0" dirty="0">
                <a:solidFill>
                  <a:schemeClr val="accent1">
                    <a:lumMod val="50000"/>
                  </a:schemeClr>
                </a:solidFill>
              </a:rPr>
              <a:t>ESTADO DE CERTIFICACIONES DE CALIDAD</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44807" y="1012531"/>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515842" y="143430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3946402" y="1498853"/>
            <a:ext cx="1594281" cy="902946"/>
          </a:xfrm>
          <a:prstGeom prst="rect">
            <a:avLst/>
          </a:prstGeom>
        </p:spPr>
      </p:pic>
      <p:pic>
        <p:nvPicPr>
          <p:cNvPr id="39" name="Imagen 38">
            <a:extLst>
              <a:ext uri="{FF2B5EF4-FFF2-40B4-BE49-F238E27FC236}">
                <a16:creationId xmlns:a16="http://schemas.microsoft.com/office/drawing/2014/main" id="{C5FC18F9-871A-4742-8BD2-50BE0A0AAB1D}"/>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102" t="22360" r="12670" b="34350"/>
          <a:stretch/>
        </p:blipFill>
        <p:spPr>
          <a:xfrm>
            <a:off x="5746244" y="1505941"/>
            <a:ext cx="1594281" cy="983507"/>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846904" y="1780624"/>
            <a:ext cx="1594281" cy="338043"/>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9777046" y="1549992"/>
            <a:ext cx="1547444" cy="595949"/>
          </a:xfrm>
          <a:prstGeom prst="rect">
            <a:avLst/>
          </a:prstGeom>
        </p:spPr>
      </p:pic>
      <p:graphicFrame>
        <p:nvGraphicFramePr>
          <p:cNvPr id="4" name="Tabla 5">
            <a:extLst>
              <a:ext uri="{FF2B5EF4-FFF2-40B4-BE49-F238E27FC236}">
                <a16:creationId xmlns:a16="http://schemas.microsoft.com/office/drawing/2014/main" id="{40C02C12-DB5A-4E65-B0AD-799BD6F2676D}"/>
              </a:ext>
            </a:extLst>
          </p:cNvPr>
          <p:cNvGraphicFramePr>
            <a:graphicFrameLocks noGrp="1"/>
          </p:cNvGraphicFramePr>
          <p:nvPr/>
        </p:nvGraphicFramePr>
        <p:xfrm>
          <a:off x="71139" y="1166629"/>
          <a:ext cx="12049721" cy="4954041"/>
        </p:xfrm>
        <a:graphic>
          <a:graphicData uri="http://schemas.openxmlformats.org/drawingml/2006/table">
            <a:tbl>
              <a:tblPr firstRow="1" bandRow="1">
                <a:tableStyleId>{68D230F3-CF80-4859-8CE7-A43EE81993B5}</a:tableStyleId>
              </a:tblPr>
              <a:tblGrid>
                <a:gridCol w="2998951">
                  <a:extLst>
                    <a:ext uri="{9D8B030D-6E8A-4147-A177-3AD203B41FA5}">
                      <a16:colId xmlns:a16="http://schemas.microsoft.com/office/drawing/2014/main" val="1267643479"/>
                    </a:ext>
                  </a:extLst>
                </a:gridCol>
                <a:gridCol w="1491251">
                  <a:extLst>
                    <a:ext uri="{9D8B030D-6E8A-4147-A177-3AD203B41FA5}">
                      <a16:colId xmlns:a16="http://schemas.microsoft.com/office/drawing/2014/main" val="4138601053"/>
                    </a:ext>
                  </a:extLst>
                </a:gridCol>
                <a:gridCol w="1561389">
                  <a:extLst>
                    <a:ext uri="{9D8B030D-6E8A-4147-A177-3AD203B41FA5}">
                      <a16:colId xmlns:a16="http://schemas.microsoft.com/office/drawing/2014/main" val="4173988234"/>
                    </a:ext>
                  </a:extLst>
                </a:gridCol>
                <a:gridCol w="1984307">
                  <a:extLst>
                    <a:ext uri="{9D8B030D-6E8A-4147-A177-3AD203B41FA5}">
                      <a16:colId xmlns:a16="http://schemas.microsoft.com/office/drawing/2014/main" val="2048422762"/>
                    </a:ext>
                  </a:extLst>
                </a:gridCol>
                <a:gridCol w="1866205">
                  <a:extLst>
                    <a:ext uri="{9D8B030D-6E8A-4147-A177-3AD203B41FA5}">
                      <a16:colId xmlns:a16="http://schemas.microsoft.com/office/drawing/2014/main" val="1609569608"/>
                    </a:ext>
                  </a:extLst>
                </a:gridCol>
                <a:gridCol w="2147618">
                  <a:extLst>
                    <a:ext uri="{9D8B030D-6E8A-4147-A177-3AD203B41FA5}">
                      <a16:colId xmlns:a16="http://schemas.microsoft.com/office/drawing/2014/main" val="3871283994"/>
                    </a:ext>
                  </a:extLst>
                </a:gridCol>
              </a:tblGrid>
              <a:tr h="1326669">
                <a:tc>
                  <a:txBody>
                    <a:bodyPr/>
                    <a:lstStyle/>
                    <a:p>
                      <a:r>
                        <a:rPr lang="es-ES" sz="1400" dirty="0">
                          <a:solidFill>
                            <a:schemeClr val="tx2">
                              <a:lumMod val="50000"/>
                            </a:schemeClr>
                          </a:solidFill>
                        </a:rPr>
                        <a:t>NORMA</a:t>
                      </a:r>
                      <a:endParaRPr lang="es-CO" sz="1400" dirty="0">
                        <a:solidFill>
                          <a:schemeClr val="tx2">
                            <a:lumMod val="50000"/>
                          </a:schemeClr>
                        </a:solidFill>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573542923"/>
                  </a:ext>
                </a:extLst>
              </a:tr>
              <a:tr h="670443">
                <a:tc>
                  <a:txBody>
                    <a:bodyPr/>
                    <a:lstStyle/>
                    <a:p>
                      <a:r>
                        <a:rPr lang="es-CO" sz="1400" b="1" dirty="0">
                          <a:solidFill>
                            <a:schemeClr val="accent1">
                              <a:lumMod val="50000"/>
                            </a:schemeClr>
                          </a:solidFill>
                          <a:latin typeface="+mn-lt"/>
                        </a:rPr>
                        <a:t>ISO</a:t>
                      </a:r>
                      <a:r>
                        <a:rPr lang="es-CO" sz="1400" b="1" baseline="0" dirty="0">
                          <a:solidFill>
                            <a:schemeClr val="accent1">
                              <a:lumMod val="50000"/>
                            </a:schemeClr>
                          </a:solidFill>
                          <a:latin typeface="+mn-lt"/>
                        </a:rPr>
                        <a:t> 9001:2015</a:t>
                      </a:r>
                      <a:endParaRPr lang="es-CO" sz="1400" b="1" dirty="0">
                        <a:solidFill>
                          <a:schemeClr val="accent1">
                            <a:lumMod val="50000"/>
                          </a:schemeClr>
                        </a:solidFill>
                        <a:latin typeface="+mn-lt"/>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967498714"/>
                  </a:ext>
                </a:extLst>
              </a:tr>
              <a:tr h="619432">
                <a:tc>
                  <a:txBody>
                    <a:bodyPr/>
                    <a:lstStyle/>
                    <a:p>
                      <a:r>
                        <a:rPr lang="es-CO" sz="1400" b="1" dirty="0">
                          <a:solidFill>
                            <a:schemeClr val="accent1">
                              <a:lumMod val="50000"/>
                            </a:schemeClr>
                          </a:solidFill>
                          <a:latin typeface="+mn-lt"/>
                        </a:rPr>
                        <a:t>ISO 14001:2015</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156278041"/>
                  </a:ext>
                </a:extLst>
              </a:tr>
              <a:tr h="722671">
                <a:tc>
                  <a:txBody>
                    <a:bodyPr/>
                    <a:lstStyle/>
                    <a:p>
                      <a:pPr algn="ctr"/>
                      <a:r>
                        <a:rPr lang="es-CO" sz="1400" b="1">
                          <a:solidFill>
                            <a:schemeClr val="accent1">
                              <a:lumMod val="50000"/>
                            </a:schemeClr>
                          </a:solidFill>
                          <a:latin typeface="+mn-lt"/>
                        </a:rPr>
                        <a:t>ISO </a:t>
                      </a:r>
                      <a:r>
                        <a:rPr lang="es-CO" sz="1400" b="1" dirty="0">
                          <a:solidFill>
                            <a:schemeClr val="accent1">
                              <a:lumMod val="50000"/>
                            </a:schemeClr>
                          </a:solidFill>
                          <a:latin typeface="+mn-lt"/>
                        </a:rPr>
                        <a:t>45001:2018</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2922509194"/>
                  </a:ext>
                </a:extLst>
              </a:tr>
              <a:tr h="589935">
                <a:tc>
                  <a:txBody>
                    <a:bodyPr/>
                    <a:lstStyle/>
                    <a:p>
                      <a:r>
                        <a:rPr lang="es-CO" sz="1400" b="1" dirty="0">
                          <a:solidFill>
                            <a:schemeClr val="accent1">
                              <a:lumMod val="50000"/>
                            </a:schemeClr>
                          </a:solidFill>
                          <a:latin typeface="+mn-lt"/>
                        </a:rPr>
                        <a:t>ISO 27001:2013</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317583788"/>
                  </a:ext>
                </a:extLst>
              </a:tr>
              <a:tr h="1024891">
                <a:tc>
                  <a:txBody>
                    <a:bodyPr/>
                    <a:lstStyle/>
                    <a:p>
                      <a:r>
                        <a:rPr lang="es-ES" sz="1400" b="1" dirty="0">
                          <a:solidFill>
                            <a:schemeClr val="accent1">
                              <a:lumMod val="50000"/>
                            </a:schemeClr>
                          </a:solidFill>
                          <a:latin typeface="+mn-lt"/>
                        </a:rPr>
                        <a:t>PLAN DE CONTINUIDAD DEL NEGOCIO*</a:t>
                      </a:r>
                      <a:endParaRPr lang="es-CO" sz="1400" b="1" dirty="0">
                        <a:solidFill>
                          <a:schemeClr val="accent1">
                            <a:lumMod val="50000"/>
                          </a:schemeClr>
                        </a:solidFill>
                        <a:latin typeface="+mn-lt"/>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4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285855471"/>
                  </a:ext>
                </a:extLst>
              </a:tr>
            </a:tbl>
          </a:graphicData>
        </a:graphic>
      </p:graphicFrame>
      <p:pic>
        <p:nvPicPr>
          <p:cNvPr id="8" name="Gráfico 7" descr="Marca de verificación">
            <a:extLst>
              <a:ext uri="{FF2B5EF4-FFF2-40B4-BE49-F238E27FC236}">
                <a16:creationId xmlns:a16="http://schemas.microsoft.com/office/drawing/2014/main" id="{E0568AF8-A01C-45AF-9BC7-AFC25C65AC1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07662" y="2664649"/>
            <a:ext cx="469943" cy="469943"/>
          </a:xfrm>
          <a:prstGeom prst="rect">
            <a:avLst/>
          </a:prstGeom>
        </p:spPr>
      </p:pic>
      <p:pic>
        <p:nvPicPr>
          <p:cNvPr id="24" name="Gráfico 23" descr="Marca de verificación">
            <a:extLst>
              <a:ext uri="{FF2B5EF4-FFF2-40B4-BE49-F238E27FC236}">
                <a16:creationId xmlns:a16="http://schemas.microsoft.com/office/drawing/2014/main" id="{7B2DE7D5-488B-4011-8E1B-91E2AA3B62C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44471" y="3262873"/>
            <a:ext cx="469943" cy="469943"/>
          </a:xfrm>
          <a:prstGeom prst="rect">
            <a:avLst/>
          </a:prstGeom>
        </p:spPr>
      </p:pic>
      <p:pic>
        <p:nvPicPr>
          <p:cNvPr id="25" name="Gráfico 24" descr="Marca de verificación">
            <a:extLst>
              <a:ext uri="{FF2B5EF4-FFF2-40B4-BE49-F238E27FC236}">
                <a16:creationId xmlns:a16="http://schemas.microsoft.com/office/drawing/2014/main" id="{04373797-FDA8-4590-BE8A-AE072536D00E}"/>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39972" y="3935078"/>
            <a:ext cx="469943" cy="469943"/>
          </a:xfrm>
          <a:prstGeom prst="rect">
            <a:avLst/>
          </a:prstGeom>
        </p:spPr>
      </p:pic>
      <p:pic>
        <p:nvPicPr>
          <p:cNvPr id="26" name="Gráfico 25" descr="Marca de verificación">
            <a:extLst>
              <a:ext uri="{FF2B5EF4-FFF2-40B4-BE49-F238E27FC236}">
                <a16:creationId xmlns:a16="http://schemas.microsoft.com/office/drawing/2014/main" id="{70A7BC7E-1C6D-485E-9FD5-F0BA51B8DD2C}"/>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39971" y="4610634"/>
            <a:ext cx="469943" cy="469943"/>
          </a:xfrm>
          <a:prstGeom prst="rect">
            <a:avLst/>
          </a:prstGeom>
        </p:spPr>
      </p:pic>
      <p:pic>
        <p:nvPicPr>
          <p:cNvPr id="27" name="Gráfico 26" descr="Marca de verificación">
            <a:extLst>
              <a:ext uri="{FF2B5EF4-FFF2-40B4-BE49-F238E27FC236}">
                <a16:creationId xmlns:a16="http://schemas.microsoft.com/office/drawing/2014/main" id="{D9C1150D-F48E-4153-87C5-90A2242CFBA0}"/>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0211" y="2659086"/>
            <a:ext cx="469943" cy="469943"/>
          </a:xfrm>
          <a:prstGeom prst="rect">
            <a:avLst/>
          </a:prstGeom>
        </p:spPr>
      </p:pic>
      <p:pic>
        <p:nvPicPr>
          <p:cNvPr id="28" name="Gráfico 27" descr="Marca de verificación">
            <a:extLst>
              <a:ext uri="{FF2B5EF4-FFF2-40B4-BE49-F238E27FC236}">
                <a16:creationId xmlns:a16="http://schemas.microsoft.com/office/drawing/2014/main" id="{66235277-021F-4D00-819D-0E5C31235DF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0211" y="3322578"/>
            <a:ext cx="469943" cy="469943"/>
          </a:xfrm>
          <a:prstGeom prst="rect">
            <a:avLst/>
          </a:prstGeom>
        </p:spPr>
      </p:pic>
      <p:pic>
        <p:nvPicPr>
          <p:cNvPr id="30" name="Gráfico 29" descr="Marca de verificación">
            <a:extLst>
              <a:ext uri="{FF2B5EF4-FFF2-40B4-BE49-F238E27FC236}">
                <a16:creationId xmlns:a16="http://schemas.microsoft.com/office/drawing/2014/main" id="{8A18DD8D-5A6C-4A06-8DB8-12F6B354EFD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67831" y="3998487"/>
            <a:ext cx="469943" cy="469943"/>
          </a:xfrm>
          <a:prstGeom prst="rect">
            <a:avLst/>
          </a:prstGeom>
        </p:spPr>
      </p:pic>
      <p:pic>
        <p:nvPicPr>
          <p:cNvPr id="31" name="Gráfico 30" descr="Marca de verificación">
            <a:extLst>
              <a:ext uri="{FF2B5EF4-FFF2-40B4-BE49-F238E27FC236}">
                <a16:creationId xmlns:a16="http://schemas.microsoft.com/office/drawing/2014/main" id="{27C6398A-3AC5-4320-A167-9AAF2A2D619A}"/>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21828" y="2640103"/>
            <a:ext cx="469943" cy="469943"/>
          </a:xfrm>
          <a:prstGeom prst="rect">
            <a:avLst/>
          </a:prstGeom>
        </p:spPr>
      </p:pic>
      <p:pic>
        <p:nvPicPr>
          <p:cNvPr id="32" name="Gráfico 31" descr="Marca de verificación">
            <a:extLst>
              <a:ext uri="{FF2B5EF4-FFF2-40B4-BE49-F238E27FC236}">
                <a16:creationId xmlns:a16="http://schemas.microsoft.com/office/drawing/2014/main" id="{D196A3EF-2A7A-46DF-ADE4-81F2C6F22E8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08414" y="3320325"/>
            <a:ext cx="469943" cy="469943"/>
          </a:xfrm>
          <a:prstGeom prst="rect">
            <a:avLst/>
          </a:prstGeom>
        </p:spPr>
      </p:pic>
      <p:pic>
        <p:nvPicPr>
          <p:cNvPr id="33" name="Gráfico 32" descr="Marca de verificación">
            <a:extLst>
              <a:ext uri="{FF2B5EF4-FFF2-40B4-BE49-F238E27FC236}">
                <a16:creationId xmlns:a16="http://schemas.microsoft.com/office/drawing/2014/main" id="{998543A3-2165-4326-8823-D3E22FE05802}"/>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48345" y="3974991"/>
            <a:ext cx="469943" cy="469943"/>
          </a:xfrm>
          <a:prstGeom prst="rect">
            <a:avLst/>
          </a:prstGeom>
        </p:spPr>
      </p:pic>
      <p:pic>
        <p:nvPicPr>
          <p:cNvPr id="35" name="Gráfico 34" descr="Marca de verificación">
            <a:extLst>
              <a:ext uri="{FF2B5EF4-FFF2-40B4-BE49-F238E27FC236}">
                <a16:creationId xmlns:a16="http://schemas.microsoft.com/office/drawing/2014/main" id="{1CDB04A6-2B6D-4033-B22F-38ACFA7C8B6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50767" y="2655652"/>
            <a:ext cx="469943" cy="469943"/>
          </a:xfrm>
          <a:prstGeom prst="rect">
            <a:avLst/>
          </a:prstGeom>
        </p:spPr>
      </p:pic>
      <p:pic>
        <p:nvPicPr>
          <p:cNvPr id="36" name="Gráfico 35" descr="Marca de verificación">
            <a:extLst>
              <a:ext uri="{FF2B5EF4-FFF2-40B4-BE49-F238E27FC236}">
                <a16:creationId xmlns:a16="http://schemas.microsoft.com/office/drawing/2014/main" id="{B28F7D86-5E0B-41E4-9032-1CCD3FBBE473}"/>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31576" y="3306744"/>
            <a:ext cx="469943" cy="469943"/>
          </a:xfrm>
          <a:prstGeom prst="rect">
            <a:avLst/>
          </a:prstGeom>
        </p:spPr>
      </p:pic>
      <p:pic>
        <p:nvPicPr>
          <p:cNvPr id="42" name="Gráfico 41" descr="Marca de verificación">
            <a:extLst>
              <a:ext uri="{FF2B5EF4-FFF2-40B4-BE49-F238E27FC236}">
                <a16:creationId xmlns:a16="http://schemas.microsoft.com/office/drawing/2014/main" id="{3ED4A82B-66CA-4C45-BCB2-DCB0A6733FF5}"/>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20008" y="3974991"/>
            <a:ext cx="469943" cy="469943"/>
          </a:xfrm>
          <a:prstGeom prst="rect">
            <a:avLst/>
          </a:prstGeom>
        </p:spPr>
      </p:pic>
      <p:pic>
        <p:nvPicPr>
          <p:cNvPr id="43" name="Gráfico 42" descr="Marca de verificación">
            <a:extLst>
              <a:ext uri="{FF2B5EF4-FFF2-40B4-BE49-F238E27FC236}">
                <a16:creationId xmlns:a16="http://schemas.microsoft.com/office/drawing/2014/main" id="{1CC1F153-2832-4654-BD39-084FD9D9928C}"/>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12145" y="4629733"/>
            <a:ext cx="469943" cy="469943"/>
          </a:xfrm>
          <a:prstGeom prst="rect">
            <a:avLst/>
          </a:prstGeom>
        </p:spPr>
      </p:pic>
      <p:pic>
        <p:nvPicPr>
          <p:cNvPr id="34" name="Gráfico 33" descr="Marca de verificación">
            <a:extLst>
              <a:ext uri="{FF2B5EF4-FFF2-40B4-BE49-F238E27FC236}">
                <a16:creationId xmlns:a16="http://schemas.microsoft.com/office/drawing/2014/main" id="{5BBF50DD-F735-4486-9A90-DED69DC8822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7754" y="4645804"/>
            <a:ext cx="469943" cy="469943"/>
          </a:xfrm>
          <a:prstGeom prst="rect">
            <a:avLst/>
          </a:prstGeom>
        </p:spPr>
      </p:pic>
      <p:pic>
        <p:nvPicPr>
          <p:cNvPr id="44" name="Gráfico 43" descr="Marca de verificación">
            <a:extLst>
              <a:ext uri="{FF2B5EF4-FFF2-40B4-BE49-F238E27FC236}">
                <a16:creationId xmlns:a16="http://schemas.microsoft.com/office/drawing/2014/main" id="{F88D8034-5EC4-4383-BE2A-9BC7173E9FD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48345" y="4729226"/>
            <a:ext cx="469943" cy="469943"/>
          </a:xfrm>
          <a:prstGeom prst="rect">
            <a:avLst/>
          </a:prstGeom>
        </p:spPr>
      </p:pic>
      <p:pic>
        <p:nvPicPr>
          <p:cNvPr id="45" name="Gráfico 44" descr="Marca de verificación">
            <a:extLst>
              <a:ext uri="{FF2B5EF4-FFF2-40B4-BE49-F238E27FC236}">
                <a16:creationId xmlns:a16="http://schemas.microsoft.com/office/drawing/2014/main" id="{93372768-EF3C-4018-97E1-AEBD6080AAAF}"/>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25333" y="2684894"/>
            <a:ext cx="469943" cy="469943"/>
          </a:xfrm>
          <a:prstGeom prst="rect">
            <a:avLst/>
          </a:prstGeom>
        </p:spPr>
      </p:pic>
      <p:pic>
        <p:nvPicPr>
          <p:cNvPr id="46" name="Gráfico 45" descr="Marca de verificación">
            <a:extLst>
              <a:ext uri="{FF2B5EF4-FFF2-40B4-BE49-F238E27FC236}">
                <a16:creationId xmlns:a16="http://schemas.microsoft.com/office/drawing/2014/main" id="{2F35DE92-7FBC-4D4C-B8AD-1683A0FE5D4A}"/>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38479" y="3333244"/>
            <a:ext cx="469943" cy="469943"/>
          </a:xfrm>
          <a:prstGeom prst="rect">
            <a:avLst/>
          </a:prstGeom>
        </p:spPr>
      </p:pic>
      <p:pic>
        <p:nvPicPr>
          <p:cNvPr id="47" name="Gráfico 46" descr="Marca de verificación">
            <a:extLst>
              <a:ext uri="{FF2B5EF4-FFF2-40B4-BE49-F238E27FC236}">
                <a16:creationId xmlns:a16="http://schemas.microsoft.com/office/drawing/2014/main" id="{E758D24B-68D9-4D7C-80C6-C3C3E9CAA538}"/>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97471" y="3952671"/>
            <a:ext cx="469943" cy="469943"/>
          </a:xfrm>
          <a:prstGeom prst="rect">
            <a:avLst/>
          </a:prstGeom>
        </p:spPr>
      </p:pic>
      <p:pic>
        <p:nvPicPr>
          <p:cNvPr id="49" name="Gráfico 48" descr="Marca de verificación">
            <a:extLst>
              <a:ext uri="{FF2B5EF4-FFF2-40B4-BE49-F238E27FC236}">
                <a16:creationId xmlns:a16="http://schemas.microsoft.com/office/drawing/2014/main" id="{17FF4D0B-621C-42E7-BBBD-3B73E598BD2B}"/>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68011" y="5486310"/>
            <a:ext cx="469943" cy="469943"/>
          </a:xfrm>
          <a:prstGeom prst="rect">
            <a:avLst/>
          </a:prstGeom>
        </p:spPr>
      </p:pic>
      <p:pic>
        <p:nvPicPr>
          <p:cNvPr id="51" name="Gráfico 50" descr="Marca de verificación">
            <a:extLst>
              <a:ext uri="{FF2B5EF4-FFF2-40B4-BE49-F238E27FC236}">
                <a16:creationId xmlns:a16="http://schemas.microsoft.com/office/drawing/2014/main" id="{E5DD36AA-CB6E-4F07-820B-55FAC2880AEB}"/>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2939971" y="5521675"/>
            <a:ext cx="469943" cy="469943"/>
          </a:xfrm>
          <a:prstGeom prst="rect">
            <a:avLst/>
          </a:prstGeom>
        </p:spPr>
      </p:pic>
      <p:pic>
        <p:nvPicPr>
          <p:cNvPr id="53" name="Gráfico 52" descr="Marca de verificación">
            <a:extLst>
              <a:ext uri="{FF2B5EF4-FFF2-40B4-BE49-F238E27FC236}">
                <a16:creationId xmlns:a16="http://schemas.microsoft.com/office/drawing/2014/main" id="{34D7EEEB-7C38-429B-8F74-C1662427CBB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10497471" y="4726530"/>
            <a:ext cx="469943" cy="469943"/>
          </a:xfrm>
          <a:prstGeom prst="rect">
            <a:avLst/>
          </a:prstGeom>
        </p:spPr>
      </p:pic>
      <p:pic>
        <p:nvPicPr>
          <p:cNvPr id="52" name="Gráfico 51" descr="Marca de verificación">
            <a:extLst>
              <a:ext uri="{FF2B5EF4-FFF2-40B4-BE49-F238E27FC236}">
                <a16:creationId xmlns:a16="http://schemas.microsoft.com/office/drawing/2014/main" id="{E489E156-0AFC-4FB8-A620-51730A90A139}"/>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8333079" y="5554099"/>
            <a:ext cx="469943" cy="469943"/>
          </a:xfrm>
          <a:prstGeom prst="rect">
            <a:avLst/>
          </a:prstGeom>
        </p:spPr>
      </p:pic>
      <p:pic>
        <p:nvPicPr>
          <p:cNvPr id="2" name="Gráfico 1" descr="Marca de verificación">
            <a:extLst>
              <a:ext uri="{FF2B5EF4-FFF2-40B4-BE49-F238E27FC236}">
                <a16:creationId xmlns:a16="http://schemas.microsoft.com/office/drawing/2014/main" id="{BA201DE6-598E-06F1-7425-FDC94C5E25FD}"/>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10497471" y="5554098"/>
            <a:ext cx="469943" cy="469943"/>
          </a:xfrm>
          <a:prstGeom prst="rect">
            <a:avLst/>
          </a:prstGeom>
        </p:spPr>
      </p:pic>
      <p:pic>
        <p:nvPicPr>
          <p:cNvPr id="5" name="Gráfico 4" descr="Marca de verificación">
            <a:extLst>
              <a:ext uri="{FF2B5EF4-FFF2-40B4-BE49-F238E27FC236}">
                <a16:creationId xmlns:a16="http://schemas.microsoft.com/office/drawing/2014/main" id="{1973347D-0045-1C04-94A0-98A05C548BCF}"/>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4534758" y="5521675"/>
            <a:ext cx="469943" cy="469943"/>
          </a:xfrm>
          <a:prstGeom prst="rect">
            <a:avLst/>
          </a:prstGeom>
        </p:spPr>
      </p:pic>
      <p:sp>
        <p:nvSpPr>
          <p:cNvPr id="6" name="CuadroTexto 5">
            <a:extLst>
              <a:ext uri="{FF2B5EF4-FFF2-40B4-BE49-F238E27FC236}">
                <a16:creationId xmlns:a16="http://schemas.microsoft.com/office/drawing/2014/main" id="{3552551F-E788-9122-5278-D389E6235AB5}"/>
              </a:ext>
            </a:extLst>
          </p:cNvPr>
          <p:cNvSpPr txBox="1"/>
          <p:nvPr/>
        </p:nvSpPr>
        <p:spPr>
          <a:xfrm>
            <a:off x="915827" y="6390438"/>
            <a:ext cx="7304008" cy="276999"/>
          </a:xfrm>
          <a:prstGeom prst="rect">
            <a:avLst/>
          </a:prstGeom>
          <a:noFill/>
        </p:spPr>
        <p:txBody>
          <a:bodyPr wrap="square" rtlCol="0">
            <a:spAutoFit/>
          </a:bodyPr>
          <a:lstStyle/>
          <a:p>
            <a:endParaRPr lang="es-CO" sz="1200" dirty="0">
              <a:solidFill>
                <a:schemeClr val="accent1">
                  <a:lumMod val="50000"/>
                </a:schemeClr>
              </a:solidFill>
            </a:endParaRPr>
          </a:p>
        </p:txBody>
      </p:sp>
      <p:sp>
        <p:nvSpPr>
          <p:cNvPr id="10" name="Rectángulo 9">
            <a:extLst>
              <a:ext uri="{FF2B5EF4-FFF2-40B4-BE49-F238E27FC236}">
                <a16:creationId xmlns:a16="http://schemas.microsoft.com/office/drawing/2014/main" id="{C27940AF-261D-3093-88C8-9AD6558949BB}"/>
              </a:ext>
            </a:extLst>
          </p:cNvPr>
          <p:cNvSpPr/>
          <p:nvPr/>
        </p:nvSpPr>
        <p:spPr>
          <a:xfrm>
            <a:off x="5746244" y="1423940"/>
            <a:ext cx="1692245" cy="100588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CO"/>
          </a:p>
        </p:txBody>
      </p:sp>
      <p:grpSp>
        <p:nvGrpSpPr>
          <p:cNvPr id="3" name="Grupo 2">
            <a:extLst>
              <a:ext uri="{FF2B5EF4-FFF2-40B4-BE49-F238E27FC236}">
                <a16:creationId xmlns:a16="http://schemas.microsoft.com/office/drawing/2014/main" id="{22CA3418-47D4-995F-8335-64746430B2E7}"/>
              </a:ext>
            </a:extLst>
          </p:cNvPr>
          <p:cNvGrpSpPr/>
          <p:nvPr/>
        </p:nvGrpSpPr>
        <p:grpSpPr>
          <a:xfrm>
            <a:off x="5844742" y="1140558"/>
            <a:ext cx="1280250" cy="1299632"/>
            <a:chOff x="10562619" y="1423954"/>
            <a:chExt cx="1280250" cy="1299632"/>
          </a:xfrm>
        </p:grpSpPr>
        <p:pic>
          <p:nvPicPr>
            <p:cNvPr id="7" name="Picture 2">
              <a:extLst>
                <a:ext uri="{FF2B5EF4-FFF2-40B4-BE49-F238E27FC236}">
                  <a16:creationId xmlns:a16="http://schemas.microsoft.com/office/drawing/2014/main" id="{E959250C-7A74-FB62-7391-0977A423928D}"/>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2">
              <a:extLst>
                <a:ext uri="{FF2B5EF4-FFF2-40B4-BE49-F238E27FC236}">
                  <a16:creationId xmlns:a16="http://schemas.microsoft.com/office/drawing/2014/main" id="{ADC5E2E5-AC7E-F9B4-403B-579005BF3641}"/>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963223164"/>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p:cNvSpPr/>
          <p:nvPr/>
        </p:nvSpPr>
        <p:spPr>
          <a:xfrm>
            <a:off x="0" y="0"/>
            <a:ext cx="12192000" cy="6858000"/>
          </a:xfrm>
          <a:prstGeom prst="rect">
            <a:avLst/>
          </a:prstGeom>
          <a:solidFill>
            <a:srgbClr val="333F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pic>
        <p:nvPicPr>
          <p:cNvPr id="2" name="Imagen 1"/>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5118" y="655983"/>
            <a:ext cx="12194394" cy="5423975"/>
          </a:xfrm>
          <a:prstGeom prst="rect">
            <a:avLst/>
          </a:prstGeom>
        </p:spPr>
      </p:pic>
      <p:sp>
        <p:nvSpPr>
          <p:cNvPr id="4" name="CuadroTexto 3">
            <a:extLst>
              <a:ext uri="{FF2B5EF4-FFF2-40B4-BE49-F238E27FC236}">
                <a16:creationId xmlns:a16="http://schemas.microsoft.com/office/drawing/2014/main" id="{ED5748EF-8564-47E2-8384-9E23C3C06533}"/>
              </a:ext>
            </a:extLst>
          </p:cNvPr>
          <p:cNvSpPr txBox="1"/>
          <p:nvPr/>
        </p:nvSpPr>
        <p:spPr>
          <a:xfrm>
            <a:off x="4366648" y="6079958"/>
            <a:ext cx="2906349" cy="76944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4400" kern="0">
                <a:solidFill>
                  <a:schemeClr val="tx2">
                    <a:lumMod val="20000"/>
                    <a:lumOff val="80000"/>
                  </a:schemeClr>
                </a:solidFill>
              </a:rPr>
              <a:t>Gracias</a:t>
            </a:r>
          </a:p>
        </p:txBody>
      </p:sp>
    </p:spTree>
    <p:extLst>
      <p:ext uri="{BB962C8B-B14F-4D97-AF65-F5344CB8AC3E}">
        <p14:creationId xmlns:p14="http://schemas.microsoft.com/office/powerpoint/2010/main" val="307375254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 name="Imagen 11">
            <a:extLst>
              <a:ext uri="{FF2B5EF4-FFF2-40B4-BE49-F238E27FC236}">
                <a16:creationId xmlns:a16="http://schemas.microsoft.com/office/drawing/2014/main" id="{AFF339CF-9B41-4294-9DBE-B473907341B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9927985" y="1766"/>
            <a:ext cx="1887497" cy="1069014"/>
          </a:xfrm>
          <a:prstGeom prst="rect">
            <a:avLst/>
          </a:prstGeom>
        </p:spPr>
      </p:pic>
      <p:sp>
        <p:nvSpPr>
          <p:cNvPr id="9" name="Rectángulo 8">
            <a:extLst>
              <a:ext uri="{FF2B5EF4-FFF2-40B4-BE49-F238E27FC236}">
                <a16:creationId xmlns:a16="http://schemas.microsoft.com/office/drawing/2014/main" id="{8B6815B0-64C6-4BEC-8915-33ADBD1811A3}"/>
              </a:ext>
            </a:extLst>
          </p:cNvPr>
          <p:cNvSpPr/>
          <p:nvPr/>
        </p:nvSpPr>
        <p:spPr>
          <a:xfrm>
            <a:off x="321444" y="686360"/>
            <a:ext cx="8883631" cy="338554"/>
          </a:xfrm>
          <a:prstGeom prst="rect">
            <a:avLst/>
          </a:prstGeom>
        </p:spPr>
        <p:txBody>
          <a:bodyPr wrap="square" lIns="91440" tIns="45720" rIns="91440" bIns="45720" anchor="t">
            <a:spAutoFit/>
          </a:bodyPr>
          <a:lstStyle/>
          <a:p>
            <a:pPr lvl="1">
              <a:tabLst>
                <a:tab pos="914400" algn="l"/>
              </a:tabLst>
              <a:defRPr/>
            </a:pPr>
            <a:r>
              <a:rPr lang="es-CO" sz="1600" b="1" cap="small" dirty="0">
                <a:solidFill>
                  <a:srgbClr val="002060"/>
                </a:solidFill>
                <a:latin typeface="Candara"/>
              </a:rPr>
              <a:t>marzo de 2025</a:t>
            </a:r>
            <a:endParaRPr lang="es-CO" sz="1600" b="1" i="0" u="none" strike="noStrike" kern="1200" cap="small" spc="0" normalizeH="0" baseline="0" noProof="0" dirty="0">
              <a:ln>
                <a:noFill/>
              </a:ln>
              <a:solidFill>
                <a:srgbClr val="002060"/>
              </a:solidFill>
              <a:effectLst/>
              <a:uLnTx/>
              <a:uFillTx/>
              <a:latin typeface="Candara"/>
            </a:endParaRP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2"/>
          <a:ext cx="5905012" cy="2255521"/>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31858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662596">
                <a:tc>
                  <a:txBody>
                    <a:bodyPr/>
                    <a:lstStyle/>
                    <a:p>
                      <a:r>
                        <a:rPr lang="es-CO" sz="1400" b="1">
                          <a:solidFill>
                            <a:schemeClr val="accent1">
                              <a:lumMod val="50000"/>
                            </a:schemeClr>
                          </a:solidFill>
                          <a:latin typeface="+mn-lt"/>
                        </a:rPr>
                        <a:t>TIPO CESTA</a:t>
                      </a:r>
                    </a:p>
                  </a:txBody>
                  <a:tcPr/>
                </a:tc>
                <a:tc>
                  <a:txBody>
                    <a:bodyPr/>
                    <a:lstStyle/>
                    <a:p>
                      <a:pPr algn="ctr"/>
                      <a:r>
                        <a:rPr lang="es-CO" sz="1400" b="1">
                          <a:solidFill>
                            <a:schemeClr val="accent1">
                              <a:lumMod val="50000"/>
                            </a:schemeClr>
                          </a:solidFill>
                          <a:latin typeface="+mn-lt"/>
                        </a:rPr>
                        <a:t>PORCENTAJE</a:t>
                      </a:r>
                    </a:p>
                  </a:txBody>
                  <a:tcP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318585">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latin typeface="+mn-lt"/>
                        </a:rPr>
                        <a:t>60%</a:t>
                      </a:r>
                    </a:p>
                  </a:txBody>
                  <a:tcPr/>
                </a:tc>
                <a:tc>
                  <a:txBody>
                    <a:bodyPr/>
                    <a:lstStyle/>
                    <a:p>
                      <a:pPr algn="ctr" fontAlgn="ctr"/>
                      <a:r>
                        <a:rPr lang="es-CO" sz="1400" b="0" i="0" u="none" strike="noStrike">
                          <a:solidFill>
                            <a:srgbClr val="203864"/>
                          </a:solidFill>
                          <a:effectLst/>
                          <a:latin typeface="+mn-lt"/>
                        </a:rPr>
                        <a:t>15.416</a:t>
                      </a:r>
                    </a:p>
                  </a:txBody>
                  <a:tcPr marL="9525" marR="9525" marT="9525" marB="0" anchor="ctr"/>
                </a:tc>
                <a:tc>
                  <a:txBody>
                    <a:bodyPr/>
                    <a:lstStyle/>
                    <a:p>
                      <a:pPr algn="ctr" fontAlgn="ctr"/>
                      <a:r>
                        <a:rPr lang="es-CO" sz="1400" b="0" i="0" u="none" strike="noStrike">
                          <a:solidFill>
                            <a:srgbClr val="203864"/>
                          </a:solidFill>
                          <a:effectLst/>
                          <a:latin typeface="+mn-lt"/>
                        </a:rPr>
                        <a:t>7.708</a:t>
                      </a:r>
                    </a:p>
                  </a:txBody>
                  <a:tcPr marL="9525" marR="9525" marT="9525" marB="0" anchor="ctr"/>
                </a:tc>
                <a:extLst>
                  <a:ext uri="{0D108BD9-81ED-4DB2-BD59-A6C34878D82A}">
                    <a16:rowId xmlns:a16="http://schemas.microsoft.com/office/drawing/2014/main" val="2671597833"/>
                  </a:ext>
                </a:extLst>
              </a:tr>
              <a:tr h="318585">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latin typeface="+mn-lt"/>
                        </a:rPr>
                        <a:t>20%</a:t>
                      </a:r>
                    </a:p>
                  </a:txBody>
                  <a:tcPr/>
                </a:tc>
                <a:tc>
                  <a:txBody>
                    <a:bodyPr/>
                    <a:lstStyle/>
                    <a:p>
                      <a:pPr algn="ctr" fontAlgn="ctr"/>
                      <a:r>
                        <a:rPr lang="es-CO" sz="1400" b="0" i="0" u="none" strike="noStrike">
                          <a:solidFill>
                            <a:srgbClr val="203864"/>
                          </a:solidFill>
                          <a:effectLst/>
                          <a:latin typeface="+mn-lt"/>
                        </a:rPr>
                        <a:t>5.138</a:t>
                      </a:r>
                    </a:p>
                  </a:txBody>
                  <a:tcPr marL="9525" marR="9525" marT="9525" marB="0" anchor="ctr"/>
                </a:tc>
                <a:tc>
                  <a:txBody>
                    <a:bodyPr/>
                    <a:lstStyle/>
                    <a:p>
                      <a:pPr algn="ctr" fontAlgn="ctr"/>
                      <a:r>
                        <a:rPr lang="es-CO" sz="1400" b="0" i="0" u="none" strike="noStrike">
                          <a:solidFill>
                            <a:srgbClr val="203864"/>
                          </a:solidFill>
                          <a:effectLst/>
                          <a:latin typeface="+mn-lt"/>
                        </a:rPr>
                        <a:t>2.569</a:t>
                      </a:r>
                    </a:p>
                  </a:txBody>
                  <a:tcPr marL="9525" marR="9525" marT="9525" marB="0" anchor="ctr"/>
                </a:tc>
                <a:extLst>
                  <a:ext uri="{0D108BD9-81ED-4DB2-BD59-A6C34878D82A}">
                    <a16:rowId xmlns:a16="http://schemas.microsoft.com/office/drawing/2014/main" val="1723866473"/>
                  </a:ext>
                </a:extLst>
              </a:tr>
              <a:tr h="318585">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latin typeface="+mn-lt"/>
                        </a:rPr>
                        <a:t>20%</a:t>
                      </a:r>
                    </a:p>
                  </a:txBody>
                  <a:tcPr/>
                </a:tc>
                <a:tc>
                  <a:txBody>
                    <a:bodyPr/>
                    <a:lstStyle/>
                    <a:p>
                      <a:pPr algn="ctr" fontAlgn="ctr"/>
                      <a:r>
                        <a:rPr lang="es-CO" sz="1400" b="0" i="0" u="none" strike="noStrike">
                          <a:solidFill>
                            <a:srgbClr val="203864"/>
                          </a:solidFill>
                          <a:effectLst/>
                          <a:latin typeface="+mn-lt"/>
                        </a:rPr>
                        <a:t>5.138</a:t>
                      </a:r>
                    </a:p>
                  </a:txBody>
                  <a:tcPr marL="9525" marR="9525" marT="9525" marB="0" anchor="ctr"/>
                </a:tc>
                <a:tc>
                  <a:txBody>
                    <a:bodyPr/>
                    <a:lstStyle/>
                    <a:p>
                      <a:pPr algn="ctr" fontAlgn="ctr"/>
                      <a:r>
                        <a:rPr lang="es-CO" sz="1400" b="0" i="0" u="none" strike="noStrike">
                          <a:solidFill>
                            <a:srgbClr val="203864"/>
                          </a:solidFill>
                          <a:effectLst/>
                          <a:latin typeface="+mn-lt"/>
                        </a:rPr>
                        <a:t>2.569</a:t>
                      </a:r>
                    </a:p>
                  </a:txBody>
                  <a:tcPr marL="9525" marR="9525" marT="9525" marB="0" anchor="ctr"/>
                </a:tc>
                <a:extLst>
                  <a:ext uri="{0D108BD9-81ED-4DB2-BD59-A6C34878D82A}">
                    <a16:rowId xmlns:a16="http://schemas.microsoft.com/office/drawing/2014/main" val="3370870032"/>
                  </a:ext>
                </a:extLst>
              </a:tr>
              <a:tr h="318585">
                <a:tc>
                  <a:txBody>
                    <a:bodyPr/>
                    <a:lstStyle/>
                    <a:p>
                      <a:r>
                        <a:rPr lang="es-CO" sz="1400" b="1">
                          <a:solidFill>
                            <a:schemeClr val="accent1">
                              <a:lumMod val="50000"/>
                            </a:schemeClr>
                          </a:solidFill>
                          <a:latin typeface="+mn-lt"/>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mn-lt"/>
                        </a:rPr>
                        <a:t>25.692</a:t>
                      </a:r>
                    </a:p>
                  </a:txBody>
                  <a:tcPr marL="9525" marR="9525" marT="9525" marB="0" anchor="ctr"/>
                </a:tc>
                <a:tc>
                  <a:txBody>
                    <a:bodyPr/>
                    <a:lstStyle/>
                    <a:p>
                      <a:pPr algn="ctr" rtl="0" fontAlgn="ctr"/>
                      <a:r>
                        <a:rPr lang="es-CO" sz="1400" b="1" i="0" u="none" strike="noStrike">
                          <a:solidFill>
                            <a:srgbClr val="203864"/>
                          </a:solidFill>
                          <a:effectLst/>
                          <a:latin typeface="+mn-lt"/>
                        </a:rPr>
                        <a:t>12.846</a:t>
                      </a:r>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2" name="Tabla 1">
            <a:extLst>
              <a:ext uri="{FF2B5EF4-FFF2-40B4-BE49-F238E27FC236}">
                <a16:creationId xmlns:a16="http://schemas.microsoft.com/office/drawing/2014/main" id="{1AE8D2EC-0AB3-525E-ECD6-37ACC3ACD8E4}"/>
              </a:ext>
            </a:extLst>
          </p:cNvPr>
          <p:cNvGraphicFramePr>
            <a:graphicFrameLocks noGrp="1"/>
          </p:cNvGraphicFramePr>
          <p:nvPr/>
        </p:nvGraphicFramePr>
        <p:xfrm>
          <a:off x="376518" y="4067248"/>
          <a:ext cx="6001922" cy="1245343"/>
        </p:xfrm>
        <a:graphic>
          <a:graphicData uri="http://schemas.openxmlformats.org/drawingml/2006/table">
            <a:tbl>
              <a:tblPr firstRow="1" firstCol="1" bandRow="1">
                <a:tableStyleId>{68D230F3-CF80-4859-8CE7-A43EE81993B5}</a:tableStyleId>
              </a:tblPr>
              <a:tblGrid>
                <a:gridCol w="1416737">
                  <a:extLst>
                    <a:ext uri="{9D8B030D-6E8A-4147-A177-3AD203B41FA5}">
                      <a16:colId xmlns:a16="http://schemas.microsoft.com/office/drawing/2014/main" val="3123890751"/>
                    </a:ext>
                  </a:extLst>
                </a:gridCol>
                <a:gridCol w="1528395">
                  <a:extLst>
                    <a:ext uri="{9D8B030D-6E8A-4147-A177-3AD203B41FA5}">
                      <a16:colId xmlns:a16="http://schemas.microsoft.com/office/drawing/2014/main" val="2943384657"/>
                    </a:ext>
                  </a:extLst>
                </a:gridCol>
                <a:gridCol w="1528395">
                  <a:extLst>
                    <a:ext uri="{9D8B030D-6E8A-4147-A177-3AD203B41FA5}">
                      <a16:colId xmlns:a16="http://schemas.microsoft.com/office/drawing/2014/main" val="404626813"/>
                    </a:ext>
                  </a:extLst>
                </a:gridCol>
                <a:gridCol w="1528395">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71703">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30934">
                <a:tc>
                  <a:txBody>
                    <a:bodyPr/>
                    <a:lstStyle/>
                    <a:p>
                      <a:pPr marL="0" algn="ctr" defTabSz="914400" rtl="0" eaLnBrk="1" latinLnBrk="0" hangingPunct="1"/>
                      <a:r>
                        <a:rPr lang="es-CO" sz="1400" b="1" kern="1200">
                          <a:solidFill>
                            <a:schemeClr val="accent1">
                              <a:lumMod val="50000"/>
                            </a:schemeClr>
                          </a:solidFill>
                          <a:latin typeface="+mn-lt"/>
                          <a:ea typeface="+mn-ea"/>
                          <a:cs typeface="+mn-cs"/>
                        </a:rPr>
                        <a:t>4.289</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13.708</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1.006</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2.453</a:t>
                      </a: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9F3C7BAF-DE81-24B2-2DEE-8209ECECBFE6}"/>
              </a:ext>
            </a:extLst>
          </p:cNvPr>
          <p:cNvGraphicFramePr>
            <a:graphicFrameLocks noGrp="1"/>
          </p:cNvGraphicFramePr>
          <p:nvPr/>
        </p:nvGraphicFramePr>
        <p:xfrm>
          <a:off x="6639568" y="1436771"/>
          <a:ext cx="5241162" cy="2255520"/>
        </p:xfrm>
        <a:graphic>
          <a:graphicData uri="http://schemas.openxmlformats.org/drawingml/2006/table">
            <a:tbl>
              <a:tblPr firstRow="1" bandRow="1">
                <a:tableStyleId>{68D230F3-CF80-4859-8CE7-A43EE81993B5}</a:tableStyleId>
              </a:tblPr>
              <a:tblGrid>
                <a:gridCol w="1459037">
                  <a:extLst>
                    <a:ext uri="{9D8B030D-6E8A-4147-A177-3AD203B41FA5}">
                      <a16:colId xmlns:a16="http://schemas.microsoft.com/office/drawing/2014/main" val="1103263614"/>
                    </a:ext>
                  </a:extLst>
                </a:gridCol>
                <a:gridCol w="952433">
                  <a:extLst>
                    <a:ext uri="{9D8B030D-6E8A-4147-A177-3AD203B41FA5}">
                      <a16:colId xmlns:a16="http://schemas.microsoft.com/office/drawing/2014/main" val="947740525"/>
                    </a:ext>
                  </a:extLst>
                </a:gridCol>
                <a:gridCol w="1539880">
                  <a:extLst>
                    <a:ext uri="{9D8B030D-6E8A-4147-A177-3AD203B41FA5}">
                      <a16:colId xmlns:a16="http://schemas.microsoft.com/office/drawing/2014/main" val="3279385923"/>
                    </a:ext>
                  </a:extLst>
                </a:gridCol>
                <a:gridCol w="1289812">
                  <a:extLst>
                    <a:ext uri="{9D8B030D-6E8A-4147-A177-3AD203B41FA5}">
                      <a16:colId xmlns:a16="http://schemas.microsoft.com/office/drawing/2014/main" val="1175991103"/>
                    </a:ext>
                  </a:extLst>
                </a:gridCol>
              </a:tblGrid>
              <a:tr h="304800">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731520">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1 (M-121)</a:t>
                      </a:r>
                    </a:p>
                  </a:txBody>
                  <a:tcPr/>
                </a:tc>
                <a:tc>
                  <a:txBody>
                    <a:bodyPr/>
                    <a:lstStyle/>
                    <a:p>
                      <a:pPr algn="ctr">
                        <a:buNone/>
                      </a:pPr>
                      <a:r>
                        <a:rPr lang="es-CO" sz="1400">
                          <a:solidFill>
                            <a:schemeClr val="accent1">
                              <a:lumMod val="50000"/>
                            </a:schemeClr>
                          </a:solidFill>
                          <a:effectLst/>
                          <a:latin typeface="+mn-lt"/>
                          <a:ea typeface="Times New Roman" panose="02020603050405020304" pitchFamily="18" charset="0"/>
                          <a:cs typeface="Times New Roman"/>
                        </a:rPr>
                        <a:t>1936</a:t>
                      </a:r>
                    </a:p>
                  </a:txBody>
                  <a:tcPr marL="9525" marR="9525" marT="9525" marB="0" anchor="ctr"/>
                </a:tc>
                <a:tc>
                  <a:txBody>
                    <a:bodyPr/>
                    <a:lstStyle/>
                    <a:p>
                      <a:pPr algn="ctr">
                        <a:buNone/>
                      </a:pPr>
                      <a:r>
                        <a:rPr lang="es-CO" sz="1400">
                          <a:solidFill>
                            <a:schemeClr val="accent1">
                              <a:lumMod val="50000"/>
                            </a:schemeClr>
                          </a:solidFill>
                          <a:effectLst/>
                          <a:latin typeface="+mn-lt"/>
                          <a:ea typeface="Times New Roman" panose="02020603050405020304" pitchFamily="18" charset="0"/>
                          <a:cs typeface="Times New Roman"/>
                        </a:rPr>
                        <a:t>1.708</a:t>
                      </a:r>
                      <a:endParaRPr lang="es-MX"/>
                    </a:p>
                  </a:txBody>
                  <a:tcPr marL="9525" marR="9525" marT="9525" marB="0" anchor="ctr"/>
                </a:tc>
                <a:tc>
                  <a:txBody>
                    <a:bodyPr/>
                    <a:lstStyle/>
                    <a:p>
                      <a:pPr algn="ctr">
                        <a:buNone/>
                      </a:pPr>
                      <a:r>
                        <a:rPr lang="es-CO" sz="1400">
                          <a:solidFill>
                            <a:schemeClr val="accent1">
                              <a:lumMod val="50000"/>
                            </a:schemeClr>
                          </a:solidFill>
                          <a:effectLst/>
                          <a:latin typeface="+mn-lt"/>
                          <a:ea typeface="Times New Roman" panose="02020603050405020304" pitchFamily="18" charset="0"/>
                          <a:cs typeface="Times New Roman"/>
                        </a:rPr>
                        <a:t>24%</a:t>
                      </a:r>
                    </a:p>
                  </a:txBody>
                  <a:tcPr/>
                </a:tc>
                <a:extLst>
                  <a:ext uri="{0D108BD9-81ED-4DB2-BD59-A6C34878D82A}">
                    <a16:rowId xmlns:a16="http://schemas.microsoft.com/office/drawing/2014/main" val="2671597833"/>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2 (M-123)</a:t>
                      </a:r>
                    </a:p>
                  </a:txBody>
                  <a:tcPr/>
                </a:tc>
                <a:tc>
                  <a:txBody>
                    <a:bodyPr/>
                    <a:lstStyle/>
                    <a:p>
                      <a:pPr algn="ctr">
                        <a:buNone/>
                      </a:pPr>
                      <a:r>
                        <a:rPr lang="es-CO" sz="1400">
                          <a:solidFill>
                            <a:schemeClr val="accent1">
                              <a:lumMod val="50000"/>
                            </a:schemeClr>
                          </a:solidFill>
                          <a:effectLst/>
                          <a:latin typeface="+mn-lt"/>
                          <a:ea typeface="Times New Roman" panose="02020603050405020304" pitchFamily="18" charset="0"/>
                          <a:cs typeface="Times New Roman"/>
                        </a:rPr>
                        <a:t>34</a:t>
                      </a:r>
                    </a:p>
                  </a:txBody>
                  <a:tcPr marL="9525" marR="9525" marT="9525" marB="0" anchor="ctr"/>
                </a:tc>
                <a:tc>
                  <a:txBody>
                    <a:bodyPr/>
                    <a:lstStyle/>
                    <a:p>
                      <a:pPr algn="ctr">
                        <a:buNone/>
                      </a:pPr>
                      <a:r>
                        <a:rPr lang="es-CO" sz="1400">
                          <a:solidFill>
                            <a:schemeClr val="accent1">
                              <a:lumMod val="50000"/>
                            </a:schemeClr>
                          </a:solidFill>
                          <a:effectLst/>
                          <a:latin typeface="+mn-lt"/>
                          <a:ea typeface="Times New Roman" panose="02020603050405020304" pitchFamily="18" charset="0"/>
                          <a:cs typeface="Times New Roman"/>
                        </a:rPr>
                        <a:t>4.132</a:t>
                      </a:r>
                    </a:p>
                  </a:txBody>
                  <a:tcPr marL="9525" marR="9525" marT="9525" marB="0" anchor="ctr"/>
                </a:tc>
                <a:tc>
                  <a:txBody>
                    <a:bodyPr/>
                    <a:lstStyle/>
                    <a:p>
                      <a:pPr algn="ctr">
                        <a:buNone/>
                      </a:pPr>
                      <a:r>
                        <a:rPr lang="es-CO" sz="1400">
                          <a:solidFill>
                            <a:schemeClr val="accent1">
                              <a:lumMod val="50000"/>
                            </a:schemeClr>
                          </a:solidFill>
                          <a:effectLst/>
                          <a:latin typeface="+mn-lt"/>
                          <a:ea typeface="Times New Roman" panose="02020603050405020304" pitchFamily="18" charset="0"/>
                          <a:cs typeface="Times New Roman"/>
                        </a:rPr>
                        <a:t>81%</a:t>
                      </a:r>
                    </a:p>
                  </a:txBody>
                  <a:tcPr/>
                </a:tc>
                <a:extLst>
                  <a:ext uri="{0D108BD9-81ED-4DB2-BD59-A6C34878D82A}">
                    <a16:rowId xmlns:a16="http://schemas.microsoft.com/office/drawing/2014/main" val="1723866473"/>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3 (M-124)</a:t>
                      </a:r>
                    </a:p>
                  </a:txBody>
                  <a:tcPr/>
                </a:tc>
                <a:tc>
                  <a:txBody>
                    <a:bodyPr/>
                    <a:lstStyle/>
                    <a:p>
                      <a:pPr algn="ctr">
                        <a:buNone/>
                      </a:pPr>
                      <a:r>
                        <a:rPr lang="es-CO" sz="1400">
                          <a:solidFill>
                            <a:schemeClr val="accent1">
                              <a:lumMod val="50000"/>
                            </a:schemeClr>
                          </a:solidFill>
                          <a:effectLst/>
                          <a:latin typeface="+mn-lt"/>
                          <a:ea typeface="Times New Roman" panose="02020603050405020304" pitchFamily="18" charset="0"/>
                          <a:cs typeface="Times New Roman"/>
                        </a:rPr>
                        <a:t>286</a:t>
                      </a:r>
                    </a:p>
                  </a:txBody>
                  <a:tcPr marL="9525" marR="9525" marT="9525" marB="0" anchor="ctr"/>
                </a:tc>
                <a:tc>
                  <a:txBody>
                    <a:bodyPr/>
                    <a:lstStyle/>
                    <a:p>
                      <a:pPr algn="ctr">
                        <a:buNone/>
                      </a:pPr>
                      <a:r>
                        <a:rPr lang="es-CO" sz="1400">
                          <a:solidFill>
                            <a:schemeClr val="accent1">
                              <a:lumMod val="50000"/>
                            </a:schemeClr>
                          </a:solidFill>
                          <a:effectLst/>
                          <a:latin typeface="+mn-lt"/>
                          <a:ea typeface="Times New Roman" panose="02020603050405020304" pitchFamily="18" charset="0"/>
                          <a:cs typeface="Times New Roman"/>
                        </a:rPr>
                        <a:t>2.685</a:t>
                      </a:r>
                    </a:p>
                  </a:txBody>
                  <a:tcPr marL="9525" marR="9525" marT="9525" marB="0" anchor="ctr"/>
                </a:tc>
                <a:tc>
                  <a:txBody>
                    <a:bodyPr/>
                    <a:lstStyle/>
                    <a:p>
                      <a:pPr algn="ctr">
                        <a:buNone/>
                      </a:pPr>
                      <a:r>
                        <a:rPr lang="es-CO" sz="1400">
                          <a:solidFill>
                            <a:schemeClr val="accent1">
                              <a:lumMod val="50000"/>
                            </a:schemeClr>
                          </a:solidFill>
                          <a:effectLst/>
                          <a:latin typeface="+mn-lt"/>
                          <a:ea typeface="Times New Roman" panose="02020603050405020304" pitchFamily="18" charset="0"/>
                          <a:cs typeface="Times New Roman"/>
                        </a:rPr>
                        <a:t>58%</a:t>
                      </a:r>
                    </a:p>
                  </a:txBody>
                  <a:tcPr/>
                </a:tc>
                <a:extLst>
                  <a:ext uri="{0D108BD9-81ED-4DB2-BD59-A6C34878D82A}">
                    <a16:rowId xmlns:a16="http://schemas.microsoft.com/office/drawing/2014/main" val="3370870032"/>
                  </a:ext>
                </a:extLst>
              </a:tr>
              <a:tr h="304800">
                <a:tc>
                  <a:txBody>
                    <a:bodyPr/>
                    <a:lstStyle/>
                    <a:p>
                      <a:pPr marL="0" algn="ctr" defTabSz="914400" rtl="0" eaLnBrk="1" latinLnBrk="0" hangingPunct="1"/>
                      <a:r>
                        <a:rPr lang="es-CO" sz="1400" b="1" kern="1200">
                          <a:solidFill>
                            <a:schemeClr val="accent1">
                              <a:lumMod val="50000"/>
                            </a:schemeClr>
                          </a:solidFill>
                          <a:latin typeface="+mn-lt"/>
                          <a:ea typeface="+mn-ea"/>
                          <a:cs typeface="+mn-cs"/>
                        </a:rPr>
                        <a:t>TOTAL </a:t>
                      </a:r>
                      <a:r>
                        <a:rPr lang="es-CO" sz="1400" b="0" kern="1200">
                          <a:solidFill>
                            <a:schemeClr val="accent1">
                              <a:lumMod val="50000"/>
                            </a:schemeClr>
                          </a:solidFill>
                          <a:latin typeface="+mn-lt"/>
                          <a:ea typeface="+mn-ea"/>
                          <a:cs typeface="+mn-cs"/>
                        </a:rPr>
                        <a:t>(*)</a:t>
                      </a:r>
                    </a:p>
                  </a:txBody>
                  <a:tcPr/>
                </a:tc>
                <a:tc>
                  <a:txBody>
                    <a:bodyPr/>
                    <a:lstStyle/>
                    <a:p>
                      <a:pPr algn="ctr">
                        <a:buNone/>
                      </a:pPr>
                      <a:r>
                        <a:rPr lang="es-CO" sz="1400" b="1">
                          <a:solidFill>
                            <a:schemeClr val="accent1">
                              <a:lumMod val="50000"/>
                            </a:schemeClr>
                          </a:solidFill>
                          <a:effectLst/>
                          <a:latin typeface="+mn-lt"/>
                          <a:ea typeface="Times New Roman" panose="02020603050405020304" pitchFamily="18" charset="0"/>
                          <a:cs typeface="Times New Roman"/>
                        </a:rPr>
                        <a:t>2.256</a:t>
                      </a:r>
                      <a:endParaRPr lang="es-CO" sz="1400">
                        <a:solidFill>
                          <a:schemeClr val="accent1">
                            <a:lumMod val="50000"/>
                          </a:schemeClr>
                        </a:solidFill>
                        <a:effectLst/>
                        <a:latin typeface="+mn-lt"/>
                        <a:ea typeface="Times New Roman" panose="02020603050405020304" pitchFamily="18" charset="0"/>
                        <a:cs typeface="Times New Roman"/>
                      </a:endParaRPr>
                    </a:p>
                  </a:txBody>
                  <a:tcPr marL="9525" marR="9525" marT="9525" marB="0" anchor="ctr"/>
                </a:tc>
                <a:tc>
                  <a:txBody>
                    <a:bodyPr/>
                    <a:lstStyle/>
                    <a:p>
                      <a:pPr algn="ctr">
                        <a:buNone/>
                      </a:pPr>
                      <a:r>
                        <a:rPr lang="es-CO" sz="1400" b="1">
                          <a:solidFill>
                            <a:schemeClr val="accent1">
                              <a:lumMod val="50000"/>
                            </a:schemeClr>
                          </a:solidFill>
                          <a:effectLst/>
                          <a:latin typeface="+mn-lt"/>
                          <a:ea typeface="Times New Roman" panose="02020603050405020304" pitchFamily="18" charset="0"/>
                          <a:cs typeface="Times New Roman"/>
                        </a:rPr>
                        <a:t>8.525</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buNone/>
                      </a:pPr>
                      <a:r>
                        <a:rPr lang="es-CO" sz="1400" b="1">
                          <a:solidFill>
                            <a:schemeClr val="accent1">
                              <a:lumMod val="50000"/>
                            </a:schemeClr>
                          </a:solidFill>
                          <a:effectLst/>
                          <a:latin typeface="+mn-lt"/>
                          <a:ea typeface="Times New Roman" panose="02020603050405020304" pitchFamily="18" charset="0"/>
                          <a:cs typeface="Times New Roman"/>
                        </a:rPr>
                        <a:t>42%</a:t>
                      </a:r>
                      <a:endParaRPr lang="es-CO" sz="1400">
                        <a:solidFill>
                          <a:schemeClr val="accent1">
                            <a:lumMod val="50000"/>
                          </a:schemeClr>
                        </a:solidFill>
                        <a:effectLst/>
                        <a:latin typeface="+mn-lt"/>
                        <a:ea typeface="Times New Roman" panose="02020603050405020304" pitchFamily="18" charset="0"/>
                        <a:cs typeface="Times New Roman"/>
                      </a:endParaRPr>
                    </a:p>
                  </a:txBody>
                  <a:tcPr/>
                </a:tc>
                <a:extLst>
                  <a:ext uri="{0D108BD9-81ED-4DB2-BD59-A6C34878D82A}">
                    <a16:rowId xmlns:a16="http://schemas.microsoft.com/office/drawing/2014/main" val="4004075492"/>
                  </a:ext>
                </a:extLst>
              </a:tr>
            </a:tbl>
          </a:graphicData>
        </a:graphic>
      </p:graphicFrame>
      <p:sp>
        <p:nvSpPr>
          <p:cNvPr id="10" name="Rectangle 1">
            <a:extLst>
              <a:ext uri="{FF2B5EF4-FFF2-40B4-BE49-F238E27FC236}">
                <a16:creationId xmlns:a16="http://schemas.microsoft.com/office/drawing/2014/main" id="{E9FC4044-7227-45E4-8DE0-498E0347688C}"/>
              </a:ext>
            </a:extLst>
          </p:cNvPr>
          <p:cNvSpPr>
            <a:spLocks noChangeArrowheads="1"/>
          </p:cNvSpPr>
          <p:nvPr/>
        </p:nvSpPr>
        <p:spPr bwMode="auto">
          <a:xfrm rot="10800000" flipV="1">
            <a:off x="6529420" y="4159581"/>
            <a:ext cx="5351309"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a:t>
            </a:r>
            <a:r>
              <a:rPr lang="es-CO" altLang="es-CO" sz="1200">
                <a:solidFill>
                  <a:srgbClr val="002060"/>
                </a:solidFill>
                <a:latin typeface="Calibri" panose="020F0502020204030204"/>
                <a:ea typeface="Times New Roman" panose="02020603050405020304" pitchFamily="18" charset="0"/>
                <a:cs typeface="Arial"/>
              </a:rPr>
              <a:t>marzo de 2025</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a:t>
            </a:r>
          </a:p>
          <a:p>
            <a:pPr eaLnBrk="0" fontAlgn="base" hangingPunct="0">
              <a:spcBef>
                <a:spcPct val="0"/>
              </a:spcBef>
              <a:spcAft>
                <a:spcPct val="0"/>
              </a:spcAft>
              <a:defRPr/>
            </a:pPr>
            <a:r>
              <a:rPr kumimoji="0" lang="es-CO" sz="1200" b="0" i="0" u="none" strike="noStrike" kern="1200" cap="none" spc="0" normalizeH="0" baseline="0" noProof="0">
                <a:ln>
                  <a:noFill/>
                </a:ln>
                <a:solidFill>
                  <a:srgbClr val="002060"/>
                </a:solidFill>
                <a:effectLst/>
                <a:uLnTx/>
                <a:uFillTx/>
                <a:latin typeface="Calibri" panose="020F0502020204030204"/>
                <a:ea typeface="+mn-ea"/>
                <a:cs typeface="+mn-cs"/>
              </a:rPr>
              <a:t>*Las cantidades se encuentran en unidades de cestas.</a:t>
            </a:r>
            <a:endParaRPr lang="es-CO" sz="1200" b="0" i="0" u="none" strike="noStrike" kern="1200" cap="none" spc="0" normalizeH="0" baseline="0" noProof="0">
              <a:ln>
                <a:noFill/>
              </a:ln>
              <a:solidFill>
                <a:srgbClr val="002060"/>
              </a:solidFill>
              <a:effectLst/>
              <a:uLnTx/>
              <a:uFillTx/>
              <a:latin typeface="Calibri" panose="020F0502020204030204"/>
              <a:ea typeface="Calibri"/>
              <a:cs typeface="Calibri"/>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412677467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Rectángulo 8">
            <a:extLst>
              <a:ext uri="{FF2B5EF4-FFF2-40B4-BE49-F238E27FC236}">
                <a16:creationId xmlns:a16="http://schemas.microsoft.com/office/drawing/2014/main" id="{8B6815B0-64C6-4BEC-8915-33ADBD1811A3}"/>
              </a:ext>
            </a:extLst>
          </p:cNvPr>
          <p:cNvSpPr/>
          <p:nvPr/>
        </p:nvSpPr>
        <p:spPr>
          <a:xfrm>
            <a:off x="473428" y="686361"/>
            <a:ext cx="8883631" cy="338554"/>
          </a:xfrm>
          <a:prstGeom prst="rect">
            <a:avLst/>
          </a:prstGeom>
        </p:spPr>
        <p:txBody>
          <a:bodyPr wrap="square" lIns="91440" tIns="45720" rIns="91440" bIns="45720" anchor="t">
            <a:spAutoFit/>
          </a:bodyPr>
          <a:lstStyle/>
          <a:p>
            <a:pPr lvl="1">
              <a:tabLst>
                <a:tab pos="914400" algn="l"/>
              </a:tabLst>
              <a:defRPr/>
            </a:pPr>
            <a:r>
              <a:rPr lang="es-CO" sz="1600" b="1" cap="small" dirty="0">
                <a:solidFill>
                  <a:schemeClr val="accent1">
                    <a:lumMod val="50000"/>
                  </a:schemeClr>
                </a:solidFill>
                <a:latin typeface="Candara"/>
              </a:rPr>
              <a:t>marzo de</a:t>
            </a:r>
            <a:r>
              <a:rPr kumimoji="0" lang="es-CO" sz="1600" b="1" i="0" u="none" strike="noStrike" kern="1200" cap="small" spc="0" normalizeH="0" baseline="0" noProof="0" dirty="0">
                <a:ln>
                  <a:noFill/>
                </a:ln>
                <a:solidFill>
                  <a:schemeClr val="accent1">
                    <a:lumMod val="50000"/>
                  </a:schemeClr>
                </a:solidFill>
                <a:effectLst/>
                <a:uLnTx/>
                <a:uFillTx/>
                <a:latin typeface="Candara"/>
              </a:rPr>
              <a:t> </a:t>
            </a:r>
            <a:r>
              <a:rPr lang="es-CO" sz="1600" b="1" cap="small" dirty="0">
                <a:solidFill>
                  <a:schemeClr val="accent1">
                    <a:lumMod val="50000"/>
                  </a:schemeClr>
                </a:solidFill>
                <a:latin typeface="Candara"/>
              </a:rPr>
              <a:t>2025</a:t>
            </a:r>
            <a:endParaRPr kumimoji="0" lang="es-CO" sz="1600" b="1" i="0" u="none" strike="noStrike" kern="1200" cap="small" spc="0" normalizeH="0" baseline="0" noProof="0" dirty="0">
              <a:ln>
                <a:noFill/>
              </a:ln>
              <a:solidFill>
                <a:schemeClr val="accent1">
                  <a:lumMod val="50000"/>
                </a:schemeClr>
              </a:solidFill>
              <a:effectLst/>
              <a:uLnTx/>
              <a:uFillTx/>
              <a:latin typeface="Candara"/>
            </a:endParaRP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1"/>
          <a:ext cx="5905012" cy="2042160"/>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27031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270315">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a:solidFill>
                            <a:schemeClr val="accent1">
                              <a:lumMod val="50000"/>
                            </a:schemeClr>
                          </a:solidFill>
                          <a:latin typeface="+mn-lt"/>
                        </a:rPr>
                        <a:t>PORCENTAJE</a:t>
                      </a:r>
                    </a:p>
                  </a:txBody>
                  <a:tcPr anchor="ct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270315">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a:rPr>
                        <a:t>9.736</a:t>
                      </a:r>
                    </a:p>
                  </a:txBody>
                  <a:tcPr marL="9525" marR="9525" marT="9525" marB="0" anchor="ctr"/>
                </a:tc>
                <a:tc>
                  <a:txBody>
                    <a:bodyPr/>
                    <a:lstStyle/>
                    <a:p>
                      <a:pPr algn="ctr" fontAlgn="ctr"/>
                      <a:r>
                        <a:rPr lang="es-CO" sz="1400" b="0" i="0" u="none" strike="noStrike">
                          <a:solidFill>
                            <a:srgbClr val="203864"/>
                          </a:solidFill>
                          <a:effectLst/>
                          <a:latin typeface="Calibri"/>
                        </a:rPr>
                        <a:t>4.868</a:t>
                      </a:r>
                    </a:p>
                  </a:txBody>
                  <a:tcPr marL="9525" marR="9525" marT="9525" marB="0" anchor="ctr"/>
                </a:tc>
                <a:extLst>
                  <a:ext uri="{0D108BD9-81ED-4DB2-BD59-A6C34878D82A}">
                    <a16:rowId xmlns:a16="http://schemas.microsoft.com/office/drawing/2014/main" val="2671597833"/>
                  </a:ext>
                </a:extLst>
              </a:tr>
              <a:tr h="270315">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3.246</a:t>
                      </a:r>
                      <a:endParaRPr lang="es-CO" sz="1400" b="0" i="0" u="none" strike="noStrike">
                        <a:solidFill>
                          <a:srgbClr val="203864"/>
                        </a:solidFill>
                        <a:effectLst/>
                        <a:latin typeface="Calibri" panose="020F0502020204030204" pitchFamily="34" charset="0"/>
                      </a:endParaRPr>
                    </a:p>
                  </a:txBody>
                  <a:tcPr marL="9525" marR="9525" marT="9525" marB="0" anchor="ctr"/>
                </a:tc>
                <a:tc>
                  <a:txBody>
                    <a:bodyPr/>
                    <a:lstStyle/>
                    <a:p>
                      <a:pPr algn="ctr" fontAlgn="ctr"/>
                      <a:r>
                        <a:rPr lang="es-CO" sz="1400" b="0" i="0" u="none" strike="noStrike">
                          <a:solidFill>
                            <a:srgbClr val="203864"/>
                          </a:solidFill>
                          <a:effectLst/>
                          <a:latin typeface="Calibri"/>
                        </a:rPr>
                        <a:t>1.623</a:t>
                      </a:r>
                      <a:endParaRPr lang="es-CO" sz="1400" b="0" i="0" u="none" strike="noStrike">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723866473"/>
                  </a:ext>
                </a:extLst>
              </a:tr>
              <a:tr h="270315">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3.246</a:t>
                      </a:r>
                      <a:endParaRPr lang="es-CO" sz="1400" b="0" i="0" u="none" strike="noStrike">
                        <a:solidFill>
                          <a:srgbClr val="203864"/>
                        </a:solidFill>
                        <a:effectLst/>
                        <a:latin typeface="Calibri" panose="020F0502020204030204" pitchFamily="34" charset="0"/>
                      </a:endParaRPr>
                    </a:p>
                  </a:txBody>
                  <a:tcPr marL="9525" marR="9525" marT="9525" marB="0" anchor="ctr"/>
                </a:tc>
                <a:tc>
                  <a:txBody>
                    <a:bodyPr/>
                    <a:lstStyle/>
                    <a:p>
                      <a:pPr algn="ctr" fontAlgn="ctr"/>
                      <a:r>
                        <a:rPr lang="es-CO" sz="1400" b="0" i="0" u="none" strike="noStrike">
                          <a:solidFill>
                            <a:srgbClr val="203864"/>
                          </a:solidFill>
                          <a:effectLst/>
                          <a:latin typeface="Calibri"/>
                        </a:rPr>
                        <a:t>1.623</a:t>
                      </a:r>
                      <a:endParaRPr lang="es-CO" sz="1400" b="0" i="0" u="none" strike="noStrike">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3370870032"/>
                  </a:ext>
                </a:extLst>
              </a:tr>
              <a:tr h="270315">
                <a:tc>
                  <a:txBody>
                    <a:bodyPr/>
                    <a:lstStyle/>
                    <a:p>
                      <a:r>
                        <a:rPr lang="es-CO" sz="1400" b="1">
                          <a:solidFill>
                            <a:schemeClr val="accent1">
                              <a:lumMod val="50000"/>
                            </a:schemeClr>
                          </a:solidFill>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Calibri"/>
                        </a:rPr>
                        <a:t>16.228</a:t>
                      </a:r>
                    </a:p>
                  </a:txBody>
                  <a:tcPr marL="9525" marR="9525" marT="9525" marB="0" anchor="ctr"/>
                </a:tc>
                <a:tc>
                  <a:txBody>
                    <a:bodyPr/>
                    <a:lstStyle/>
                    <a:p>
                      <a:pPr algn="ctr" rtl="0" fontAlgn="ctr"/>
                      <a:r>
                        <a:rPr lang="es-CO" sz="1400" b="1" i="0" u="none" strike="noStrike">
                          <a:solidFill>
                            <a:srgbClr val="203864"/>
                          </a:solidFill>
                          <a:effectLst/>
                          <a:latin typeface="Calibri"/>
                        </a:rPr>
                        <a:t>8.114</a:t>
                      </a:r>
                      <a:endParaRPr lang="es-ES" sz="1400"/>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2" name="Tabla 1">
            <a:extLst>
              <a:ext uri="{FF2B5EF4-FFF2-40B4-BE49-F238E27FC236}">
                <a16:creationId xmlns:a16="http://schemas.microsoft.com/office/drawing/2014/main" id="{0D4A3C58-8BDA-41F3-4154-4A99AA13005C}"/>
              </a:ext>
            </a:extLst>
          </p:cNvPr>
          <p:cNvGraphicFramePr>
            <a:graphicFrameLocks noGrp="1"/>
          </p:cNvGraphicFramePr>
          <p:nvPr/>
        </p:nvGraphicFramePr>
        <p:xfrm>
          <a:off x="473429" y="3752158"/>
          <a:ext cx="5905013" cy="1303797"/>
        </p:xfrm>
        <a:graphic>
          <a:graphicData uri="http://schemas.openxmlformats.org/drawingml/2006/table">
            <a:tbl>
              <a:tblPr firstRow="1" firstCol="1" bandRow="1">
                <a:tableStyleId>{68D230F3-CF80-4859-8CE7-A43EE81993B5}</a:tableStyleId>
              </a:tblPr>
              <a:tblGrid>
                <a:gridCol w="1393862">
                  <a:extLst>
                    <a:ext uri="{9D8B030D-6E8A-4147-A177-3AD203B41FA5}">
                      <a16:colId xmlns:a16="http://schemas.microsoft.com/office/drawing/2014/main" val="3123890751"/>
                    </a:ext>
                  </a:extLst>
                </a:gridCol>
                <a:gridCol w="1503717">
                  <a:extLst>
                    <a:ext uri="{9D8B030D-6E8A-4147-A177-3AD203B41FA5}">
                      <a16:colId xmlns:a16="http://schemas.microsoft.com/office/drawing/2014/main" val="2943384657"/>
                    </a:ext>
                  </a:extLst>
                </a:gridCol>
                <a:gridCol w="1503717">
                  <a:extLst>
                    <a:ext uri="{9D8B030D-6E8A-4147-A177-3AD203B41FA5}">
                      <a16:colId xmlns:a16="http://schemas.microsoft.com/office/drawing/2014/main" val="404626813"/>
                    </a:ext>
                  </a:extLst>
                </a:gridCol>
                <a:gridCol w="1503717">
                  <a:extLst>
                    <a:ext uri="{9D8B030D-6E8A-4147-A177-3AD203B41FA5}">
                      <a16:colId xmlns:a16="http://schemas.microsoft.com/office/drawing/2014/main" val="1491970684"/>
                    </a:ext>
                  </a:extLst>
                </a:gridCol>
              </a:tblGrid>
              <a:tr h="324000">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75600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223797">
                <a:tc>
                  <a:txBody>
                    <a:bodyPr/>
                    <a:lstStyle/>
                    <a:p>
                      <a:pPr marL="0" algn="ctr" defTabSz="914400" rtl="0" eaLnBrk="1" fontAlgn="ctr" latinLnBrk="0" hangingPunct="1"/>
                      <a:r>
                        <a:rPr lang="es-CO" sz="1400" b="0" i="0" u="none" strike="noStrike" kern="1200" dirty="0">
                          <a:solidFill>
                            <a:srgbClr val="1F3864"/>
                          </a:solidFill>
                          <a:effectLst/>
                          <a:latin typeface="Calibri"/>
                          <a:ea typeface="+mn-ea"/>
                          <a:cs typeface="+mn-cs"/>
                        </a:rPr>
                        <a:t>3.145</a:t>
                      </a:r>
                      <a:endParaRPr lang="es-ES" b="0" dirty="0"/>
                    </a:p>
                  </a:txBody>
                  <a:tcPr marL="9525" marR="9525" marT="9525" marB="0" anchor="b"/>
                </a:tc>
                <a:tc>
                  <a:txBody>
                    <a:bodyPr/>
                    <a:lstStyle/>
                    <a:p>
                      <a:pPr marL="0" algn="ctr" defTabSz="914400" rtl="0" eaLnBrk="1" fontAlgn="ctr" latinLnBrk="0" hangingPunct="1"/>
                      <a:r>
                        <a:rPr lang="es-CO" sz="1400" b="0" i="0" u="none" strike="noStrike" kern="1200" dirty="0">
                          <a:solidFill>
                            <a:srgbClr val="1F3864"/>
                          </a:solidFill>
                          <a:effectLst/>
                          <a:latin typeface="Calibri"/>
                          <a:ea typeface="+mn-ea"/>
                          <a:cs typeface="+mn-cs"/>
                        </a:rPr>
                        <a:t>7.368</a:t>
                      </a:r>
                      <a:endParaRPr lang="es-ES" b="0" dirty="0"/>
                    </a:p>
                  </a:txBody>
                  <a:tcPr marL="9525" marR="9525" marT="9525" marB="0" anchor="b"/>
                </a:tc>
                <a:tc>
                  <a:txBody>
                    <a:bodyPr/>
                    <a:lstStyle/>
                    <a:p>
                      <a:pPr marL="0" algn="ctr" defTabSz="914400" rtl="0" eaLnBrk="1" fontAlgn="ctr" latinLnBrk="0" hangingPunct="1"/>
                      <a:r>
                        <a:rPr lang="es-MX" sz="1400" b="0" i="0" u="none" strike="noStrike" kern="1200" dirty="0">
                          <a:solidFill>
                            <a:srgbClr val="1F3864"/>
                          </a:solidFill>
                          <a:effectLst/>
                          <a:latin typeface="Calibri"/>
                          <a:ea typeface="+mn-ea"/>
                          <a:cs typeface="+mn-cs"/>
                        </a:rPr>
                        <a:t>742</a:t>
                      </a:r>
                      <a:endParaRPr lang="es-CO" sz="1400" b="0" i="0" u="none" strike="noStrike" kern="1200" dirty="0">
                        <a:solidFill>
                          <a:srgbClr val="1F3864"/>
                        </a:solidFill>
                        <a:effectLst/>
                        <a:latin typeface="Calibri"/>
                        <a:ea typeface="+mn-ea"/>
                        <a:cs typeface="+mn-cs"/>
                      </a:endParaRPr>
                    </a:p>
                  </a:txBody>
                  <a:tcPr marL="9525" marR="9525" marT="9525" marB="0" anchor="b"/>
                </a:tc>
                <a:tc>
                  <a:txBody>
                    <a:bodyPr/>
                    <a:lstStyle/>
                    <a:p>
                      <a:pPr marL="0" algn="ctr" defTabSz="914400" rtl="0" eaLnBrk="1" fontAlgn="ctr" latinLnBrk="0" hangingPunct="1"/>
                      <a:r>
                        <a:rPr lang="es-CO" sz="1400" b="0" i="0" u="none" strike="noStrike" kern="1200" dirty="0">
                          <a:solidFill>
                            <a:srgbClr val="1F3864"/>
                          </a:solidFill>
                          <a:effectLst/>
                          <a:latin typeface="Calibri"/>
                          <a:ea typeface="+mn-ea"/>
                          <a:cs typeface="+mn-cs"/>
                        </a:rPr>
                        <a:t>992</a:t>
                      </a:r>
                    </a:p>
                  </a:txBody>
                  <a:tcPr marL="9525" marR="9525" marT="9525" marB="0" anchor="b"/>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AEA0353D-E97F-62F2-CFEC-4F2F13363572}"/>
              </a:ext>
            </a:extLst>
          </p:cNvPr>
          <p:cNvGraphicFramePr>
            <a:graphicFrameLocks noGrp="1"/>
          </p:cNvGraphicFramePr>
          <p:nvPr/>
        </p:nvGraphicFramePr>
        <p:xfrm>
          <a:off x="6626517" y="1436771"/>
          <a:ext cx="5447214" cy="2045436"/>
        </p:xfrm>
        <a:graphic>
          <a:graphicData uri="http://schemas.openxmlformats.org/drawingml/2006/table">
            <a:tbl>
              <a:tblPr firstRow="1" bandRow="1">
                <a:tableStyleId>{68D230F3-CF80-4859-8CE7-A43EE81993B5}</a:tableStyleId>
              </a:tblPr>
              <a:tblGrid>
                <a:gridCol w="1516398">
                  <a:extLst>
                    <a:ext uri="{9D8B030D-6E8A-4147-A177-3AD203B41FA5}">
                      <a16:colId xmlns:a16="http://schemas.microsoft.com/office/drawing/2014/main" val="1103263614"/>
                    </a:ext>
                  </a:extLst>
                </a:gridCol>
                <a:gridCol w="1172200">
                  <a:extLst>
                    <a:ext uri="{9D8B030D-6E8A-4147-A177-3AD203B41FA5}">
                      <a16:colId xmlns:a16="http://schemas.microsoft.com/office/drawing/2014/main" val="947740525"/>
                    </a:ext>
                  </a:extLst>
                </a:gridCol>
                <a:gridCol w="1418097">
                  <a:extLst>
                    <a:ext uri="{9D8B030D-6E8A-4147-A177-3AD203B41FA5}">
                      <a16:colId xmlns:a16="http://schemas.microsoft.com/office/drawing/2014/main" val="3279385923"/>
                    </a:ext>
                  </a:extLst>
                </a:gridCol>
                <a:gridCol w="1340519">
                  <a:extLst>
                    <a:ext uri="{9D8B030D-6E8A-4147-A177-3AD203B41FA5}">
                      <a16:colId xmlns:a16="http://schemas.microsoft.com/office/drawing/2014/main" val="1175991103"/>
                    </a:ext>
                  </a:extLst>
                </a:gridCol>
              </a:tblGrid>
              <a:tr h="211425">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nchor="ct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521436">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285949">
                <a:tc>
                  <a:txBody>
                    <a:bodyPr/>
                    <a:lstStyle/>
                    <a:p>
                      <a:pPr algn="ctr"/>
                      <a:r>
                        <a:rPr lang="es-CO" sz="1400">
                          <a:solidFill>
                            <a:schemeClr val="accent1">
                              <a:lumMod val="50000"/>
                            </a:schemeClr>
                          </a:solidFill>
                          <a:latin typeface="+mn-lt"/>
                        </a:rPr>
                        <a:t>TIPO 1 (M-121)</a:t>
                      </a:r>
                    </a:p>
                  </a:txBody>
                  <a:tcPr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a:rPr>
                        <a:t>NR**</a:t>
                      </a:r>
                    </a:p>
                  </a:txBody>
                  <a:tcPr marL="9525" marR="9525" marT="9525" marB="0" anchor="ctr"/>
                </a:tc>
                <a:tc>
                  <a:txBody>
                    <a:bodyPr/>
                    <a:lstStyle/>
                    <a:p>
                      <a:pPr marL="0" algn="ctr" defTabSz="914400" rtl="0" eaLnBrk="1" latinLnBrk="0" hangingPunct="1"/>
                      <a:r>
                        <a:rPr lang="es-CO" sz="1400" kern="1200" dirty="0">
                          <a:solidFill>
                            <a:schemeClr val="accent1">
                              <a:lumMod val="50000"/>
                            </a:schemeClr>
                          </a:solidFill>
                          <a:effectLst/>
                          <a:latin typeface="+mn-lt"/>
                          <a:ea typeface="Times New Roman" panose="02020603050405020304" pitchFamily="18" charset="0"/>
                          <a:cs typeface="Times New Roman" panose="02020603050405020304" pitchFamily="18" charset="0"/>
                        </a:rPr>
                        <a:t>2.368</a:t>
                      </a:r>
                    </a:p>
                  </a:txBody>
                  <a:tcPr marL="9525" marR="9525" marT="9525" marB="0" anchor="ctr"/>
                </a:tc>
                <a:tc>
                  <a:txBody>
                    <a:bodyPr/>
                    <a:lstStyle/>
                    <a:p>
                      <a:pPr marL="0" algn="ctr" defTabSz="914400" rtl="0" eaLnBrk="1" latinLnBrk="0" hangingPunct="1"/>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24%</a:t>
                      </a:r>
                    </a:p>
                  </a:txBody>
                  <a:tcPr anchor="ctr"/>
                </a:tc>
                <a:extLst>
                  <a:ext uri="{0D108BD9-81ED-4DB2-BD59-A6C34878D82A}">
                    <a16:rowId xmlns:a16="http://schemas.microsoft.com/office/drawing/2014/main" val="2671597833"/>
                  </a:ext>
                </a:extLst>
              </a:tr>
              <a:tr h="285949">
                <a:tc>
                  <a:txBody>
                    <a:bodyPr/>
                    <a:lstStyle/>
                    <a:p>
                      <a:pPr algn="ctr"/>
                      <a:r>
                        <a:rPr lang="es-CO" sz="1400">
                          <a:solidFill>
                            <a:schemeClr val="accent1">
                              <a:lumMod val="50000"/>
                            </a:schemeClr>
                          </a:solidFill>
                          <a:latin typeface="+mn-lt"/>
                        </a:rPr>
                        <a:t>TIPO 2 (M-123)</a:t>
                      </a:r>
                    </a:p>
                  </a:txBody>
                  <a:tcPr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a:rPr>
                        <a:t>NR**</a:t>
                      </a:r>
                    </a:p>
                  </a:txBody>
                  <a:tcPr marL="9525" marR="9525" marT="9525" marB="0" anchor="ctr"/>
                </a:tc>
                <a:tc>
                  <a:txBody>
                    <a:bodyPr/>
                    <a:lstStyle/>
                    <a:p>
                      <a:pPr marL="0" algn="ctr" defTabSz="914400" rtl="0" eaLnBrk="1" latinLnBrk="0" hangingPunct="1"/>
                      <a:r>
                        <a:rPr lang="es-CO" sz="1400" kern="1200" dirty="0">
                          <a:solidFill>
                            <a:schemeClr val="accent1">
                              <a:lumMod val="50000"/>
                            </a:schemeClr>
                          </a:solidFill>
                          <a:effectLst/>
                          <a:latin typeface="+mn-lt"/>
                          <a:ea typeface="Times New Roman" panose="02020603050405020304" pitchFamily="18" charset="0"/>
                          <a:cs typeface="Times New Roman" panose="02020603050405020304" pitchFamily="18" charset="0"/>
                        </a:rPr>
                        <a:t>2.504</a:t>
                      </a:r>
                    </a:p>
                  </a:txBody>
                  <a:tcPr marL="9525" marR="9525" marT="9525" marB="0" anchor="ctr"/>
                </a:tc>
                <a:tc>
                  <a:txBody>
                    <a:bodyPr/>
                    <a:lstStyle/>
                    <a:p>
                      <a:pPr marL="0" algn="ctr" defTabSz="914400" rtl="0" eaLnBrk="1" latinLnBrk="0" hangingPunct="1"/>
                      <a:r>
                        <a:rPr lang="es-CO" sz="1400" kern="1200" dirty="0">
                          <a:solidFill>
                            <a:schemeClr val="accent1">
                              <a:lumMod val="50000"/>
                            </a:schemeClr>
                          </a:solidFill>
                          <a:effectLst/>
                          <a:latin typeface="+mn-lt"/>
                          <a:ea typeface="Times New Roman" panose="02020603050405020304" pitchFamily="18" charset="0"/>
                          <a:cs typeface="Times New Roman" panose="02020603050405020304" pitchFamily="18" charset="0"/>
                        </a:rPr>
                        <a:t>77%</a:t>
                      </a:r>
                    </a:p>
                  </a:txBody>
                  <a:tcPr anchor="ctr"/>
                </a:tc>
                <a:extLst>
                  <a:ext uri="{0D108BD9-81ED-4DB2-BD59-A6C34878D82A}">
                    <a16:rowId xmlns:a16="http://schemas.microsoft.com/office/drawing/2014/main" val="1723866473"/>
                  </a:ext>
                </a:extLst>
              </a:tr>
              <a:tr h="285949">
                <a:tc>
                  <a:txBody>
                    <a:bodyPr/>
                    <a:lstStyle/>
                    <a:p>
                      <a:pPr algn="ctr"/>
                      <a:r>
                        <a:rPr lang="es-CO" sz="1400">
                          <a:solidFill>
                            <a:schemeClr val="accent1">
                              <a:lumMod val="50000"/>
                            </a:schemeClr>
                          </a:solidFill>
                          <a:latin typeface="+mn-lt"/>
                        </a:rPr>
                        <a:t>TIPO 3 (M-124)</a:t>
                      </a:r>
                    </a:p>
                  </a:txBody>
                  <a:tcPr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a:rPr>
                        <a:t>NR**</a:t>
                      </a:r>
                    </a:p>
                  </a:txBody>
                  <a:tcPr marL="9525" marR="9525" marT="9525" marB="0" anchor="ctr"/>
                </a:tc>
                <a:tc>
                  <a:txBody>
                    <a:bodyPr/>
                    <a:lstStyle/>
                    <a:p>
                      <a:pPr marL="0" algn="ctr" defTabSz="914400" rtl="0" eaLnBrk="1" latinLnBrk="0" hangingPunct="1"/>
                      <a:r>
                        <a:rPr lang="es-CO" sz="1400" kern="1200" dirty="0">
                          <a:solidFill>
                            <a:schemeClr val="accent1">
                              <a:lumMod val="50000"/>
                            </a:schemeClr>
                          </a:solidFill>
                          <a:effectLst/>
                          <a:latin typeface="+mn-lt"/>
                          <a:ea typeface="Times New Roman" panose="02020603050405020304" pitchFamily="18" charset="0"/>
                          <a:cs typeface="Times New Roman" panose="02020603050405020304" pitchFamily="18" charset="0"/>
                        </a:rPr>
                        <a:t>2.254</a:t>
                      </a:r>
                    </a:p>
                  </a:txBody>
                  <a:tcPr marL="9525" marR="9525" marT="9525" marB="0" anchor="ctr"/>
                </a:tc>
                <a:tc>
                  <a:txBody>
                    <a:bodyPr/>
                    <a:lstStyle/>
                    <a:p>
                      <a:pPr marL="0" algn="ctr" defTabSz="914400" rtl="0" eaLnBrk="1" latinLnBrk="0" hangingPunct="1"/>
                      <a:r>
                        <a:rPr lang="es-CO" sz="1400" kern="1200" dirty="0">
                          <a:solidFill>
                            <a:schemeClr val="accent1">
                              <a:lumMod val="50000"/>
                            </a:schemeClr>
                          </a:solidFill>
                          <a:effectLst/>
                          <a:latin typeface="+mn-lt"/>
                          <a:ea typeface="Times New Roman" panose="02020603050405020304" pitchFamily="18" charset="0"/>
                          <a:cs typeface="Times New Roman" panose="02020603050405020304" pitchFamily="18" charset="0"/>
                        </a:rPr>
                        <a:t>69%</a:t>
                      </a:r>
                    </a:p>
                  </a:txBody>
                  <a:tcPr anchor="ctr"/>
                </a:tc>
                <a:extLst>
                  <a:ext uri="{0D108BD9-81ED-4DB2-BD59-A6C34878D82A}">
                    <a16:rowId xmlns:a16="http://schemas.microsoft.com/office/drawing/2014/main" val="3370870032"/>
                  </a:ext>
                </a:extLst>
              </a:tr>
              <a:tr h="234917">
                <a:tc>
                  <a:txBody>
                    <a:bodyPr/>
                    <a:lstStyle/>
                    <a:p>
                      <a:pPr algn="ctr"/>
                      <a:r>
                        <a:rPr lang="es-CO" sz="1400" b="1">
                          <a:solidFill>
                            <a:schemeClr val="accent1">
                              <a:lumMod val="50000"/>
                            </a:schemeClr>
                          </a:solidFill>
                          <a:latin typeface="+mn-lt"/>
                        </a:rPr>
                        <a:t>TOTAL</a:t>
                      </a:r>
                    </a:p>
                  </a:txBody>
                  <a:tcPr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a:rPr>
                        <a:t>NR**</a:t>
                      </a:r>
                      <a:endParaRPr lang="es-CO" sz="1400">
                        <a:solidFill>
                          <a:schemeClr val="accent1">
                            <a:lumMod val="50000"/>
                          </a:schemeClr>
                        </a:solidFill>
                        <a:effectLst/>
                        <a:latin typeface="+mn-lt"/>
                        <a:ea typeface="Times New Roman" panose="02020603050405020304" pitchFamily="18" charset="0"/>
                        <a:cs typeface="Times New Roman"/>
                      </a:endParaRPr>
                    </a:p>
                  </a:txBody>
                  <a:tcPr marL="9525" marR="9525" marT="9525" marB="0" anchor="ctr"/>
                </a:tc>
                <a:tc>
                  <a:txBody>
                    <a:bodyPr/>
                    <a:lstStyle/>
                    <a:p>
                      <a:pPr marL="0" algn="ctr" defTabSz="914400" rtl="0" eaLnBrk="1" latinLnBrk="0" hangingPunct="1"/>
                      <a:r>
                        <a:rPr lang="es-CO" sz="1400" b="1" kern="1200" dirty="0">
                          <a:solidFill>
                            <a:schemeClr val="accent1">
                              <a:lumMod val="50000"/>
                            </a:schemeClr>
                          </a:solidFill>
                          <a:effectLst/>
                          <a:latin typeface="+mn-lt"/>
                          <a:ea typeface="Times New Roman" panose="02020603050405020304" pitchFamily="18" charset="0"/>
                          <a:cs typeface="Times New Roman" panose="02020603050405020304" pitchFamily="18" charset="0"/>
                        </a:rPr>
                        <a:t>7.126</a:t>
                      </a:r>
                    </a:p>
                  </a:txBody>
                  <a:tcPr marL="9525" marR="9525" marT="9525" marB="0" anchor="ctr"/>
                </a:tc>
                <a:tc>
                  <a:txBody>
                    <a:bodyPr/>
                    <a:lstStyle/>
                    <a:p>
                      <a:pPr marL="0" algn="ctr" defTabSz="914400" rtl="0" eaLnBrk="1" latinLnBrk="0" hangingPunct="1"/>
                      <a:r>
                        <a:rPr lang="es-CO" sz="1400" b="1" kern="1200" dirty="0">
                          <a:solidFill>
                            <a:schemeClr val="accent1">
                              <a:lumMod val="50000"/>
                            </a:schemeClr>
                          </a:solidFill>
                          <a:effectLst/>
                          <a:latin typeface="+mn-lt"/>
                          <a:ea typeface="Times New Roman" panose="02020603050405020304" pitchFamily="18" charset="0"/>
                          <a:cs typeface="Times New Roman" panose="02020603050405020304" pitchFamily="18" charset="0"/>
                        </a:rPr>
                        <a:t>44%</a:t>
                      </a:r>
                    </a:p>
                  </a:txBody>
                  <a:tcPr anchor="ctr"/>
                </a:tc>
                <a:extLst>
                  <a:ext uri="{0D108BD9-81ED-4DB2-BD59-A6C34878D82A}">
                    <a16:rowId xmlns:a16="http://schemas.microsoft.com/office/drawing/2014/main" val="4004075492"/>
                  </a:ext>
                </a:extLst>
              </a:tr>
            </a:tbl>
          </a:graphicData>
        </a:graphic>
      </p:graphicFrame>
      <p:sp>
        <p:nvSpPr>
          <p:cNvPr id="11" name="Rectangle 1">
            <a:extLst>
              <a:ext uri="{FF2B5EF4-FFF2-40B4-BE49-F238E27FC236}">
                <a16:creationId xmlns:a16="http://schemas.microsoft.com/office/drawing/2014/main" id="{35A9234D-A75C-4DDD-AF44-DCB26D9A67B4}"/>
              </a:ext>
            </a:extLst>
          </p:cNvPr>
          <p:cNvSpPr>
            <a:spLocks noChangeArrowheads="1"/>
          </p:cNvSpPr>
          <p:nvPr/>
        </p:nvSpPr>
        <p:spPr bwMode="auto">
          <a:xfrm rot="10800000" flipV="1">
            <a:off x="6674469" y="3567492"/>
            <a:ext cx="5351309" cy="2123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algn="just" eaLnBrk="0" fontAlgn="base" hangingPunct="0">
              <a:spcBef>
                <a:spcPct val="0"/>
              </a:spcBef>
              <a:spcAft>
                <a:spcPct val="0"/>
              </a:spcAft>
              <a:defRPr/>
            </a:pPr>
            <a:r>
              <a:rPr kumimoji="0" lang="es-CO" altLang="es-CO" sz="1200" b="1"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a:t>
            </a:r>
            <a:r>
              <a:rPr lang="es-CO" altLang="es-CO" sz="1200">
                <a:solidFill>
                  <a:srgbClr val="002060"/>
                </a:solidFill>
                <a:latin typeface="Calibri" panose="020F0502020204030204"/>
                <a:ea typeface="Times New Roman" panose="02020603050405020304" pitchFamily="18" charset="0"/>
                <a:cs typeface="Arial"/>
              </a:rPr>
              <a:t>febrero de 2025</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a:t>
            </a:r>
          </a:p>
          <a:p>
            <a:pPr algn="just" eaLnBrk="0" fontAlgn="base" hangingPunct="0">
              <a:spcBef>
                <a:spcPct val="0"/>
              </a:spcBef>
              <a:spcAft>
                <a:spcPct val="0"/>
              </a:spcAft>
              <a:defRPr/>
            </a:pPr>
            <a:r>
              <a:rPr lang="es-MX" sz="1200" b="0" i="0" u="none" strike="noStrike" kern="1200" cap="none" spc="0" normalizeH="0" baseline="0" noProof="0">
                <a:ln>
                  <a:noFill/>
                </a:ln>
                <a:solidFill>
                  <a:srgbClr val="002060"/>
                </a:solidFill>
                <a:effectLst/>
                <a:uLnTx/>
                <a:uFillTx/>
                <a:latin typeface="Calibri" panose="020F0502020204030204"/>
                <a:ea typeface="Calibri"/>
                <a:cs typeface="Calibri"/>
              </a:rPr>
              <a:t>*El Concesionario en su informe mensual reporta las novedades de cestas como “</a:t>
            </a:r>
            <a:r>
              <a:rPr lang="es-MX" sz="1200" b="0" i="1" u="none" strike="noStrike" kern="1200" cap="none" spc="0" normalizeH="0" baseline="0" noProof="0">
                <a:ln>
                  <a:noFill/>
                </a:ln>
                <a:solidFill>
                  <a:srgbClr val="002060"/>
                </a:solidFill>
                <a:effectLst/>
                <a:uLnTx/>
                <a:uFillTx/>
                <a:latin typeface="Calibri" panose="020F0502020204030204"/>
                <a:ea typeface="Calibri"/>
                <a:cs typeface="Calibri"/>
              </a:rPr>
              <a:t>Ausentes</a:t>
            </a:r>
            <a:r>
              <a:rPr lang="es-MX" sz="1200" b="0" i="0" u="none" strike="noStrike" kern="1200" cap="none" spc="0" normalizeH="0" baseline="0" noProof="0">
                <a:ln>
                  <a:noFill/>
                </a:ln>
                <a:solidFill>
                  <a:srgbClr val="002060"/>
                </a:solidFill>
                <a:effectLst/>
                <a:uLnTx/>
                <a:uFillTx/>
                <a:latin typeface="Calibri" panose="020F0502020204030204"/>
                <a:ea typeface="Calibri"/>
                <a:cs typeface="Calibri"/>
              </a:rPr>
              <a:t>” y “</a:t>
            </a:r>
            <a:r>
              <a:rPr lang="es-MX" sz="1200" b="0" i="1" u="none" strike="noStrike" kern="1200" cap="none" spc="0" normalizeH="0" baseline="0" noProof="0">
                <a:ln>
                  <a:noFill/>
                </a:ln>
                <a:solidFill>
                  <a:srgbClr val="002060"/>
                </a:solidFill>
                <a:effectLst/>
                <a:uLnTx/>
                <a:uFillTx/>
                <a:latin typeface="Calibri" panose="020F0502020204030204"/>
                <a:ea typeface="Calibri"/>
                <a:cs typeface="Calibri"/>
              </a:rPr>
              <a:t>Hurtadas</a:t>
            </a:r>
            <a:r>
              <a:rPr lang="es-MX" sz="1200" b="0" i="0" u="none" strike="noStrike" kern="1200" cap="none" spc="0" normalizeH="0" baseline="0" noProof="0">
                <a:ln>
                  <a:noFill/>
                </a:ln>
                <a:solidFill>
                  <a:srgbClr val="002060"/>
                </a:solidFill>
                <a:effectLst/>
                <a:uLnTx/>
                <a:uFillTx/>
                <a:latin typeface="Calibri" panose="020F0502020204030204"/>
                <a:ea typeface="Calibri"/>
                <a:cs typeface="Calibri"/>
              </a:rPr>
              <a:t>” por tándem de cestas, razón por la cual, la Interventoría relaciona los totales en la columna hurtadas.</a:t>
            </a:r>
          </a:p>
          <a:p>
            <a:pPr algn="just" eaLnBrk="0" fontAlgn="base" hangingPunct="0">
              <a:spcBef>
                <a:spcPct val="0"/>
              </a:spcBef>
              <a:spcAft>
                <a:spcPct val="0"/>
              </a:spcAft>
              <a:defRPr/>
            </a:pPr>
            <a:r>
              <a:rPr lang="es-MX" sz="1200" b="0" i="0" u="none" strike="noStrike" kern="1200" cap="none" spc="0" normalizeH="0" baseline="0" noProof="0">
                <a:ln>
                  <a:noFill/>
                </a:ln>
                <a:solidFill>
                  <a:srgbClr val="002060"/>
                </a:solidFill>
                <a:effectLst/>
                <a:uLnTx/>
                <a:uFillTx/>
                <a:latin typeface="Calibri" panose="020F0502020204030204"/>
                <a:ea typeface="Calibri"/>
                <a:cs typeface="Calibri"/>
              </a:rPr>
              <a:t>**</a:t>
            </a:r>
            <a:r>
              <a:rPr lang="es-MX" sz="1200" b="0" i="0" u="none" strike="noStrike" kern="1200" cap="none" spc="0" normalizeH="0" baseline="0" noProof="0" err="1">
                <a:ln>
                  <a:noFill/>
                </a:ln>
                <a:solidFill>
                  <a:srgbClr val="002060"/>
                </a:solidFill>
                <a:effectLst/>
                <a:uLnTx/>
                <a:uFillTx/>
                <a:latin typeface="Calibri" panose="020F0502020204030204"/>
                <a:ea typeface="Calibri"/>
                <a:cs typeface="Calibri"/>
              </a:rPr>
              <a:t>NR</a:t>
            </a:r>
            <a:r>
              <a:rPr lang="es-MX" sz="1200" b="0" i="0" u="none" strike="noStrike" kern="1200" cap="none" spc="0" normalizeH="0" baseline="0" noProof="0">
                <a:ln>
                  <a:noFill/>
                </a:ln>
                <a:solidFill>
                  <a:srgbClr val="002060"/>
                </a:solidFill>
                <a:effectLst/>
                <a:uLnTx/>
                <a:uFillTx/>
                <a:latin typeface="Calibri" panose="020F0502020204030204"/>
                <a:ea typeface="Calibri"/>
                <a:cs typeface="Calibri"/>
              </a:rPr>
              <a:t>: No Reporta</a:t>
            </a:r>
          </a:p>
          <a:p>
            <a:pPr algn="just" eaLnBrk="0" fontAlgn="base" hangingPunct="0">
              <a:spcBef>
                <a:spcPct val="0"/>
              </a:spcBef>
              <a:spcAft>
                <a:spcPct val="0"/>
              </a:spcAft>
              <a:defRPr/>
            </a:pPr>
            <a:r>
              <a:rPr lang="es-MX" sz="1200" b="0" i="0" u="none" strike="noStrike" kern="1200" cap="none" spc="0" normalizeH="0" baseline="0" noProof="0">
                <a:ln>
                  <a:noFill/>
                </a:ln>
                <a:solidFill>
                  <a:srgbClr val="002060"/>
                </a:solidFill>
                <a:effectLst/>
                <a:uLnTx/>
                <a:uFillTx/>
                <a:latin typeface="Calibri" panose="020F0502020204030204"/>
                <a:ea typeface="Calibri"/>
                <a:cs typeface="Calibri"/>
              </a:rPr>
              <a:t>***El Concesionario en su informe mensual reporta la cantidad de cestas por tándem; por lo que las cantidades relacionadas por la Interventoría son convertidas a unidades.</a:t>
            </a:r>
          </a:p>
          <a:p>
            <a:pPr algn="just" eaLnBrk="0" fontAlgn="base" hangingPunct="0">
              <a:spcBef>
                <a:spcPct val="0"/>
              </a:spcBef>
              <a:spcAft>
                <a:spcPct val="0"/>
              </a:spcAft>
              <a:defRPr/>
            </a:pPr>
            <a:endParaRPr lang="es-MX" sz="1200" b="0" i="0" u="none" strike="noStrike" kern="1200" cap="none" spc="0" normalizeH="0" baseline="0" noProof="0">
              <a:ln>
                <a:noFill/>
              </a:ln>
              <a:solidFill>
                <a:srgbClr val="002060"/>
              </a:solidFill>
              <a:effectLst/>
              <a:uLnTx/>
              <a:uFillTx/>
              <a:latin typeface="Calibri" panose="020F0502020204030204"/>
              <a:ea typeface="Calibri"/>
              <a:cs typeface="Calibri"/>
            </a:endParaRPr>
          </a:p>
          <a:p>
            <a:pPr algn="just" eaLnBrk="0" fontAlgn="base" hangingPunct="0">
              <a:spcBef>
                <a:spcPct val="0"/>
              </a:spcBef>
              <a:spcAft>
                <a:spcPct val="0"/>
              </a:spcAft>
              <a:defRPr/>
            </a:pPr>
            <a:endParaRPr lang="es-CO" sz="1200" b="0" i="0" u="none" strike="noStrike" kern="1200" cap="none" spc="0" normalizeH="0" baseline="0" noProof="0">
              <a:ln>
                <a:noFill/>
              </a:ln>
              <a:solidFill>
                <a:srgbClr val="002060"/>
              </a:solidFill>
              <a:effectLst/>
              <a:uLnTx/>
              <a:uFillTx/>
              <a:latin typeface="Calibri" panose="020F0502020204030204"/>
              <a:ea typeface="Calibri"/>
              <a:cs typeface="Calibri"/>
            </a:endParaRPr>
          </a:p>
          <a:p>
            <a:pPr marL="0" marR="0" lvl="0" indent="0" algn="just"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grpSp>
        <p:nvGrpSpPr>
          <p:cNvPr id="12" name="Grupo 11">
            <a:extLst>
              <a:ext uri="{FF2B5EF4-FFF2-40B4-BE49-F238E27FC236}">
                <a16:creationId xmlns:a16="http://schemas.microsoft.com/office/drawing/2014/main" id="{9B51D49C-8E76-48D0-9BF3-25A814C32E3B}"/>
              </a:ext>
            </a:extLst>
          </p:cNvPr>
          <p:cNvGrpSpPr/>
          <p:nvPr/>
        </p:nvGrpSpPr>
        <p:grpSpPr>
          <a:xfrm>
            <a:off x="10668831" y="42342"/>
            <a:ext cx="1146651" cy="1031060"/>
            <a:chOff x="10562619" y="1423954"/>
            <a:chExt cx="1280250" cy="1299632"/>
          </a:xfrm>
        </p:grpSpPr>
        <p:pic>
          <p:nvPicPr>
            <p:cNvPr id="13" name="Picture 2">
              <a:extLst>
                <a:ext uri="{FF2B5EF4-FFF2-40B4-BE49-F238E27FC236}">
                  <a16:creationId xmlns:a16="http://schemas.microsoft.com/office/drawing/2014/main" id="{C254DE52-B62E-44C6-86FE-1CCAD9E9E696}"/>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2E620C27-4A3B-4796-A45A-DBE48E139B5D}"/>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50359308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 name="Imagen 11">
            <a:extLst>
              <a:ext uri="{FF2B5EF4-FFF2-40B4-BE49-F238E27FC236}">
                <a16:creationId xmlns:a16="http://schemas.microsoft.com/office/drawing/2014/main" id="{99784C27-A83D-475F-A827-C6D8D81383C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543927" y="188588"/>
            <a:ext cx="3027847" cy="642009"/>
          </a:xfrm>
          <a:prstGeom prst="rect">
            <a:avLst/>
          </a:prstGeom>
        </p:spPr>
      </p:pic>
      <p:sp>
        <p:nvSpPr>
          <p:cNvPr id="9" name="Rectángulo 8">
            <a:extLst>
              <a:ext uri="{FF2B5EF4-FFF2-40B4-BE49-F238E27FC236}">
                <a16:creationId xmlns:a16="http://schemas.microsoft.com/office/drawing/2014/main" id="{ED457857-EEF4-43E1-A6A7-8240E6465329}"/>
              </a:ext>
            </a:extLst>
          </p:cNvPr>
          <p:cNvSpPr/>
          <p:nvPr/>
        </p:nvSpPr>
        <p:spPr>
          <a:xfrm>
            <a:off x="376518" y="679606"/>
            <a:ext cx="8883631" cy="584775"/>
          </a:xfrm>
          <a:prstGeom prst="rect">
            <a:avLst/>
          </a:prstGeom>
          <a:ln>
            <a:noFill/>
          </a:ln>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a:ln>
                  <a:noFill/>
                </a:ln>
                <a:solidFill>
                  <a:schemeClr val="accent1">
                    <a:lumMod val="50000"/>
                  </a:schemeClr>
                </a:solidFill>
                <a:effectLst/>
                <a:uLnTx/>
                <a:uFillTx/>
                <a:latin typeface="Candara"/>
              </a:rPr>
              <a:t>marzo de 2025</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graphicFrame>
        <p:nvGraphicFramePr>
          <p:cNvPr id="2" name="Tabla 1">
            <a:extLst>
              <a:ext uri="{FF2B5EF4-FFF2-40B4-BE49-F238E27FC236}">
                <a16:creationId xmlns:a16="http://schemas.microsoft.com/office/drawing/2014/main" id="{CA5F1990-11D6-4EA0-AE47-32A88AE6AFB4}"/>
              </a:ext>
            </a:extLst>
          </p:cNvPr>
          <p:cNvGraphicFramePr>
            <a:graphicFrameLocks noGrp="1"/>
          </p:cNvGraphicFramePr>
          <p:nvPr/>
        </p:nvGraphicFramePr>
        <p:xfrm>
          <a:off x="473212" y="1368303"/>
          <a:ext cx="5498074" cy="2131035"/>
        </p:xfrm>
        <a:graphic>
          <a:graphicData uri="http://schemas.openxmlformats.org/drawingml/2006/table">
            <a:tbl>
              <a:tblPr firstRow="1" bandRow="1">
                <a:tableStyleId>{68D230F3-CF80-4859-8CE7-A43EE81993B5}</a:tableStyleId>
              </a:tblPr>
              <a:tblGrid>
                <a:gridCol w="1497332">
                  <a:extLst>
                    <a:ext uri="{9D8B030D-6E8A-4147-A177-3AD203B41FA5}">
                      <a16:colId xmlns:a16="http://schemas.microsoft.com/office/drawing/2014/main" val="1103263614"/>
                    </a:ext>
                  </a:extLst>
                </a:gridCol>
                <a:gridCol w="1567581">
                  <a:extLst>
                    <a:ext uri="{9D8B030D-6E8A-4147-A177-3AD203B41FA5}">
                      <a16:colId xmlns:a16="http://schemas.microsoft.com/office/drawing/2014/main" val="1214793957"/>
                    </a:ext>
                  </a:extLst>
                </a:gridCol>
                <a:gridCol w="1058642">
                  <a:extLst>
                    <a:ext uri="{9D8B030D-6E8A-4147-A177-3AD203B41FA5}">
                      <a16:colId xmlns:a16="http://schemas.microsoft.com/office/drawing/2014/main" val="2437531190"/>
                    </a:ext>
                  </a:extLst>
                </a:gridCol>
                <a:gridCol w="1374519">
                  <a:extLst>
                    <a:ext uri="{9D8B030D-6E8A-4147-A177-3AD203B41FA5}">
                      <a16:colId xmlns:a16="http://schemas.microsoft.com/office/drawing/2014/main" val="947740525"/>
                    </a:ext>
                  </a:extLst>
                </a:gridCol>
              </a:tblGrid>
              <a:tr h="320392">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544667">
                <a:tc>
                  <a:txBody>
                    <a:bodyPr/>
                    <a:lstStyle/>
                    <a:p>
                      <a:pPr marL="0" algn="ctr" defTabSz="914400" rtl="0" eaLnBrk="1" latinLnBrk="0" hangingPunct="1"/>
                      <a:r>
                        <a:rPr lang="es-CO" sz="1400" b="1" kern="1200">
                          <a:solidFill>
                            <a:schemeClr val="accent1">
                              <a:lumMod val="50000"/>
                            </a:schemeClr>
                          </a:solidFill>
                          <a:latin typeface="+mn-lt"/>
                          <a:ea typeface="+mn-ea"/>
                          <a:cs typeface="+mn-cs"/>
                        </a:rPr>
                        <a:t>TIPO CESTA</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PORCENTAJE</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CANTIDAD CESTAS</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CANTIDAD PUNTOS</a:t>
                      </a:r>
                    </a:p>
                  </a:txBody>
                  <a:tcPr/>
                </a:tc>
                <a:extLst>
                  <a:ext uri="{0D108BD9-81ED-4DB2-BD59-A6C34878D82A}">
                    <a16:rowId xmlns:a16="http://schemas.microsoft.com/office/drawing/2014/main" val="4166006880"/>
                  </a:ext>
                </a:extLst>
              </a:tr>
              <a:tr h="320392">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a:rPr>
                        <a:t>6.876</a:t>
                      </a:r>
                    </a:p>
                  </a:txBody>
                  <a:tcPr marL="9525" marR="9525" marT="9525" marB="0" anchor="ctr"/>
                </a:tc>
                <a:tc>
                  <a:txBody>
                    <a:bodyPr/>
                    <a:lstStyle/>
                    <a:p>
                      <a:pPr algn="ctr" fontAlgn="ctr"/>
                      <a:r>
                        <a:rPr lang="es-CO" sz="1400" b="0" i="0" u="none" strike="noStrike">
                          <a:solidFill>
                            <a:srgbClr val="203864"/>
                          </a:solidFill>
                          <a:effectLst/>
                          <a:latin typeface="Calibri"/>
                        </a:rPr>
                        <a:t>3.438</a:t>
                      </a:r>
                    </a:p>
                  </a:txBody>
                  <a:tcPr marL="9525" marR="9525" marT="9525" marB="0" anchor="ctr"/>
                </a:tc>
                <a:extLst>
                  <a:ext uri="{0D108BD9-81ED-4DB2-BD59-A6C34878D82A}">
                    <a16:rowId xmlns:a16="http://schemas.microsoft.com/office/drawing/2014/main" val="2671597833"/>
                  </a:ext>
                </a:extLst>
              </a:tr>
              <a:tr h="320392">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2.290</a:t>
                      </a:r>
                    </a:p>
                  </a:txBody>
                  <a:tcPr marL="9525" marR="9525" marT="9525" marB="0" anchor="ctr"/>
                </a:tc>
                <a:tc>
                  <a:txBody>
                    <a:bodyPr/>
                    <a:lstStyle/>
                    <a:p>
                      <a:pPr algn="ctr" fontAlgn="ctr"/>
                      <a:r>
                        <a:rPr lang="es-CO" sz="1400" b="0" i="0" u="none" strike="noStrike">
                          <a:solidFill>
                            <a:srgbClr val="203864"/>
                          </a:solidFill>
                          <a:effectLst/>
                          <a:latin typeface="Calibri"/>
                        </a:rPr>
                        <a:t>1.145</a:t>
                      </a:r>
                    </a:p>
                  </a:txBody>
                  <a:tcPr marL="9525" marR="9525" marT="9525" marB="0" anchor="ctr"/>
                </a:tc>
                <a:extLst>
                  <a:ext uri="{0D108BD9-81ED-4DB2-BD59-A6C34878D82A}">
                    <a16:rowId xmlns:a16="http://schemas.microsoft.com/office/drawing/2014/main" val="1723866473"/>
                  </a:ext>
                </a:extLst>
              </a:tr>
              <a:tr h="0">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2.290</a:t>
                      </a:r>
                    </a:p>
                  </a:txBody>
                  <a:tcPr marL="9525" marR="9525" marT="9525" marB="0" anchor="ctr"/>
                </a:tc>
                <a:tc>
                  <a:txBody>
                    <a:bodyPr/>
                    <a:lstStyle/>
                    <a:p>
                      <a:pPr algn="ctr" fontAlgn="ctr"/>
                      <a:r>
                        <a:rPr lang="es-CO" sz="1400" b="0" i="0" u="none" strike="noStrike">
                          <a:solidFill>
                            <a:srgbClr val="203864"/>
                          </a:solidFill>
                          <a:effectLst/>
                          <a:latin typeface="Calibri"/>
                        </a:rPr>
                        <a:t>1.145</a:t>
                      </a:r>
                    </a:p>
                  </a:txBody>
                  <a:tcPr marL="9525" marR="9525" marT="9525" marB="0" anchor="ctr"/>
                </a:tc>
                <a:extLst>
                  <a:ext uri="{0D108BD9-81ED-4DB2-BD59-A6C34878D82A}">
                    <a16:rowId xmlns:a16="http://schemas.microsoft.com/office/drawing/2014/main" val="3370870032"/>
                  </a:ext>
                </a:extLst>
              </a:tr>
              <a:tr h="320392">
                <a:tc>
                  <a:txBody>
                    <a:bodyPr/>
                    <a:lstStyle/>
                    <a:p>
                      <a:r>
                        <a:rPr lang="es-CO" sz="1400" b="1">
                          <a:solidFill>
                            <a:schemeClr val="accent1">
                              <a:lumMod val="50000"/>
                            </a:schemeClr>
                          </a:solidFill>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fontAlgn="ctr"/>
                      <a:r>
                        <a:rPr lang="es-CO" sz="1400" b="1" i="0" u="none" strike="noStrike">
                          <a:solidFill>
                            <a:srgbClr val="203864"/>
                          </a:solidFill>
                          <a:effectLst/>
                          <a:latin typeface="Calibri"/>
                        </a:rPr>
                        <a:t>11.456</a:t>
                      </a:r>
                    </a:p>
                  </a:txBody>
                  <a:tcPr marL="9525" marR="9525" marT="9525" marB="0" anchor="ctr"/>
                </a:tc>
                <a:tc>
                  <a:txBody>
                    <a:bodyPr/>
                    <a:lstStyle/>
                    <a:p>
                      <a:pPr algn="ctr" fontAlgn="ctr"/>
                      <a:r>
                        <a:rPr lang="es-CO" sz="1400" b="1" i="0" u="none" strike="noStrike">
                          <a:solidFill>
                            <a:srgbClr val="203864"/>
                          </a:solidFill>
                          <a:effectLst/>
                          <a:latin typeface="Calibri"/>
                        </a:rPr>
                        <a:t>5.728</a:t>
                      </a:r>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4" name="Tabla 3">
            <a:extLst>
              <a:ext uri="{FF2B5EF4-FFF2-40B4-BE49-F238E27FC236}">
                <a16:creationId xmlns:a16="http://schemas.microsoft.com/office/drawing/2014/main" id="{F3CAFC5D-2EDF-E4B6-748B-EA5DED840434}"/>
              </a:ext>
            </a:extLst>
          </p:cNvPr>
          <p:cNvGraphicFramePr>
            <a:graphicFrameLocks noGrp="1"/>
          </p:cNvGraphicFramePr>
          <p:nvPr/>
        </p:nvGraphicFramePr>
        <p:xfrm>
          <a:off x="6575658" y="1314534"/>
          <a:ext cx="5498073" cy="2184804"/>
        </p:xfrm>
        <a:graphic>
          <a:graphicData uri="http://schemas.openxmlformats.org/drawingml/2006/table">
            <a:tbl>
              <a:tblPr firstRow="1" bandRow="1">
                <a:tableStyleId>{68D230F3-CF80-4859-8CE7-A43EE81993B5}</a:tableStyleId>
              </a:tblPr>
              <a:tblGrid>
                <a:gridCol w="1530556">
                  <a:extLst>
                    <a:ext uri="{9D8B030D-6E8A-4147-A177-3AD203B41FA5}">
                      <a16:colId xmlns:a16="http://schemas.microsoft.com/office/drawing/2014/main" val="1103263614"/>
                    </a:ext>
                  </a:extLst>
                </a:gridCol>
                <a:gridCol w="999119">
                  <a:extLst>
                    <a:ext uri="{9D8B030D-6E8A-4147-A177-3AD203B41FA5}">
                      <a16:colId xmlns:a16="http://schemas.microsoft.com/office/drawing/2014/main" val="947740525"/>
                    </a:ext>
                  </a:extLst>
                </a:gridCol>
                <a:gridCol w="1245279">
                  <a:extLst>
                    <a:ext uri="{9D8B030D-6E8A-4147-A177-3AD203B41FA5}">
                      <a16:colId xmlns:a16="http://schemas.microsoft.com/office/drawing/2014/main" val="3279385923"/>
                    </a:ext>
                  </a:extLst>
                </a:gridCol>
                <a:gridCol w="1723119">
                  <a:extLst>
                    <a:ext uri="{9D8B030D-6E8A-4147-A177-3AD203B41FA5}">
                      <a16:colId xmlns:a16="http://schemas.microsoft.com/office/drawing/2014/main" val="1175991103"/>
                    </a:ext>
                  </a:extLst>
                </a:gridCol>
              </a:tblGrid>
              <a:tr h="307719">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nchor="ct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646209">
                <a:tc>
                  <a:txBody>
                    <a:bodyPr/>
                    <a:lstStyle/>
                    <a:p>
                      <a:pPr algn="ctr"/>
                      <a:r>
                        <a:rPr lang="es-CO" sz="1400" b="1">
                          <a:solidFill>
                            <a:schemeClr val="accent1">
                              <a:lumMod val="50000"/>
                            </a:schemeClr>
                          </a:solidFill>
                          <a:latin typeface="+mn-lt"/>
                        </a:rPr>
                        <a:t>TIPO CESTA</a:t>
                      </a:r>
                    </a:p>
                  </a:txBody>
                  <a:tcPr anchor="ctr"/>
                </a:tc>
                <a:tc>
                  <a:txBody>
                    <a:bodyPr/>
                    <a:lstStyle/>
                    <a:p>
                      <a:pPr algn="ctr">
                        <a:spcAft>
                          <a:spcPts val="0"/>
                        </a:spcAft>
                      </a:pPr>
                      <a:r>
                        <a:rPr lang="es-CO" sz="1400" b="1" kern="1200">
                          <a:solidFill>
                            <a:schemeClr val="accent1">
                              <a:lumMod val="50000"/>
                            </a:schemeClr>
                          </a:solidFill>
                          <a:latin typeface="+mn-lt"/>
                          <a:ea typeface="+mn-ea"/>
                          <a:cs typeface="+mn-cs"/>
                        </a:rPr>
                        <a:t>CESTAS HURTADAS</a:t>
                      </a:r>
                    </a:p>
                  </a:txBody>
                  <a:tcPr marL="68580" marR="68580" marT="0" marB="0" anchor="ctr"/>
                </a:tc>
                <a:tc>
                  <a:txBody>
                    <a:bodyPr/>
                    <a:lstStyle/>
                    <a:p>
                      <a:pPr algn="ctr">
                        <a:spcAft>
                          <a:spcPts val="0"/>
                        </a:spcAft>
                      </a:pPr>
                      <a:r>
                        <a:rPr lang="es-CO" sz="1400" b="1" kern="1200">
                          <a:solidFill>
                            <a:schemeClr val="accent1">
                              <a:lumMod val="50000"/>
                            </a:schemeClr>
                          </a:solidFill>
                          <a:latin typeface="+mn-lt"/>
                          <a:ea typeface="+mn-ea"/>
                          <a:cs typeface="+mn-cs"/>
                        </a:rPr>
                        <a:t>CESTAS CON DAÑO- FUERA DE SERVICIO</a:t>
                      </a:r>
                    </a:p>
                  </a:txBody>
                  <a:tcPr marL="68580" marR="68580" marT="0" marB="0" anchor="ctr"/>
                </a:tc>
                <a:tc>
                  <a:txBody>
                    <a:bodyPr/>
                    <a:lstStyle/>
                    <a:p>
                      <a:pPr algn="ctr">
                        <a:spcAft>
                          <a:spcPts val="0"/>
                        </a:spcAft>
                      </a:pPr>
                      <a:r>
                        <a:rPr lang="es-CO" sz="1400" b="1" kern="1200">
                          <a:solidFill>
                            <a:schemeClr val="accent1">
                              <a:lumMod val="50000"/>
                            </a:schemeClr>
                          </a:solidFill>
                          <a:latin typeface="+mn-lt"/>
                          <a:ea typeface="+mn-ea"/>
                          <a:cs typeface="+mn-cs"/>
                        </a:rPr>
                        <a:t>PORCENTAJE</a:t>
                      </a:r>
                    </a:p>
                  </a:txBody>
                  <a:tcPr marL="68580" marR="68580" marT="0" marB="0" anchor="ctr"/>
                </a:tc>
                <a:extLst>
                  <a:ext uri="{0D108BD9-81ED-4DB2-BD59-A6C34878D82A}">
                    <a16:rowId xmlns:a16="http://schemas.microsoft.com/office/drawing/2014/main" val="4166006880"/>
                  </a:ext>
                </a:extLst>
              </a:tr>
              <a:tr h="307719">
                <a:tc>
                  <a:txBody>
                    <a:bodyPr/>
                    <a:lstStyle/>
                    <a:p>
                      <a:pPr algn="ctr"/>
                      <a:r>
                        <a:rPr lang="es-CO" sz="1400" b="1">
                          <a:solidFill>
                            <a:schemeClr val="accent1">
                              <a:lumMod val="50000"/>
                            </a:schemeClr>
                          </a:solidFill>
                          <a:latin typeface="+mn-lt"/>
                        </a:rPr>
                        <a:t>TIPO 1 (M-121)</a:t>
                      </a:r>
                    </a:p>
                  </a:txBody>
                  <a:tcPr anchor="ctr"/>
                </a:tc>
                <a:tc>
                  <a:txBody>
                    <a:bodyPr/>
                    <a:lstStyle/>
                    <a:p>
                      <a:pPr marL="0" algn="ctr" defTabSz="914400" rtl="0" eaLnBrk="1" fontAlgn="ctr" latinLnBrk="0" hangingPunct="1">
                        <a:buNone/>
                      </a:pPr>
                      <a:r>
                        <a:rPr lang="es-CO" sz="1400" b="0" i="0" u="none" strike="noStrike" kern="1200">
                          <a:solidFill>
                            <a:srgbClr val="203864"/>
                          </a:solidFill>
                          <a:effectLst/>
                          <a:latin typeface="Calibri"/>
                          <a:ea typeface="+mn-ea"/>
                          <a:cs typeface="+mn-cs"/>
                        </a:rPr>
                        <a:t>1.369</a:t>
                      </a:r>
                    </a:p>
                  </a:txBody>
                  <a:tcPr marL="9525" marR="9525" marT="9525" marB="0" anchor="ctr"/>
                </a:tc>
                <a:tc>
                  <a:txBody>
                    <a:bodyPr/>
                    <a:lstStyle/>
                    <a:p>
                      <a:pPr marL="0" algn="ctr" defTabSz="914400" rtl="0" eaLnBrk="1" fontAlgn="ctr" latinLnBrk="0" hangingPunct="1">
                        <a:buNone/>
                      </a:pPr>
                      <a:r>
                        <a:rPr lang="es-CO" sz="1400" b="0" i="0" u="none" strike="noStrike" kern="1200">
                          <a:solidFill>
                            <a:srgbClr val="203864"/>
                          </a:solidFill>
                          <a:effectLst/>
                          <a:latin typeface="Calibri"/>
                          <a:ea typeface="+mn-ea"/>
                          <a:cs typeface="+mn-cs"/>
                        </a:rPr>
                        <a:t>4.973</a:t>
                      </a:r>
                    </a:p>
                  </a:txBody>
                  <a:tcPr marL="9525" marR="9525" marT="9525" marB="0" anchor="ctr"/>
                </a:tc>
                <a:tc>
                  <a:txBody>
                    <a:bodyPr/>
                    <a:lstStyle/>
                    <a:p>
                      <a:pPr marL="0" algn="ctr" defTabSz="914400" rtl="0" eaLnBrk="1" fontAlgn="ctr" latinLnBrk="0" hangingPunct="1">
                        <a:buNone/>
                      </a:pPr>
                      <a:r>
                        <a:rPr lang="es-CO" sz="1400" b="0" i="0" u="none" strike="noStrike" kern="1200">
                          <a:solidFill>
                            <a:srgbClr val="203864"/>
                          </a:solidFill>
                          <a:effectLst/>
                          <a:latin typeface="Calibri"/>
                          <a:ea typeface="+mn-ea"/>
                          <a:cs typeface="+mn-cs"/>
                        </a:rPr>
                        <a:t>72%</a:t>
                      </a:r>
                    </a:p>
                  </a:txBody>
                  <a:tcPr anchor="ctr"/>
                </a:tc>
                <a:extLst>
                  <a:ext uri="{0D108BD9-81ED-4DB2-BD59-A6C34878D82A}">
                    <a16:rowId xmlns:a16="http://schemas.microsoft.com/office/drawing/2014/main" val="2671597833"/>
                  </a:ext>
                </a:extLst>
              </a:tr>
              <a:tr h="307719">
                <a:tc>
                  <a:txBody>
                    <a:bodyPr/>
                    <a:lstStyle/>
                    <a:p>
                      <a:pPr algn="ctr"/>
                      <a:r>
                        <a:rPr lang="es-CO" sz="1400" b="1">
                          <a:solidFill>
                            <a:schemeClr val="accent1">
                              <a:lumMod val="50000"/>
                            </a:schemeClr>
                          </a:solidFill>
                          <a:latin typeface="+mn-lt"/>
                        </a:rPr>
                        <a:t>TIPO 2 (M-123)</a:t>
                      </a:r>
                    </a:p>
                  </a:txBody>
                  <a:tcPr anchor="ctr"/>
                </a:tc>
                <a:tc>
                  <a:txBody>
                    <a:bodyPr/>
                    <a:lstStyle/>
                    <a:p>
                      <a:pPr marL="0" algn="ctr" defTabSz="914400" rtl="0" eaLnBrk="1" fontAlgn="ctr" latinLnBrk="0" hangingPunct="1">
                        <a:buNone/>
                      </a:pPr>
                      <a:r>
                        <a:rPr lang="es-CO" sz="1400" b="0" i="0" u="none" strike="noStrike" kern="1200">
                          <a:solidFill>
                            <a:srgbClr val="203864"/>
                          </a:solidFill>
                          <a:effectLst/>
                          <a:latin typeface="Calibri"/>
                          <a:ea typeface="+mn-ea"/>
                          <a:cs typeface="+mn-cs"/>
                        </a:rPr>
                        <a:t>2.104</a:t>
                      </a:r>
                    </a:p>
                  </a:txBody>
                  <a:tcPr marL="9525" marR="9525" marT="9525" marB="0" anchor="ctr"/>
                </a:tc>
                <a:tc>
                  <a:txBody>
                    <a:bodyPr/>
                    <a:lstStyle/>
                    <a:p>
                      <a:pPr marL="0" algn="ctr" defTabSz="914400" rtl="0" eaLnBrk="1" fontAlgn="ctr" latinLnBrk="0" hangingPunct="1">
                        <a:buNone/>
                      </a:pPr>
                      <a:r>
                        <a:rPr lang="es-CO" sz="1400" b="0" i="0" u="none" strike="noStrike" kern="1200">
                          <a:solidFill>
                            <a:srgbClr val="203864"/>
                          </a:solidFill>
                          <a:effectLst/>
                          <a:latin typeface="Calibri"/>
                          <a:ea typeface="+mn-ea"/>
                          <a:cs typeface="+mn-cs"/>
                        </a:rPr>
                        <a:t>1.162</a:t>
                      </a:r>
                    </a:p>
                  </a:txBody>
                  <a:tcPr marL="9525" marR="9525" marT="9525" marB="0" anchor="ctr"/>
                </a:tc>
                <a:tc>
                  <a:txBody>
                    <a:bodyPr/>
                    <a:lstStyle/>
                    <a:p>
                      <a:pPr marL="0" algn="ctr" defTabSz="914400" rtl="0" eaLnBrk="1" fontAlgn="ctr" latinLnBrk="0" hangingPunct="1">
                        <a:buNone/>
                      </a:pPr>
                      <a:r>
                        <a:rPr lang="es-CO" sz="1400" b="0" i="0" u="none" strike="noStrike" kern="1200">
                          <a:solidFill>
                            <a:srgbClr val="203864"/>
                          </a:solidFill>
                          <a:effectLst/>
                          <a:latin typeface="Calibri"/>
                          <a:ea typeface="+mn-ea"/>
                          <a:cs typeface="+mn-cs"/>
                        </a:rPr>
                        <a:t>51%</a:t>
                      </a:r>
                    </a:p>
                  </a:txBody>
                  <a:tcPr anchor="ctr"/>
                </a:tc>
                <a:extLst>
                  <a:ext uri="{0D108BD9-81ED-4DB2-BD59-A6C34878D82A}">
                    <a16:rowId xmlns:a16="http://schemas.microsoft.com/office/drawing/2014/main" val="1723866473"/>
                  </a:ext>
                </a:extLst>
              </a:tr>
              <a:tr h="307719">
                <a:tc>
                  <a:txBody>
                    <a:bodyPr/>
                    <a:lstStyle/>
                    <a:p>
                      <a:pPr algn="ctr"/>
                      <a:r>
                        <a:rPr lang="es-CO" sz="1400" b="1">
                          <a:solidFill>
                            <a:schemeClr val="accent1">
                              <a:lumMod val="50000"/>
                            </a:schemeClr>
                          </a:solidFill>
                          <a:latin typeface="+mn-lt"/>
                        </a:rPr>
                        <a:t>TIPO 3 (M-124)</a:t>
                      </a:r>
                    </a:p>
                  </a:txBody>
                  <a:tcPr anchor="ctr"/>
                </a:tc>
                <a:tc>
                  <a:txBody>
                    <a:bodyPr/>
                    <a:lstStyle/>
                    <a:p>
                      <a:pPr marL="0" algn="ctr" defTabSz="914400" rtl="0" eaLnBrk="1" fontAlgn="ctr" latinLnBrk="0" hangingPunct="1">
                        <a:buNone/>
                      </a:pPr>
                      <a:r>
                        <a:rPr lang="es-CO" sz="1400" b="0" i="0" u="none" strike="noStrike" kern="1200">
                          <a:solidFill>
                            <a:srgbClr val="203864"/>
                          </a:solidFill>
                          <a:effectLst/>
                          <a:latin typeface="Calibri"/>
                          <a:ea typeface="+mn-ea"/>
                          <a:cs typeface="+mn-cs"/>
                        </a:rPr>
                        <a:t>1.921</a:t>
                      </a:r>
                    </a:p>
                  </a:txBody>
                  <a:tcPr marL="9525" marR="9525" marT="9525" marB="0" anchor="ctr"/>
                </a:tc>
                <a:tc>
                  <a:txBody>
                    <a:bodyPr/>
                    <a:lstStyle/>
                    <a:p>
                      <a:pPr marL="0" algn="ctr" defTabSz="914400" rtl="0" eaLnBrk="1" fontAlgn="ctr" latinLnBrk="0" hangingPunct="1">
                        <a:buNone/>
                      </a:pPr>
                      <a:r>
                        <a:rPr lang="es-CO" sz="1400" b="0" i="0" u="none" strike="noStrike" kern="1200">
                          <a:solidFill>
                            <a:srgbClr val="203864"/>
                          </a:solidFill>
                          <a:effectLst/>
                          <a:latin typeface="Calibri"/>
                          <a:ea typeface="+mn-ea"/>
                          <a:cs typeface="+mn-cs"/>
                        </a:rPr>
                        <a:t>1.138</a:t>
                      </a:r>
                    </a:p>
                  </a:txBody>
                  <a:tcPr marL="9525" marR="9525" marT="9525" marB="0" anchor="ctr"/>
                </a:tc>
                <a:tc>
                  <a:txBody>
                    <a:bodyPr/>
                    <a:lstStyle/>
                    <a:p>
                      <a:pPr marL="0" algn="ctr" defTabSz="914400" rtl="0" eaLnBrk="1" fontAlgn="ctr" latinLnBrk="0" hangingPunct="1">
                        <a:buNone/>
                      </a:pPr>
                      <a:r>
                        <a:rPr lang="es-CO" sz="1400" b="0" i="0" u="none" strike="noStrike" kern="1200">
                          <a:solidFill>
                            <a:srgbClr val="203864"/>
                          </a:solidFill>
                          <a:effectLst/>
                          <a:latin typeface="Calibri"/>
                          <a:ea typeface="+mn-ea"/>
                          <a:cs typeface="+mn-cs"/>
                        </a:rPr>
                        <a:t>50%</a:t>
                      </a:r>
                    </a:p>
                  </a:txBody>
                  <a:tcPr anchor="ctr"/>
                </a:tc>
                <a:extLst>
                  <a:ext uri="{0D108BD9-81ED-4DB2-BD59-A6C34878D82A}">
                    <a16:rowId xmlns:a16="http://schemas.microsoft.com/office/drawing/2014/main" val="3370870032"/>
                  </a:ext>
                </a:extLst>
              </a:tr>
              <a:tr h="307719">
                <a:tc>
                  <a:txBody>
                    <a:bodyPr/>
                    <a:lstStyle/>
                    <a:p>
                      <a:pPr algn="ctr"/>
                      <a:r>
                        <a:rPr lang="es-CO" sz="1400" b="1">
                          <a:solidFill>
                            <a:schemeClr val="accent1">
                              <a:lumMod val="50000"/>
                            </a:schemeClr>
                          </a:solidFill>
                          <a:latin typeface="+mn-lt"/>
                        </a:rPr>
                        <a:t>TOTAL</a:t>
                      </a:r>
                    </a:p>
                  </a:txBody>
                  <a:tcPr anchor="ctr"/>
                </a:tc>
                <a:tc>
                  <a:txBody>
                    <a:bodyPr/>
                    <a:lstStyle/>
                    <a:p>
                      <a:pPr marL="0" algn="ctr" defTabSz="914400" rtl="0" eaLnBrk="1" fontAlgn="ctr" latinLnBrk="0" hangingPunct="1">
                        <a:buNone/>
                      </a:pPr>
                      <a:r>
                        <a:rPr lang="es-CO" sz="1400" b="1" i="0" u="none" strike="noStrike" kern="1200">
                          <a:solidFill>
                            <a:srgbClr val="203864"/>
                          </a:solidFill>
                          <a:effectLst/>
                          <a:latin typeface="Calibri"/>
                          <a:ea typeface="+mn-ea"/>
                          <a:cs typeface="+mn-cs"/>
                        </a:rPr>
                        <a:t>5.394</a:t>
                      </a:r>
                    </a:p>
                  </a:txBody>
                  <a:tcPr marL="9525" marR="9525" marT="9525" marB="0" anchor="ctr"/>
                </a:tc>
                <a:tc>
                  <a:txBody>
                    <a:bodyPr/>
                    <a:lstStyle/>
                    <a:p>
                      <a:pPr marL="0" algn="ctr" defTabSz="914400" rtl="0" eaLnBrk="1" fontAlgn="ctr" latinLnBrk="0" hangingPunct="1">
                        <a:buNone/>
                      </a:pPr>
                      <a:r>
                        <a:rPr lang="es-CO" sz="1400" b="1" i="0" u="none" strike="noStrike" kern="1200">
                          <a:solidFill>
                            <a:srgbClr val="203864"/>
                          </a:solidFill>
                          <a:effectLst/>
                          <a:latin typeface="Calibri"/>
                          <a:ea typeface="+mn-ea"/>
                          <a:cs typeface="+mn-cs"/>
                        </a:rPr>
                        <a:t>7.273</a:t>
                      </a:r>
                    </a:p>
                  </a:txBody>
                  <a:tcPr marL="9525" marR="9525" marT="9525" marB="0" anchor="ctr"/>
                </a:tc>
                <a:tc>
                  <a:txBody>
                    <a:bodyPr/>
                    <a:lstStyle/>
                    <a:p>
                      <a:pPr marL="0" algn="ctr" defTabSz="914400" rtl="0" eaLnBrk="1" fontAlgn="ctr" latinLnBrk="0" hangingPunct="1">
                        <a:buNone/>
                      </a:pPr>
                      <a:r>
                        <a:rPr lang="es-CO" sz="1400" b="1" i="0" u="none" strike="noStrike" kern="1200">
                          <a:solidFill>
                            <a:srgbClr val="203864"/>
                          </a:solidFill>
                          <a:effectLst/>
                          <a:latin typeface="Calibri"/>
                          <a:ea typeface="+mn-ea"/>
                          <a:cs typeface="+mn-cs"/>
                        </a:rPr>
                        <a:t>63%</a:t>
                      </a:r>
                    </a:p>
                  </a:txBody>
                  <a:tcPr anchor="ctr"/>
                </a:tc>
                <a:extLst>
                  <a:ext uri="{0D108BD9-81ED-4DB2-BD59-A6C34878D82A}">
                    <a16:rowId xmlns:a16="http://schemas.microsoft.com/office/drawing/2014/main" val="4004075492"/>
                  </a:ext>
                </a:extLst>
              </a:tr>
            </a:tbl>
          </a:graphicData>
        </a:graphic>
      </p:graphicFrame>
      <p:graphicFrame>
        <p:nvGraphicFramePr>
          <p:cNvPr id="5" name="Tabla 4">
            <a:extLst>
              <a:ext uri="{FF2B5EF4-FFF2-40B4-BE49-F238E27FC236}">
                <a16:creationId xmlns:a16="http://schemas.microsoft.com/office/drawing/2014/main" id="{1482F928-010B-0B3F-6F37-F3A66305918C}"/>
              </a:ext>
            </a:extLst>
          </p:cNvPr>
          <p:cNvGraphicFramePr>
            <a:graphicFrameLocks noGrp="1"/>
          </p:cNvGraphicFramePr>
          <p:nvPr/>
        </p:nvGraphicFramePr>
        <p:xfrm>
          <a:off x="473213" y="3939311"/>
          <a:ext cx="5498075" cy="1236476"/>
        </p:xfrm>
        <a:graphic>
          <a:graphicData uri="http://schemas.openxmlformats.org/drawingml/2006/table">
            <a:tbl>
              <a:tblPr firstRow="1" firstCol="1" bandRow="1">
                <a:tableStyleId>{68D230F3-CF80-4859-8CE7-A43EE81993B5}</a:tableStyleId>
              </a:tblPr>
              <a:tblGrid>
                <a:gridCol w="1297805">
                  <a:extLst>
                    <a:ext uri="{9D8B030D-6E8A-4147-A177-3AD203B41FA5}">
                      <a16:colId xmlns:a16="http://schemas.microsoft.com/office/drawing/2014/main" val="3123890751"/>
                    </a:ext>
                  </a:extLst>
                </a:gridCol>
                <a:gridCol w="1400090">
                  <a:extLst>
                    <a:ext uri="{9D8B030D-6E8A-4147-A177-3AD203B41FA5}">
                      <a16:colId xmlns:a16="http://schemas.microsoft.com/office/drawing/2014/main" val="2943384657"/>
                    </a:ext>
                  </a:extLst>
                </a:gridCol>
                <a:gridCol w="1400090">
                  <a:extLst>
                    <a:ext uri="{9D8B030D-6E8A-4147-A177-3AD203B41FA5}">
                      <a16:colId xmlns:a16="http://schemas.microsoft.com/office/drawing/2014/main" val="404626813"/>
                    </a:ext>
                  </a:extLst>
                </a:gridCol>
                <a:gridCol w="1400090">
                  <a:extLst>
                    <a:ext uri="{9D8B030D-6E8A-4147-A177-3AD203B41FA5}">
                      <a16:colId xmlns:a16="http://schemas.microsoft.com/office/drawing/2014/main" val="1491970684"/>
                    </a:ext>
                  </a:extLst>
                </a:gridCol>
              </a:tblGrid>
              <a:tr h="237042">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rPr>
                        <a:t>MANTENIMIENTO DE CESTAS</a:t>
                      </a:r>
                      <a:endParaRPr lang="es-CO" sz="14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594994">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359354">
                <a:tc>
                  <a:txBody>
                    <a:bodyPr/>
                    <a:lstStyle/>
                    <a:p>
                      <a:pPr marL="0" algn="ctr" defTabSz="914400" rtl="0" eaLnBrk="1" fontAlgn="ctr" latinLnBrk="0" hangingPunct="1"/>
                      <a:r>
                        <a:rPr lang="es-MX" sz="1400" b="0" kern="1200">
                          <a:solidFill>
                            <a:schemeClr val="accent1">
                              <a:lumMod val="50000"/>
                            </a:schemeClr>
                          </a:solidFill>
                          <a:latin typeface="+mn-lt"/>
                          <a:ea typeface="+mn-ea"/>
                          <a:cs typeface="+mn-cs"/>
                        </a:rPr>
                        <a:t>2.379</a:t>
                      </a:r>
                      <a:endParaRPr lang="es-CO" sz="1400" b="0" kern="120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MX" sz="1400" kern="1200">
                          <a:solidFill>
                            <a:schemeClr val="accent1">
                              <a:lumMod val="50000"/>
                            </a:schemeClr>
                          </a:solidFill>
                          <a:latin typeface="+mn-lt"/>
                          <a:ea typeface="+mn-ea"/>
                          <a:cs typeface="+mn-cs"/>
                        </a:rPr>
                        <a:t>5.507</a:t>
                      </a:r>
                      <a:endParaRPr lang="es-CO" sz="1400" kern="120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MX" sz="1400" kern="1200">
                          <a:solidFill>
                            <a:schemeClr val="accent1">
                              <a:lumMod val="50000"/>
                            </a:schemeClr>
                          </a:solidFill>
                          <a:latin typeface="+mn-lt"/>
                          <a:ea typeface="+mn-ea"/>
                          <a:cs typeface="+mn-cs"/>
                        </a:rPr>
                        <a:t>186</a:t>
                      </a:r>
                      <a:endParaRPr lang="es-CO" sz="1400" kern="120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MX" sz="1400" kern="1200">
                          <a:solidFill>
                            <a:schemeClr val="accent1">
                              <a:lumMod val="50000"/>
                            </a:schemeClr>
                          </a:solidFill>
                          <a:latin typeface="+mn-lt"/>
                          <a:ea typeface="+mn-ea"/>
                          <a:cs typeface="+mn-cs"/>
                        </a:rPr>
                        <a:t>369</a:t>
                      </a:r>
                      <a:endParaRPr lang="es-CO" sz="1400" kern="1200">
                        <a:solidFill>
                          <a:schemeClr val="accent1">
                            <a:lumMod val="50000"/>
                          </a:schemeClr>
                        </a:solidFill>
                        <a:latin typeface="+mn-lt"/>
                        <a:ea typeface="+mn-ea"/>
                        <a:cs typeface="+mn-cs"/>
                      </a:endParaRPr>
                    </a:p>
                  </a:txBody>
                  <a:tcPr marL="9525" marR="9525" marT="9525" marB="0" anchor="ctr"/>
                </a:tc>
                <a:extLst>
                  <a:ext uri="{0D108BD9-81ED-4DB2-BD59-A6C34878D82A}">
                    <a16:rowId xmlns:a16="http://schemas.microsoft.com/office/drawing/2014/main" val="1500188062"/>
                  </a:ext>
                </a:extLst>
              </a:tr>
            </a:tbl>
          </a:graphicData>
        </a:graphic>
      </p:graphicFrame>
      <p:sp>
        <p:nvSpPr>
          <p:cNvPr id="10" name="Rectangle 1">
            <a:extLst>
              <a:ext uri="{FF2B5EF4-FFF2-40B4-BE49-F238E27FC236}">
                <a16:creationId xmlns:a16="http://schemas.microsoft.com/office/drawing/2014/main" id="{9760E5CE-803E-41F2-899B-00A5DDA457EE}"/>
              </a:ext>
            </a:extLst>
          </p:cNvPr>
          <p:cNvSpPr>
            <a:spLocks noChangeArrowheads="1"/>
          </p:cNvSpPr>
          <p:nvPr/>
        </p:nvSpPr>
        <p:spPr bwMode="auto">
          <a:xfrm rot="10800000" flipV="1">
            <a:off x="6575658" y="3679632"/>
            <a:ext cx="5351309"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marzo de 2025.</a:t>
            </a:r>
          </a:p>
          <a:p>
            <a:pPr eaLnBrk="0" fontAlgn="base" hangingPunct="0">
              <a:spcBef>
                <a:spcPct val="0"/>
              </a:spcBef>
              <a:spcAft>
                <a:spcPct val="0"/>
              </a:spcAft>
              <a:defRPr/>
            </a:pPr>
            <a:r>
              <a:rPr kumimoji="0" lang="es-CO" sz="1200" b="0" i="0" u="none" strike="noStrike" kern="1200" cap="none" spc="0" normalizeH="0" baseline="0" noProof="0">
                <a:ln>
                  <a:noFill/>
                </a:ln>
                <a:solidFill>
                  <a:srgbClr val="002060"/>
                </a:solidFill>
                <a:effectLst/>
                <a:uLnTx/>
                <a:uFillTx/>
                <a:latin typeface="Calibri" panose="020F0502020204030204"/>
                <a:ea typeface="+mn-ea"/>
                <a:cs typeface="+mn-cs"/>
              </a:rPr>
              <a:t>*Las cantidades se encuentran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36409062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Rectángulo 8">
            <a:extLst>
              <a:ext uri="{FF2B5EF4-FFF2-40B4-BE49-F238E27FC236}">
                <a16:creationId xmlns:a16="http://schemas.microsoft.com/office/drawing/2014/main" id="{8B6815B0-64C6-4BEC-8915-33ADBD1811A3}"/>
              </a:ext>
            </a:extLst>
          </p:cNvPr>
          <p:cNvSpPr/>
          <p:nvPr/>
        </p:nvSpPr>
        <p:spPr>
          <a:xfrm>
            <a:off x="473428" y="686361"/>
            <a:ext cx="8883631" cy="338554"/>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MX" sz="1600" b="1" i="0" u="none" strike="noStrike" kern="1200" cap="small" spc="0" normalizeH="0" baseline="0" noProof="0" dirty="0">
                <a:ln>
                  <a:noFill/>
                </a:ln>
                <a:solidFill>
                  <a:srgbClr val="002060"/>
                </a:solidFill>
                <a:effectLst/>
                <a:uLnTx/>
                <a:uFillTx/>
                <a:latin typeface="Candara"/>
              </a:rPr>
              <a:t>Marzo </a:t>
            </a:r>
            <a:r>
              <a:rPr kumimoji="0" lang="es-CO" sz="1600" b="1" i="0" u="none" strike="noStrike" kern="1200" cap="small" spc="0" normalizeH="0" baseline="0" noProof="0" dirty="0">
                <a:ln>
                  <a:noFill/>
                </a:ln>
                <a:solidFill>
                  <a:srgbClr val="002060"/>
                </a:solidFill>
                <a:effectLst/>
                <a:uLnTx/>
                <a:uFillTx/>
                <a:latin typeface="Candara"/>
              </a:rPr>
              <a:t>de 2025</a:t>
            </a: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1"/>
          <a:ext cx="5905012" cy="2042160"/>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27031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270315">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a:solidFill>
                            <a:schemeClr val="accent1">
                              <a:lumMod val="50000"/>
                            </a:schemeClr>
                          </a:solidFill>
                          <a:latin typeface="+mn-lt"/>
                        </a:rPr>
                        <a:t>PORCENTAJE</a:t>
                      </a:r>
                    </a:p>
                  </a:txBody>
                  <a:tcPr anchor="ct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dirty="0">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270315">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rPr>
                        <a:t>60%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7.698 </a:t>
                      </a:r>
                    </a:p>
                  </a:txBody>
                  <a:tcPr/>
                </a:tc>
                <a:tc>
                  <a:txBody>
                    <a:bodyPr/>
                    <a:lstStyle/>
                    <a:p>
                      <a:pPr marL="0" algn="ctr" defTabSz="914400" rtl="0" eaLnBrk="1" latinLnBrk="0" hangingPunct="1"/>
                      <a:r>
                        <a:rPr lang="es-CO" sz="1400" kern="1200" dirty="0">
                          <a:solidFill>
                            <a:schemeClr val="accent1">
                              <a:lumMod val="50000"/>
                            </a:schemeClr>
                          </a:solidFill>
                          <a:latin typeface="+mn-lt"/>
                          <a:ea typeface="+mn-ea"/>
                          <a:cs typeface="+mn-cs"/>
                        </a:rPr>
                        <a:t>3.849 </a:t>
                      </a:r>
                    </a:p>
                  </a:txBody>
                  <a:tcPr/>
                </a:tc>
                <a:extLst>
                  <a:ext uri="{0D108BD9-81ED-4DB2-BD59-A6C34878D82A}">
                    <a16:rowId xmlns:a16="http://schemas.microsoft.com/office/drawing/2014/main" val="2671597833"/>
                  </a:ext>
                </a:extLst>
              </a:tr>
              <a:tr h="270315">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rPr>
                        <a:t>20%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2.566 </a:t>
                      </a:r>
                    </a:p>
                  </a:txBody>
                  <a:tcPr/>
                </a:tc>
                <a:tc>
                  <a:txBody>
                    <a:bodyPr/>
                    <a:lstStyle/>
                    <a:p>
                      <a:pPr marL="0" algn="ctr" defTabSz="914400" rtl="0" eaLnBrk="1" latinLnBrk="0" hangingPunct="1"/>
                      <a:r>
                        <a:rPr lang="es-CO" sz="1400" kern="1200" dirty="0">
                          <a:solidFill>
                            <a:schemeClr val="accent1">
                              <a:lumMod val="50000"/>
                            </a:schemeClr>
                          </a:solidFill>
                          <a:latin typeface="+mn-lt"/>
                          <a:ea typeface="+mn-ea"/>
                          <a:cs typeface="+mn-cs"/>
                        </a:rPr>
                        <a:t>1.283 </a:t>
                      </a:r>
                    </a:p>
                  </a:txBody>
                  <a:tcPr/>
                </a:tc>
                <a:extLst>
                  <a:ext uri="{0D108BD9-81ED-4DB2-BD59-A6C34878D82A}">
                    <a16:rowId xmlns:a16="http://schemas.microsoft.com/office/drawing/2014/main" val="1723866473"/>
                  </a:ext>
                </a:extLst>
              </a:tr>
              <a:tr h="270315">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rPr>
                        <a:t>20%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2.566 </a:t>
                      </a:r>
                    </a:p>
                  </a:txBody>
                  <a:tcPr/>
                </a:tc>
                <a:tc>
                  <a:txBody>
                    <a:bodyPr/>
                    <a:lstStyle/>
                    <a:p>
                      <a:pPr marL="0" algn="ctr" defTabSz="914400" rtl="0" eaLnBrk="1" latinLnBrk="0" hangingPunct="1"/>
                      <a:r>
                        <a:rPr lang="es-CO" sz="1400" kern="1200" dirty="0">
                          <a:solidFill>
                            <a:schemeClr val="accent1">
                              <a:lumMod val="50000"/>
                            </a:schemeClr>
                          </a:solidFill>
                          <a:latin typeface="+mn-lt"/>
                          <a:ea typeface="+mn-ea"/>
                          <a:cs typeface="+mn-cs"/>
                        </a:rPr>
                        <a:t>1.283 </a:t>
                      </a:r>
                    </a:p>
                  </a:txBody>
                  <a:tcPr/>
                </a:tc>
                <a:extLst>
                  <a:ext uri="{0D108BD9-81ED-4DB2-BD59-A6C34878D82A}">
                    <a16:rowId xmlns:a16="http://schemas.microsoft.com/office/drawing/2014/main" val="3370870032"/>
                  </a:ext>
                </a:extLst>
              </a:tr>
              <a:tr h="270315">
                <a:tc>
                  <a:txBody>
                    <a:bodyPr/>
                    <a:lstStyle/>
                    <a:p>
                      <a:r>
                        <a:rPr lang="es-CO" sz="1400" b="1">
                          <a:solidFill>
                            <a:schemeClr val="accent1">
                              <a:lumMod val="50000"/>
                            </a:schemeClr>
                          </a:solidFill>
                          <a:latin typeface="+mn-lt"/>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12.830</a:t>
                      </a:r>
                    </a:p>
                  </a:txBody>
                  <a:tcPr marL="9525" marR="9525" marT="9525" marB="0" anchor="ctr"/>
                </a:tc>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6.415</a:t>
                      </a:r>
                    </a:p>
                  </a:txBody>
                  <a:tcPr anchor="ctr"/>
                </a:tc>
                <a:extLst>
                  <a:ext uri="{0D108BD9-81ED-4DB2-BD59-A6C34878D82A}">
                    <a16:rowId xmlns:a16="http://schemas.microsoft.com/office/drawing/2014/main" val="4004075492"/>
                  </a:ext>
                </a:extLst>
              </a:tr>
            </a:tbl>
          </a:graphicData>
        </a:graphic>
      </p:graphicFrame>
      <p:pic>
        <p:nvPicPr>
          <p:cNvPr id="10" name="Imagen 9">
            <a:extLst>
              <a:ext uri="{FF2B5EF4-FFF2-40B4-BE49-F238E27FC236}">
                <a16:creationId xmlns:a16="http://schemas.microsoft.com/office/drawing/2014/main" id="{69AEA19A-824F-4199-AD1D-11AC615A10D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53585" y="101129"/>
            <a:ext cx="1761897" cy="597460"/>
          </a:xfrm>
          <a:prstGeom prst="rect">
            <a:avLst/>
          </a:prstGeom>
        </p:spPr>
      </p:pic>
      <p:graphicFrame>
        <p:nvGraphicFramePr>
          <p:cNvPr id="2" name="Tabla 1">
            <a:extLst>
              <a:ext uri="{FF2B5EF4-FFF2-40B4-BE49-F238E27FC236}">
                <a16:creationId xmlns:a16="http://schemas.microsoft.com/office/drawing/2014/main" id="{0D4A3C58-8BDA-41F3-4154-4A99AA13005C}"/>
              </a:ext>
            </a:extLst>
          </p:cNvPr>
          <p:cNvGraphicFramePr>
            <a:graphicFrameLocks noGrp="1"/>
          </p:cNvGraphicFramePr>
          <p:nvPr/>
        </p:nvGraphicFramePr>
        <p:xfrm>
          <a:off x="473429" y="3752158"/>
          <a:ext cx="5905013" cy="1245343"/>
        </p:xfrm>
        <a:graphic>
          <a:graphicData uri="http://schemas.openxmlformats.org/drawingml/2006/table">
            <a:tbl>
              <a:tblPr firstRow="1" firstCol="1" bandRow="1">
                <a:tableStyleId>{68D230F3-CF80-4859-8CE7-A43EE81993B5}</a:tableStyleId>
              </a:tblPr>
              <a:tblGrid>
                <a:gridCol w="1393862">
                  <a:extLst>
                    <a:ext uri="{9D8B030D-6E8A-4147-A177-3AD203B41FA5}">
                      <a16:colId xmlns:a16="http://schemas.microsoft.com/office/drawing/2014/main" val="3123890751"/>
                    </a:ext>
                  </a:extLst>
                </a:gridCol>
                <a:gridCol w="1503717">
                  <a:extLst>
                    <a:ext uri="{9D8B030D-6E8A-4147-A177-3AD203B41FA5}">
                      <a16:colId xmlns:a16="http://schemas.microsoft.com/office/drawing/2014/main" val="2943384657"/>
                    </a:ext>
                  </a:extLst>
                </a:gridCol>
                <a:gridCol w="1503717">
                  <a:extLst>
                    <a:ext uri="{9D8B030D-6E8A-4147-A177-3AD203B41FA5}">
                      <a16:colId xmlns:a16="http://schemas.microsoft.com/office/drawing/2014/main" val="404626813"/>
                    </a:ext>
                  </a:extLst>
                </a:gridCol>
                <a:gridCol w="1503717">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83134">
                <a:tc>
                  <a:txBody>
                    <a:bodyPr/>
                    <a:lstStyle/>
                    <a:p>
                      <a:pPr marL="0" algn="ctr" defTabSz="914400" rtl="0" eaLnBrk="1" latinLnBrk="0" hangingPunct="1"/>
                      <a:r>
                        <a:rPr lang="es-CO" sz="1400" b="0" kern="1200" dirty="0">
                          <a:solidFill>
                            <a:schemeClr val="accent1">
                              <a:lumMod val="50000"/>
                            </a:schemeClr>
                          </a:solidFill>
                          <a:latin typeface="+mn-lt"/>
                          <a:ea typeface="+mn-ea"/>
                          <a:cs typeface="+mn-cs"/>
                        </a:rPr>
                        <a:t>2.580</a:t>
                      </a:r>
                    </a:p>
                  </a:txBody>
                  <a:tcPr marL="44450" marR="44450" marT="0" marB="0" anchor="ctr"/>
                </a:tc>
                <a:tc>
                  <a:txBody>
                    <a:bodyPr/>
                    <a:lstStyle/>
                    <a:p>
                      <a:pPr algn="ctr"/>
                      <a:r>
                        <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rPr>
                        <a:t>6.327</a:t>
                      </a:r>
                    </a:p>
                  </a:txBody>
                  <a:tcPr marL="44450" marR="44450" marT="0" marB="0" anchor="ctr"/>
                </a:tc>
                <a:tc>
                  <a:txBody>
                    <a:bodyPr/>
                    <a:lstStyle/>
                    <a:p>
                      <a:pPr algn="ctr"/>
                      <a:r>
                        <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rPr>
                        <a:t>265</a:t>
                      </a:r>
                    </a:p>
                  </a:txBody>
                  <a:tcPr marL="44450" marR="44450" marT="0" marB="0" anchor="ctr"/>
                </a:tc>
                <a:tc>
                  <a:txBody>
                    <a:bodyPr/>
                    <a:lstStyle/>
                    <a:p>
                      <a:pPr algn="ctr"/>
                      <a:r>
                        <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rPr>
                        <a:t>1.685</a:t>
                      </a: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AEA0353D-E97F-62F2-CFEC-4F2F13363572}"/>
              </a:ext>
            </a:extLst>
          </p:cNvPr>
          <p:cNvGraphicFramePr>
            <a:graphicFrameLocks noGrp="1"/>
          </p:cNvGraphicFramePr>
          <p:nvPr/>
        </p:nvGraphicFramePr>
        <p:xfrm>
          <a:off x="6626517" y="1436771"/>
          <a:ext cx="5447214" cy="2045436"/>
        </p:xfrm>
        <a:graphic>
          <a:graphicData uri="http://schemas.openxmlformats.org/drawingml/2006/table">
            <a:tbl>
              <a:tblPr firstRow="1" bandRow="1">
                <a:tableStyleId>{68D230F3-CF80-4859-8CE7-A43EE81993B5}</a:tableStyleId>
              </a:tblPr>
              <a:tblGrid>
                <a:gridCol w="1516398">
                  <a:extLst>
                    <a:ext uri="{9D8B030D-6E8A-4147-A177-3AD203B41FA5}">
                      <a16:colId xmlns:a16="http://schemas.microsoft.com/office/drawing/2014/main" val="1103263614"/>
                    </a:ext>
                  </a:extLst>
                </a:gridCol>
                <a:gridCol w="1172200">
                  <a:extLst>
                    <a:ext uri="{9D8B030D-6E8A-4147-A177-3AD203B41FA5}">
                      <a16:colId xmlns:a16="http://schemas.microsoft.com/office/drawing/2014/main" val="947740525"/>
                    </a:ext>
                  </a:extLst>
                </a:gridCol>
                <a:gridCol w="1418097">
                  <a:extLst>
                    <a:ext uri="{9D8B030D-6E8A-4147-A177-3AD203B41FA5}">
                      <a16:colId xmlns:a16="http://schemas.microsoft.com/office/drawing/2014/main" val="3279385923"/>
                    </a:ext>
                  </a:extLst>
                </a:gridCol>
                <a:gridCol w="1340519">
                  <a:extLst>
                    <a:ext uri="{9D8B030D-6E8A-4147-A177-3AD203B41FA5}">
                      <a16:colId xmlns:a16="http://schemas.microsoft.com/office/drawing/2014/main" val="1175991103"/>
                    </a:ext>
                  </a:extLst>
                </a:gridCol>
              </a:tblGrid>
              <a:tr h="211425">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521436">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dirty="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285949">
                <a:tc>
                  <a:txBody>
                    <a:bodyPr/>
                    <a:lstStyle/>
                    <a:p>
                      <a:r>
                        <a:rPr lang="es-CO" sz="1400">
                          <a:solidFill>
                            <a:schemeClr val="accent1">
                              <a:lumMod val="50000"/>
                            </a:schemeClr>
                          </a:solidFill>
                          <a:latin typeface="+mn-lt"/>
                        </a:rPr>
                        <a:t>TIPO 1 (M-121)</a:t>
                      </a:r>
                    </a:p>
                  </a:txBody>
                  <a:tcPr/>
                </a:tc>
                <a:tc>
                  <a:txBody>
                    <a:bodyPr/>
                    <a:lstStyle/>
                    <a:p>
                      <a:pPr algn="ctr"/>
                      <a:r>
                        <a:rPr lang="es-CO" sz="1400" kern="1200" dirty="0">
                          <a:solidFill>
                            <a:schemeClr val="accent1">
                              <a:lumMod val="50000"/>
                            </a:schemeClr>
                          </a:solidFill>
                          <a:effectLst/>
                          <a:latin typeface="+mn-lt"/>
                          <a:ea typeface="Times New Roman" panose="02020603050405020304" pitchFamily="18" charset="0"/>
                          <a:cs typeface="Times New Roman" panose="02020603050405020304" pitchFamily="18" charset="0"/>
                        </a:rPr>
                        <a:t>350</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kern="1200" dirty="0">
                          <a:solidFill>
                            <a:schemeClr val="accent1">
                              <a:lumMod val="50000"/>
                            </a:schemeClr>
                          </a:solidFill>
                          <a:effectLst/>
                          <a:latin typeface="+mn-lt"/>
                          <a:ea typeface="Times New Roman" panose="02020603050405020304" pitchFamily="18" charset="0"/>
                          <a:cs typeface="Times New Roman" panose="02020603050405020304" pitchFamily="18" charset="0"/>
                        </a:rPr>
                        <a:t>2.035</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31%</a:t>
                      </a:r>
                    </a:p>
                  </a:txBody>
                  <a:tcPr anchor="ctr"/>
                </a:tc>
                <a:extLst>
                  <a:ext uri="{0D108BD9-81ED-4DB2-BD59-A6C34878D82A}">
                    <a16:rowId xmlns:a16="http://schemas.microsoft.com/office/drawing/2014/main" val="2671597833"/>
                  </a:ext>
                </a:extLst>
              </a:tr>
              <a:tr h="285949">
                <a:tc>
                  <a:txBody>
                    <a:bodyPr/>
                    <a:lstStyle/>
                    <a:p>
                      <a:r>
                        <a:rPr lang="es-CO" sz="1400">
                          <a:solidFill>
                            <a:schemeClr val="accent1">
                              <a:lumMod val="50000"/>
                            </a:schemeClr>
                          </a:solidFill>
                          <a:latin typeface="+mn-lt"/>
                        </a:rPr>
                        <a:t>TIPO 2 (M-123)</a:t>
                      </a:r>
                    </a:p>
                  </a:txBody>
                  <a:tcPr/>
                </a:tc>
                <a:tc>
                  <a:txBody>
                    <a:bodyPr/>
                    <a:lstStyle/>
                    <a:p>
                      <a:pPr algn="ctr"/>
                      <a:r>
                        <a:rPr lang="es-MX" sz="1400" kern="1200" dirty="0">
                          <a:solidFill>
                            <a:schemeClr val="accent1">
                              <a:lumMod val="50000"/>
                            </a:schemeClr>
                          </a:solidFill>
                          <a:effectLst/>
                          <a:latin typeface="+mn-lt"/>
                          <a:ea typeface="Times New Roman" panose="02020603050405020304" pitchFamily="18" charset="0"/>
                          <a:cs typeface="Times New Roman" panose="02020603050405020304" pitchFamily="18" charset="0"/>
                        </a:rPr>
                        <a:t>5</a:t>
                      </a:r>
                      <a:r>
                        <a:rPr lang="es-CO" sz="1400" kern="1200" dirty="0">
                          <a:solidFill>
                            <a:schemeClr val="accent1">
                              <a:lumMod val="50000"/>
                            </a:schemeClr>
                          </a:solidFill>
                          <a:effectLst/>
                          <a:latin typeface="+mn-lt"/>
                          <a:ea typeface="Times New Roman" panose="02020603050405020304" pitchFamily="18" charset="0"/>
                          <a:cs typeface="Times New Roman" panose="02020603050405020304" pitchFamily="18" charset="0"/>
                        </a:rPr>
                        <a:t>0</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kern="1200" dirty="0">
                          <a:solidFill>
                            <a:schemeClr val="accent1">
                              <a:lumMod val="50000"/>
                            </a:schemeClr>
                          </a:solidFill>
                          <a:effectLst/>
                          <a:latin typeface="+mn-lt"/>
                          <a:ea typeface="Times New Roman" panose="02020603050405020304" pitchFamily="18" charset="0"/>
                          <a:cs typeface="Times New Roman" panose="02020603050405020304" pitchFamily="18" charset="0"/>
                        </a:rPr>
                        <a:t>2.361</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94%</a:t>
                      </a:r>
                    </a:p>
                  </a:txBody>
                  <a:tcPr anchor="ctr"/>
                </a:tc>
                <a:extLst>
                  <a:ext uri="{0D108BD9-81ED-4DB2-BD59-A6C34878D82A}">
                    <a16:rowId xmlns:a16="http://schemas.microsoft.com/office/drawing/2014/main" val="1723866473"/>
                  </a:ext>
                </a:extLst>
              </a:tr>
              <a:tr h="285949">
                <a:tc>
                  <a:txBody>
                    <a:bodyPr/>
                    <a:lstStyle/>
                    <a:p>
                      <a:r>
                        <a:rPr lang="es-CO" sz="1400">
                          <a:solidFill>
                            <a:schemeClr val="accent1">
                              <a:lumMod val="50000"/>
                            </a:schemeClr>
                          </a:solidFill>
                          <a:latin typeface="+mn-lt"/>
                        </a:rPr>
                        <a:t>TIPO 3 (M-124)</a:t>
                      </a:r>
                    </a:p>
                  </a:txBody>
                  <a:tcPr/>
                </a:tc>
                <a:tc>
                  <a:txBody>
                    <a:bodyPr/>
                    <a:lstStyle/>
                    <a:p>
                      <a:pPr algn="ctr"/>
                      <a:r>
                        <a:rPr lang="es-CO" sz="1400" kern="1200" dirty="0">
                          <a:solidFill>
                            <a:schemeClr val="accent1">
                              <a:lumMod val="50000"/>
                            </a:schemeClr>
                          </a:solidFill>
                          <a:effectLst/>
                          <a:latin typeface="+mn-lt"/>
                          <a:ea typeface="Times New Roman" panose="02020603050405020304" pitchFamily="18" charset="0"/>
                          <a:cs typeface="Times New Roman" panose="02020603050405020304" pitchFamily="18" charset="0"/>
                        </a:rPr>
                        <a:t>155</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kern="1200" dirty="0">
                          <a:solidFill>
                            <a:schemeClr val="accent1">
                              <a:lumMod val="50000"/>
                            </a:schemeClr>
                          </a:solidFill>
                          <a:effectLst/>
                          <a:latin typeface="+mn-lt"/>
                          <a:ea typeface="Times New Roman" panose="02020603050405020304" pitchFamily="18" charset="0"/>
                          <a:cs typeface="Times New Roman" panose="02020603050405020304" pitchFamily="18" charset="0"/>
                        </a:rPr>
                        <a:t>1.328</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rPr>
                        <a:t>58%</a:t>
                      </a:r>
                    </a:p>
                  </a:txBody>
                  <a:tcPr anchor="ctr"/>
                </a:tc>
                <a:extLst>
                  <a:ext uri="{0D108BD9-81ED-4DB2-BD59-A6C34878D82A}">
                    <a16:rowId xmlns:a16="http://schemas.microsoft.com/office/drawing/2014/main" val="3370870032"/>
                  </a:ext>
                </a:extLst>
              </a:tr>
              <a:tr h="234917">
                <a:tc>
                  <a:txBody>
                    <a:bodyPr/>
                    <a:lstStyle/>
                    <a:p>
                      <a:r>
                        <a:rPr lang="es-CO" sz="1400" b="1">
                          <a:solidFill>
                            <a:schemeClr val="accent1">
                              <a:lumMod val="50000"/>
                            </a:schemeClr>
                          </a:solidFill>
                          <a:latin typeface="+mn-lt"/>
                        </a:rPr>
                        <a:t>TOTAL</a:t>
                      </a:r>
                    </a:p>
                  </a:txBody>
                  <a:tcPr/>
                </a:tc>
                <a:tc>
                  <a:txBody>
                    <a:bodyPr/>
                    <a:lstStyle/>
                    <a:p>
                      <a:pPr algn="ctr"/>
                      <a:r>
                        <a:rPr lang="es-CO" sz="1400" b="1" dirty="0">
                          <a:solidFill>
                            <a:schemeClr val="accent1">
                              <a:lumMod val="50000"/>
                            </a:schemeClr>
                          </a:solidFill>
                          <a:effectLst/>
                          <a:latin typeface="+mn-lt"/>
                          <a:ea typeface="Times New Roman" panose="02020603050405020304" pitchFamily="18" charset="0"/>
                          <a:cs typeface="Times New Roman" panose="02020603050405020304" pitchFamily="18" charset="0"/>
                        </a:rPr>
                        <a:t>555</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dirty="0">
                          <a:solidFill>
                            <a:schemeClr val="accent1">
                              <a:lumMod val="50000"/>
                            </a:schemeClr>
                          </a:solidFill>
                          <a:effectLst/>
                          <a:latin typeface="+mn-lt"/>
                          <a:ea typeface="Times New Roman" panose="02020603050405020304" pitchFamily="18" charset="0"/>
                          <a:cs typeface="Times New Roman" panose="02020603050405020304" pitchFamily="18" charset="0"/>
                        </a:rPr>
                        <a:t>5.724</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dirty="0">
                          <a:solidFill>
                            <a:schemeClr val="accent1">
                              <a:lumMod val="50000"/>
                            </a:schemeClr>
                          </a:solidFill>
                          <a:effectLst/>
                          <a:latin typeface="+mn-lt"/>
                          <a:ea typeface="Times New Roman" panose="02020603050405020304" pitchFamily="18" charset="0"/>
                          <a:cs typeface="Times New Roman" panose="02020603050405020304" pitchFamily="18" charset="0"/>
                        </a:rPr>
                        <a:t>49%</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4004075492"/>
                  </a:ext>
                </a:extLst>
              </a:tr>
            </a:tbl>
          </a:graphicData>
        </a:graphic>
      </p:graphicFrame>
      <p:sp>
        <p:nvSpPr>
          <p:cNvPr id="11" name="Rectangle 1">
            <a:extLst>
              <a:ext uri="{FF2B5EF4-FFF2-40B4-BE49-F238E27FC236}">
                <a16:creationId xmlns:a16="http://schemas.microsoft.com/office/drawing/2014/main" id="{35A9234D-A75C-4DDD-AF44-DCB26D9A67B4}"/>
              </a:ext>
            </a:extLst>
          </p:cNvPr>
          <p:cNvSpPr>
            <a:spLocks noChangeArrowheads="1"/>
          </p:cNvSpPr>
          <p:nvPr/>
        </p:nvSpPr>
        <p:spPr bwMode="auto">
          <a:xfrm rot="10800000" flipV="1">
            <a:off x="6674469" y="4121490"/>
            <a:ext cx="5351309"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marzo de 2025.</a:t>
            </a: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002060"/>
                </a:solidFill>
                <a:effectLst/>
                <a:uLnTx/>
                <a:uFillTx/>
                <a:latin typeface="Calibri" panose="020F0502020204030204"/>
                <a:ea typeface="+mn-ea"/>
                <a:cs typeface="+mn-cs"/>
              </a:rPr>
              <a:t>*Las cantidades se encuentran en unidades de cestas.</a:t>
            </a:r>
            <a:endParaRPr lang="es-CO" sz="1200" b="0" i="0" u="none" strike="noStrike" kern="1200" cap="none" spc="0" normalizeH="0" baseline="0" noProof="0" dirty="0">
              <a:ln>
                <a:noFill/>
              </a:ln>
              <a:solidFill>
                <a:srgbClr val="002060"/>
              </a:solidFill>
              <a:effectLst/>
              <a:uLnTx/>
              <a:uFillTx/>
              <a:latin typeface="Calibri" panose="020F0502020204030204"/>
              <a:ea typeface="Calibri"/>
              <a:cs typeface="Calibri"/>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76071836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upo 31">
            <a:extLst>
              <a:ext uri="{FF2B5EF4-FFF2-40B4-BE49-F238E27FC236}">
                <a16:creationId xmlns:a16="http://schemas.microsoft.com/office/drawing/2014/main" id="{083E6675-AAF0-466B-BA74-624846FFA34E}"/>
              </a:ext>
            </a:extLst>
          </p:cNvPr>
          <p:cNvGrpSpPr/>
          <p:nvPr/>
        </p:nvGrpSpPr>
        <p:grpSpPr>
          <a:xfrm>
            <a:off x="4182992" y="1284164"/>
            <a:ext cx="4257542" cy="1144152"/>
            <a:chOff x="5537792" y="713237"/>
            <a:chExt cx="4257542" cy="1144152"/>
          </a:xfrm>
        </p:grpSpPr>
        <p:cxnSp>
          <p:nvCxnSpPr>
            <p:cNvPr id="9" name="Conector recto 8"/>
            <p:cNvCxnSpPr/>
            <p:nvPr/>
          </p:nvCxnSpPr>
          <p:spPr>
            <a:xfrm>
              <a:off x="7602291" y="927468"/>
              <a:ext cx="0" cy="929921"/>
            </a:xfrm>
            <a:prstGeom prst="line">
              <a:avLst/>
            </a:prstGeom>
          </p:spPr>
          <p:style>
            <a:lnRef idx="1">
              <a:schemeClr val="accent1"/>
            </a:lnRef>
            <a:fillRef idx="0">
              <a:schemeClr val="accent1"/>
            </a:fillRef>
            <a:effectRef idx="0">
              <a:schemeClr val="accent1"/>
            </a:effectRef>
            <a:fontRef idx="minor">
              <a:schemeClr val="tx1"/>
            </a:fontRef>
          </p:style>
        </p:cxnSp>
        <p:grpSp>
          <p:nvGrpSpPr>
            <p:cNvPr id="26" name="Grupo 25">
              <a:extLst>
                <a:ext uri="{FF2B5EF4-FFF2-40B4-BE49-F238E27FC236}">
                  <a16:creationId xmlns:a16="http://schemas.microsoft.com/office/drawing/2014/main" id="{49786B94-FC3D-4A55-B0FC-C369BDB9E651}"/>
                </a:ext>
              </a:extLst>
            </p:cNvPr>
            <p:cNvGrpSpPr/>
            <p:nvPr/>
          </p:nvGrpSpPr>
          <p:grpSpPr>
            <a:xfrm>
              <a:off x="7560134" y="891701"/>
              <a:ext cx="2235200" cy="873509"/>
              <a:chOff x="7124638" y="698821"/>
              <a:chExt cx="2235200" cy="873509"/>
            </a:xfrm>
          </p:grpSpPr>
          <p:sp>
            <p:nvSpPr>
              <p:cNvPr id="10" name="CuadroTexto 9"/>
              <p:cNvSpPr txBox="1"/>
              <p:nvPr/>
            </p:nvSpPr>
            <p:spPr>
              <a:xfrm>
                <a:off x="7124638" y="698821"/>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11" name="CuadroTexto 10"/>
              <p:cNvSpPr txBox="1"/>
              <p:nvPr/>
            </p:nvSpPr>
            <p:spPr>
              <a:xfrm>
                <a:off x="7902945" y="1202998"/>
                <a:ext cx="805543" cy="369332"/>
              </a:xfrm>
              <a:prstGeom prst="rect">
                <a:avLst/>
              </a:prstGeom>
              <a:noFill/>
            </p:spPr>
            <p:txBody>
              <a:bodyPr wrap="square" rtlCol="0">
                <a:spAutoFit/>
              </a:bodyPr>
              <a:lstStyle/>
              <a:p>
                <a:r>
                  <a:rPr lang="es-CO" b="1" dirty="0">
                    <a:solidFill>
                      <a:srgbClr val="FF0000"/>
                    </a:solidFill>
                  </a:rPr>
                  <a:t> 3%</a:t>
                </a:r>
              </a:p>
            </p:txBody>
          </p:sp>
        </p:grpSp>
        <p:grpSp>
          <p:nvGrpSpPr>
            <p:cNvPr id="24" name="Grupo 23">
              <a:extLst>
                <a:ext uri="{FF2B5EF4-FFF2-40B4-BE49-F238E27FC236}">
                  <a16:creationId xmlns:a16="http://schemas.microsoft.com/office/drawing/2014/main" id="{92923B37-2750-4A92-BF86-123FA39B4639}"/>
                </a:ext>
              </a:extLst>
            </p:cNvPr>
            <p:cNvGrpSpPr/>
            <p:nvPr/>
          </p:nvGrpSpPr>
          <p:grpSpPr>
            <a:xfrm>
              <a:off x="5537792" y="713237"/>
              <a:ext cx="2149299" cy="1003344"/>
              <a:chOff x="5041907" y="535229"/>
              <a:chExt cx="2149299" cy="1003344"/>
            </a:xfrm>
          </p:grpSpPr>
          <p:sp>
            <p:nvSpPr>
              <p:cNvPr id="49" name="CuadroTexto 48">
                <a:extLst>
                  <a:ext uri="{FF2B5EF4-FFF2-40B4-BE49-F238E27FC236}">
                    <a16:creationId xmlns:a16="http://schemas.microsoft.com/office/drawing/2014/main" id="{57289796-EC92-4A08-AFF4-B3E1C27DCF0C}"/>
                  </a:ext>
                </a:extLst>
              </p:cNvPr>
              <p:cNvSpPr txBox="1"/>
              <p:nvPr/>
            </p:nvSpPr>
            <p:spPr>
              <a:xfrm>
                <a:off x="5079942" y="627561"/>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50" name="CuadroTexto 49">
                <a:extLst>
                  <a:ext uri="{FF2B5EF4-FFF2-40B4-BE49-F238E27FC236}">
                    <a16:creationId xmlns:a16="http://schemas.microsoft.com/office/drawing/2014/main" id="{F88CEAEA-E617-45A4-B017-3CC1F3BCAF83}"/>
                  </a:ext>
                </a:extLst>
              </p:cNvPr>
              <p:cNvSpPr txBox="1"/>
              <p:nvPr/>
            </p:nvSpPr>
            <p:spPr>
              <a:xfrm>
                <a:off x="5041907" y="953798"/>
                <a:ext cx="2149299"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124</a:t>
                </a:r>
              </a:p>
            </p:txBody>
          </p:sp>
          <p:sp>
            <p:nvSpPr>
              <p:cNvPr id="51" name="CuadroTexto 50">
                <a:extLst>
                  <a:ext uri="{FF2B5EF4-FFF2-40B4-BE49-F238E27FC236}">
                    <a16:creationId xmlns:a16="http://schemas.microsoft.com/office/drawing/2014/main" id="{CF503773-FC49-48A7-86A4-AD7AE538B19C}"/>
                  </a:ext>
                </a:extLst>
              </p:cNvPr>
              <p:cNvSpPr txBox="1"/>
              <p:nvPr/>
            </p:nvSpPr>
            <p:spPr>
              <a:xfrm>
                <a:off x="6337321" y="535229"/>
                <a:ext cx="772262" cy="584775"/>
              </a:xfrm>
              <a:prstGeom prst="rect">
                <a:avLst/>
              </a:prstGeom>
              <a:noFill/>
            </p:spPr>
            <p:txBody>
              <a:bodyPr wrap="square" rtlCol="0" anchor="ctr">
                <a:spAutoFit/>
              </a:bodyPr>
              <a:lstStyle/>
              <a:p>
                <a:pPr algn="ctr"/>
                <a:r>
                  <a:rPr lang="es-CO" sz="3200" b="1">
                    <a:solidFill>
                      <a:srgbClr val="C00000"/>
                    </a:solidFill>
                    <a:latin typeface="Candara" panose="020E0502030303020204" pitchFamily="34" charset="0"/>
                  </a:rPr>
                  <a:t>120</a:t>
                </a:r>
              </a:p>
            </p:txBody>
          </p:sp>
        </p:grpSp>
      </p:grpSp>
      <p:grpSp>
        <p:nvGrpSpPr>
          <p:cNvPr id="59" name="Grupo 58">
            <a:extLst>
              <a:ext uri="{FF2B5EF4-FFF2-40B4-BE49-F238E27FC236}">
                <a16:creationId xmlns:a16="http://schemas.microsoft.com/office/drawing/2014/main" id="{2B9BDA93-0F09-4D6D-943D-76D42049F0AA}"/>
              </a:ext>
            </a:extLst>
          </p:cNvPr>
          <p:cNvGrpSpPr/>
          <p:nvPr/>
        </p:nvGrpSpPr>
        <p:grpSpPr>
          <a:xfrm>
            <a:off x="4171589" y="2357725"/>
            <a:ext cx="4304187" cy="1089007"/>
            <a:chOff x="4930759" y="2012797"/>
            <a:chExt cx="4304187" cy="1089007"/>
          </a:xfrm>
        </p:grpSpPr>
        <p:cxnSp>
          <p:nvCxnSpPr>
            <p:cNvPr id="36" name="Conector recto 35"/>
            <p:cNvCxnSpPr/>
            <p:nvPr/>
          </p:nvCxnSpPr>
          <p:spPr>
            <a:xfrm>
              <a:off x="7011330" y="2106991"/>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37" name="CuadroTexto 36"/>
            <p:cNvSpPr txBox="1"/>
            <p:nvPr/>
          </p:nvSpPr>
          <p:spPr>
            <a:xfrm>
              <a:off x="6999746" y="2139874"/>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38" name="CuadroTexto 37"/>
            <p:cNvSpPr txBox="1"/>
            <p:nvPr/>
          </p:nvSpPr>
          <p:spPr>
            <a:xfrm>
              <a:off x="7720367" y="2732472"/>
              <a:ext cx="805543" cy="369332"/>
            </a:xfrm>
            <a:prstGeom prst="rect">
              <a:avLst/>
            </a:prstGeom>
            <a:noFill/>
          </p:spPr>
          <p:txBody>
            <a:bodyPr wrap="square" rtlCol="0">
              <a:spAutoFit/>
            </a:bodyPr>
            <a:lstStyle/>
            <a:p>
              <a:r>
                <a:rPr lang="es-CO" b="1" dirty="0">
                  <a:solidFill>
                    <a:srgbClr val="FF0000"/>
                  </a:solidFill>
                </a:rPr>
                <a:t>59%</a:t>
              </a:r>
            </a:p>
          </p:txBody>
        </p:sp>
        <p:sp>
          <p:nvSpPr>
            <p:cNvPr id="56" name="CuadroTexto 55">
              <a:extLst>
                <a:ext uri="{FF2B5EF4-FFF2-40B4-BE49-F238E27FC236}">
                  <a16:creationId xmlns:a16="http://schemas.microsoft.com/office/drawing/2014/main" id="{D36708A5-24FF-4613-BF19-BE38A89C8A5F}"/>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57" name="CuadroTexto 56">
              <a:extLst>
                <a:ext uri="{FF2B5EF4-FFF2-40B4-BE49-F238E27FC236}">
                  <a16:creationId xmlns:a16="http://schemas.microsoft.com/office/drawing/2014/main" id="{B0A98BB7-2B98-4715-BF1F-1A06A7CC4050}"/>
                </a:ext>
              </a:extLst>
            </p:cNvPr>
            <p:cNvSpPr txBox="1"/>
            <p:nvPr/>
          </p:nvSpPr>
          <p:spPr>
            <a:xfrm>
              <a:off x="4949387" y="2345632"/>
              <a:ext cx="2106156"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170</a:t>
              </a:r>
            </a:p>
          </p:txBody>
        </p:sp>
        <p:sp>
          <p:nvSpPr>
            <p:cNvPr id="58" name="CuadroTexto 57">
              <a:extLst>
                <a:ext uri="{FF2B5EF4-FFF2-40B4-BE49-F238E27FC236}">
                  <a16:creationId xmlns:a16="http://schemas.microsoft.com/office/drawing/2014/main" id="{C43D83BD-9EE6-4234-9331-F5469B8348C4}"/>
                </a:ext>
              </a:extLst>
            </p:cNvPr>
            <p:cNvSpPr txBox="1"/>
            <p:nvPr/>
          </p:nvSpPr>
          <p:spPr>
            <a:xfrm>
              <a:off x="6210439" y="2012797"/>
              <a:ext cx="772262" cy="584775"/>
            </a:xfrm>
            <a:prstGeom prst="rect">
              <a:avLst/>
            </a:prstGeom>
            <a:noFill/>
          </p:spPr>
          <p:txBody>
            <a:bodyPr wrap="square" rtlCol="0" anchor="ctr">
              <a:spAutoFit/>
            </a:bodyPr>
            <a:lstStyle/>
            <a:p>
              <a:pPr algn="ctr"/>
              <a:r>
                <a:rPr lang="es-CO" sz="3200" b="1" dirty="0">
                  <a:solidFill>
                    <a:srgbClr val="C00000"/>
                  </a:solidFill>
                  <a:latin typeface="Candara" panose="020E0502030303020204" pitchFamily="34" charset="0"/>
                </a:rPr>
                <a:t>107</a:t>
              </a:r>
            </a:p>
          </p:txBody>
        </p:sp>
      </p:grpSp>
      <p:grpSp>
        <p:nvGrpSpPr>
          <p:cNvPr id="62" name="Grupo 61">
            <a:extLst>
              <a:ext uri="{FF2B5EF4-FFF2-40B4-BE49-F238E27FC236}">
                <a16:creationId xmlns:a16="http://schemas.microsoft.com/office/drawing/2014/main" id="{BC3FE05F-F255-42A9-B91B-091D2A3DBD08}"/>
              </a:ext>
            </a:extLst>
          </p:cNvPr>
          <p:cNvGrpSpPr/>
          <p:nvPr/>
        </p:nvGrpSpPr>
        <p:grpSpPr>
          <a:xfrm>
            <a:off x="4094559" y="3453957"/>
            <a:ext cx="4414556" cy="959891"/>
            <a:chOff x="4930759" y="1991398"/>
            <a:chExt cx="4246954" cy="959891"/>
          </a:xfrm>
        </p:grpSpPr>
        <p:cxnSp>
          <p:nvCxnSpPr>
            <p:cNvPr id="63" name="Conector recto 62">
              <a:extLst>
                <a:ext uri="{FF2B5EF4-FFF2-40B4-BE49-F238E27FC236}">
                  <a16:creationId xmlns:a16="http://schemas.microsoft.com/office/drawing/2014/main" id="{85C27A80-A389-4702-9F27-DE911AFAC625}"/>
                </a:ext>
              </a:extLst>
            </p:cNvPr>
            <p:cNvCxnSpPr/>
            <p:nvPr/>
          </p:nvCxnSpPr>
          <p:spPr>
            <a:xfrm>
              <a:off x="7005808" y="2021368"/>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64" name="CuadroTexto 63">
              <a:extLst>
                <a:ext uri="{FF2B5EF4-FFF2-40B4-BE49-F238E27FC236}">
                  <a16:creationId xmlns:a16="http://schemas.microsoft.com/office/drawing/2014/main" id="{3700F188-4654-4741-95E3-909B64DC168E}"/>
                </a:ext>
              </a:extLst>
            </p:cNvPr>
            <p:cNvSpPr txBox="1"/>
            <p:nvPr/>
          </p:nvSpPr>
          <p:spPr>
            <a:xfrm>
              <a:off x="6942513" y="2093221"/>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65" name="CuadroTexto 64">
              <a:extLst>
                <a:ext uri="{FF2B5EF4-FFF2-40B4-BE49-F238E27FC236}">
                  <a16:creationId xmlns:a16="http://schemas.microsoft.com/office/drawing/2014/main" id="{CEACBD92-4F76-425E-B475-248A72047B9A}"/>
                </a:ext>
              </a:extLst>
            </p:cNvPr>
            <p:cNvSpPr txBox="1"/>
            <p:nvPr/>
          </p:nvSpPr>
          <p:spPr>
            <a:xfrm>
              <a:off x="7707168" y="2566725"/>
              <a:ext cx="805543" cy="369332"/>
            </a:xfrm>
            <a:prstGeom prst="rect">
              <a:avLst/>
            </a:prstGeom>
            <a:noFill/>
          </p:spPr>
          <p:txBody>
            <a:bodyPr wrap="square" rtlCol="0">
              <a:spAutoFit/>
            </a:bodyPr>
            <a:lstStyle/>
            <a:p>
              <a:r>
                <a:rPr lang="es-CO" b="1" dirty="0">
                  <a:solidFill>
                    <a:srgbClr val="FF0000"/>
                  </a:solidFill>
                </a:rPr>
                <a:t>43%</a:t>
              </a:r>
            </a:p>
          </p:txBody>
        </p:sp>
        <p:sp>
          <p:nvSpPr>
            <p:cNvPr id="67" name="CuadroTexto 66">
              <a:extLst>
                <a:ext uri="{FF2B5EF4-FFF2-40B4-BE49-F238E27FC236}">
                  <a16:creationId xmlns:a16="http://schemas.microsoft.com/office/drawing/2014/main" id="{88E84C7B-309B-4D0B-9CE1-3DD2030E243D}"/>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69" name="CuadroTexto 68">
              <a:extLst>
                <a:ext uri="{FF2B5EF4-FFF2-40B4-BE49-F238E27FC236}">
                  <a16:creationId xmlns:a16="http://schemas.microsoft.com/office/drawing/2014/main" id="{0CF3B76D-8BCE-4180-B147-A602049D1F1E}"/>
                </a:ext>
              </a:extLst>
            </p:cNvPr>
            <p:cNvSpPr txBox="1"/>
            <p:nvPr/>
          </p:nvSpPr>
          <p:spPr>
            <a:xfrm>
              <a:off x="6210439" y="1991398"/>
              <a:ext cx="772262" cy="584775"/>
            </a:xfrm>
            <a:prstGeom prst="rect">
              <a:avLst/>
            </a:prstGeom>
            <a:noFill/>
          </p:spPr>
          <p:txBody>
            <a:bodyPr wrap="square" rtlCol="0" anchor="ctr">
              <a:spAutoFit/>
            </a:bodyPr>
            <a:lstStyle/>
            <a:p>
              <a:pPr algn="ctr"/>
              <a:r>
                <a:rPr lang="es-ES" sz="3200" b="1" dirty="0">
                  <a:solidFill>
                    <a:srgbClr val="C00000"/>
                  </a:solidFill>
                  <a:latin typeface="Candara" panose="020E0502030303020204" pitchFamily="34" charset="0"/>
                </a:rPr>
                <a:t> 77</a:t>
              </a:r>
              <a:endParaRPr lang="es-CO" sz="3200" b="1" dirty="0">
                <a:solidFill>
                  <a:srgbClr val="C00000"/>
                </a:solidFill>
                <a:latin typeface="Candara" panose="020E0502030303020204" pitchFamily="34" charset="0"/>
              </a:endParaRPr>
            </a:p>
          </p:txBody>
        </p:sp>
      </p:grpSp>
      <p:grpSp>
        <p:nvGrpSpPr>
          <p:cNvPr id="71" name="Grupo 70">
            <a:extLst>
              <a:ext uri="{FF2B5EF4-FFF2-40B4-BE49-F238E27FC236}">
                <a16:creationId xmlns:a16="http://schemas.microsoft.com/office/drawing/2014/main" id="{04BD51E2-D316-41AC-BD78-9F85D9E441BD}"/>
              </a:ext>
            </a:extLst>
          </p:cNvPr>
          <p:cNvGrpSpPr/>
          <p:nvPr/>
        </p:nvGrpSpPr>
        <p:grpSpPr>
          <a:xfrm>
            <a:off x="4124290" y="4570074"/>
            <a:ext cx="4236931" cy="973566"/>
            <a:chOff x="4901366" y="1946133"/>
            <a:chExt cx="4236931" cy="973566"/>
          </a:xfrm>
        </p:grpSpPr>
        <p:cxnSp>
          <p:nvCxnSpPr>
            <p:cNvPr id="72" name="Conector recto 71">
              <a:extLst>
                <a:ext uri="{FF2B5EF4-FFF2-40B4-BE49-F238E27FC236}">
                  <a16:creationId xmlns:a16="http://schemas.microsoft.com/office/drawing/2014/main" id="{655C1FE3-F60F-4FC2-9F48-EA875525C778}"/>
                </a:ext>
              </a:extLst>
            </p:cNvPr>
            <p:cNvCxnSpPr/>
            <p:nvPr/>
          </p:nvCxnSpPr>
          <p:spPr>
            <a:xfrm>
              <a:off x="7023928" y="1946133"/>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73" name="CuadroTexto 72">
              <a:extLst>
                <a:ext uri="{FF2B5EF4-FFF2-40B4-BE49-F238E27FC236}">
                  <a16:creationId xmlns:a16="http://schemas.microsoft.com/office/drawing/2014/main" id="{8FA785EA-7B93-4FBD-BB79-EF14B4A0EBC1}"/>
                </a:ext>
              </a:extLst>
            </p:cNvPr>
            <p:cNvSpPr txBox="1"/>
            <p:nvPr/>
          </p:nvSpPr>
          <p:spPr>
            <a:xfrm>
              <a:off x="6903097" y="2027250"/>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74" name="CuadroTexto 73">
              <a:extLst>
                <a:ext uri="{FF2B5EF4-FFF2-40B4-BE49-F238E27FC236}">
                  <a16:creationId xmlns:a16="http://schemas.microsoft.com/office/drawing/2014/main" id="{10A7A8EF-E20A-406B-9720-39C3AD616BF7}"/>
                </a:ext>
              </a:extLst>
            </p:cNvPr>
            <p:cNvSpPr txBox="1"/>
            <p:nvPr/>
          </p:nvSpPr>
          <p:spPr>
            <a:xfrm>
              <a:off x="7791633" y="2550367"/>
              <a:ext cx="805543" cy="369332"/>
            </a:xfrm>
            <a:prstGeom prst="rect">
              <a:avLst/>
            </a:prstGeom>
            <a:noFill/>
          </p:spPr>
          <p:txBody>
            <a:bodyPr wrap="square" rtlCol="0">
              <a:spAutoFit/>
            </a:bodyPr>
            <a:lstStyle/>
            <a:p>
              <a:r>
                <a:rPr lang="es-CO" b="1">
                  <a:solidFill>
                    <a:srgbClr val="FF0000"/>
                  </a:solidFill>
                </a:rPr>
                <a:t>12%</a:t>
              </a:r>
            </a:p>
          </p:txBody>
        </p:sp>
        <p:sp>
          <p:nvSpPr>
            <p:cNvPr id="76" name="CuadroTexto 75">
              <a:extLst>
                <a:ext uri="{FF2B5EF4-FFF2-40B4-BE49-F238E27FC236}">
                  <a16:creationId xmlns:a16="http://schemas.microsoft.com/office/drawing/2014/main" id="{BCE84E3A-38E9-48BE-AEF6-2D366B534978}"/>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77" name="CuadroTexto 76">
              <a:extLst>
                <a:ext uri="{FF2B5EF4-FFF2-40B4-BE49-F238E27FC236}">
                  <a16:creationId xmlns:a16="http://schemas.microsoft.com/office/drawing/2014/main" id="{F41BD955-6896-4120-9052-5BEFFBB5AA99}"/>
                </a:ext>
              </a:extLst>
            </p:cNvPr>
            <p:cNvSpPr txBox="1"/>
            <p:nvPr/>
          </p:nvSpPr>
          <p:spPr>
            <a:xfrm>
              <a:off x="4901366" y="2309417"/>
              <a:ext cx="2127939"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67</a:t>
              </a:r>
            </a:p>
          </p:txBody>
        </p:sp>
        <p:sp>
          <p:nvSpPr>
            <p:cNvPr id="78" name="CuadroTexto 77">
              <a:extLst>
                <a:ext uri="{FF2B5EF4-FFF2-40B4-BE49-F238E27FC236}">
                  <a16:creationId xmlns:a16="http://schemas.microsoft.com/office/drawing/2014/main" id="{02CFF63E-895B-461A-A2D3-86314F506E21}"/>
                </a:ext>
              </a:extLst>
            </p:cNvPr>
            <p:cNvSpPr txBox="1"/>
            <p:nvPr/>
          </p:nvSpPr>
          <p:spPr>
            <a:xfrm>
              <a:off x="6191251" y="1973484"/>
              <a:ext cx="772262" cy="584775"/>
            </a:xfrm>
            <a:prstGeom prst="rect">
              <a:avLst/>
            </a:prstGeom>
            <a:noFill/>
          </p:spPr>
          <p:txBody>
            <a:bodyPr wrap="square" rtlCol="0" anchor="ctr">
              <a:spAutoFit/>
            </a:bodyPr>
            <a:lstStyle/>
            <a:p>
              <a:pPr algn="ctr"/>
              <a:r>
                <a:rPr lang="es-CO" sz="3200" b="1">
                  <a:solidFill>
                    <a:srgbClr val="C00000"/>
                  </a:solidFill>
                  <a:latin typeface="Candara" panose="020E0502030303020204" pitchFamily="34" charset="0"/>
                </a:rPr>
                <a:t>60</a:t>
              </a:r>
            </a:p>
          </p:txBody>
        </p:sp>
      </p:grpSp>
      <p:grpSp>
        <p:nvGrpSpPr>
          <p:cNvPr id="80" name="Grupo 79">
            <a:extLst>
              <a:ext uri="{FF2B5EF4-FFF2-40B4-BE49-F238E27FC236}">
                <a16:creationId xmlns:a16="http://schemas.microsoft.com/office/drawing/2014/main" id="{2AADAD3C-7C47-419B-B91D-6D5669A73409}"/>
              </a:ext>
            </a:extLst>
          </p:cNvPr>
          <p:cNvGrpSpPr/>
          <p:nvPr/>
        </p:nvGrpSpPr>
        <p:grpSpPr>
          <a:xfrm>
            <a:off x="4022546" y="5543640"/>
            <a:ext cx="4402036" cy="1053519"/>
            <a:chOff x="4934134" y="702195"/>
            <a:chExt cx="4402036" cy="1053519"/>
          </a:xfrm>
        </p:grpSpPr>
        <p:cxnSp>
          <p:nvCxnSpPr>
            <p:cNvPr id="82" name="Conector recto 81">
              <a:extLst>
                <a:ext uri="{FF2B5EF4-FFF2-40B4-BE49-F238E27FC236}">
                  <a16:creationId xmlns:a16="http://schemas.microsoft.com/office/drawing/2014/main" id="{24B6BBB9-3EA6-4FEF-BB3A-3CC75669B519}"/>
                </a:ext>
              </a:extLst>
            </p:cNvPr>
            <p:cNvCxnSpPr/>
            <p:nvPr/>
          </p:nvCxnSpPr>
          <p:spPr>
            <a:xfrm>
              <a:off x="7161385" y="825793"/>
              <a:ext cx="0" cy="929921"/>
            </a:xfrm>
            <a:prstGeom prst="line">
              <a:avLst/>
            </a:prstGeom>
          </p:spPr>
          <p:style>
            <a:lnRef idx="1">
              <a:schemeClr val="accent1"/>
            </a:lnRef>
            <a:fillRef idx="0">
              <a:schemeClr val="accent1"/>
            </a:fillRef>
            <a:effectRef idx="0">
              <a:schemeClr val="accent1"/>
            </a:effectRef>
            <a:fontRef idx="minor">
              <a:schemeClr val="tx1"/>
            </a:fontRef>
          </p:style>
        </p:cxnSp>
        <p:grpSp>
          <p:nvGrpSpPr>
            <p:cNvPr id="83" name="Grupo 82">
              <a:extLst>
                <a:ext uri="{FF2B5EF4-FFF2-40B4-BE49-F238E27FC236}">
                  <a16:creationId xmlns:a16="http://schemas.microsoft.com/office/drawing/2014/main" id="{2CF7B9CA-C3D9-465C-8741-E470F5E4BFF3}"/>
                </a:ext>
              </a:extLst>
            </p:cNvPr>
            <p:cNvGrpSpPr/>
            <p:nvPr/>
          </p:nvGrpSpPr>
          <p:grpSpPr>
            <a:xfrm>
              <a:off x="7100970" y="842240"/>
              <a:ext cx="2235200" cy="843245"/>
              <a:chOff x="6665474" y="649360"/>
              <a:chExt cx="2235200" cy="843245"/>
            </a:xfrm>
          </p:grpSpPr>
          <p:sp>
            <p:nvSpPr>
              <p:cNvPr id="89" name="CuadroTexto 88">
                <a:extLst>
                  <a:ext uri="{FF2B5EF4-FFF2-40B4-BE49-F238E27FC236}">
                    <a16:creationId xmlns:a16="http://schemas.microsoft.com/office/drawing/2014/main" id="{441046E9-1960-402A-8066-20EF168D82A8}"/>
                  </a:ext>
                </a:extLst>
              </p:cNvPr>
              <p:cNvSpPr txBox="1"/>
              <p:nvPr/>
            </p:nvSpPr>
            <p:spPr>
              <a:xfrm>
                <a:off x="6665474" y="649360"/>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90" name="CuadroTexto 89">
                <a:extLst>
                  <a:ext uri="{FF2B5EF4-FFF2-40B4-BE49-F238E27FC236}">
                    <a16:creationId xmlns:a16="http://schemas.microsoft.com/office/drawing/2014/main" id="{1D8F0155-ED48-4ABF-8DB7-6F553A53B905}"/>
                  </a:ext>
                </a:extLst>
              </p:cNvPr>
              <p:cNvSpPr txBox="1"/>
              <p:nvPr/>
            </p:nvSpPr>
            <p:spPr>
              <a:xfrm>
                <a:off x="7489133" y="1123273"/>
                <a:ext cx="805543" cy="369332"/>
              </a:xfrm>
              <a:prstGeom prst="rect">
                <a:avLst/>
              </a:prstGeom>
              <a:noFill/>
            </p:spPr>
            <p:txBody>
              <a:bodyPr wrap="square" rtlCol="0">
                <a:spAutoFit/>
              </a:bodyPr>
              <a:lstStyle/>
              <a:p>
                <a:r>
                  <a:rPr lang="es-CO" b="1">
                    <a:solidFill>
                      <a:srgbClr val="FF0000"/>
                    </a:solidFill>
                  </a:rPr>
                  <a:t>1%</a:t>
                </a:r>
              </a:p>
            </p:txBody>
          </p:sp>
        </p:grpSp>
        <p:grpSp>
          <p:nvGrpSpPr>
            <p:cNvPr id="84" name="Grupo 83">
              <a:extLst>
                <a:ext uri="{FF2B5EF4-FFF2-40B4-BE49-F238E27FC236}">
                  <a16:creationId xmlns:a16="http://schemas.microsoft.com/office/drawing/2014/main" id="{3C64D61C-5DB0-4BCC-A7DB-C23AE7F0758B}"/>
                </a:ext>
              </a:extLst>
            </p:cNvPr>
            <p:cNvGrpSpPr/>
            <p:nvPr/>
          </p:nvGrpSpPr>
          <p:grpSpPr>
            <a:xfrm>
              <a:off x="4934134" y="702195"/>
              <a:ext cx="2136629" cy="960053"/>
              <a:chOff x="4438249" y="524187"/>
              <a:chExt cx="2136629" cy="960053"/>
            </a:xfrm>
          </p:grpSpPr>
          <p:sp>
            <p:nvSpPr>
              <p:cNvPr id="86" name="CuadroTexto 85">
                <a:extLst>
                  <a:ext uri="{FF2B5EF4-FFF2-40B4-BE49-F238E27FC236}">
                    <a16:creationId xmlns:a16="http://schemas.microsoft.com/office/drawing/2014/main" id="{299793DF-7A57-46C1-9AD8-BCD6AAE5BA4E}"/>
                  </a:ext>
                </a:extLst>
              </p:cNvPr>
              <p:cNvSpPr txBox="1"/>
              <p:nvPr/>
            </p:nvSpPr>
            <p:spPr>
              <a:xfrm>
                <a:off x="4438249" y="664371"/>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87" name="CuadroTexto 86">
                <a:extLst>
                  <a:ext uri="{FF2B5EF4-FFF2-40B4-BE49-F238E27FC236}">
                    <a16:creationId xmlns:a16="http://schemas.microsoft.com/office/drawing/2014/main" id="{BAA4CE3B-AC2D-4452-B5D2-1FC425ABA285}"/>
                  </a:ext>
                </a:extLst>
              </p:cNvPr>
              <p:cNvSpPr txBox="1"/>
              <p:nvPr/>
            </p:nvSpPr>
            <p:spPr>
              <a:xfrm>
                <a:off x="4483345" y="899465"/>
                <a:ext cx="2073797"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81</a:t>
                </a:r>
              </a:p>
            </p:txBody>
          </p:sp>
          <p:sp>
            <p:nvSpPr>
              <p:cNvPr id="88" name="CuadroTexto 87">
                <a:extLst>
                  <a:ext uri="{FF2B5EF4-FFF2-40B4-BE49-F238E27FC236}">
                    <a16:creationId xmlns:a16="http://schemas.microsoft.com/office/drawing/2014/main" id="{11568A7C-3C96-4BF2-8EB1-35DAE850B2E7}"/>
                  </a:ext>
                </a:extLst>
              </p:cNvPr>
              <p:cNvSpPr txBox="1"/>
              <p:nvPr/>
            </p:nvSpPr>
            <p:spPr>
              <a:xfrm>
                <a:off x="5802616" y="524187"/>
                <a:ext cx="772262" cy="584775"/>
              </a:xfrm>
              <a:prstGeom prst="rect">
                <a:avLst/>
              </a:prstGeom>
              <a:noFill/>
            </p:spPr>
            <p:txBody>
              <a:bodyPr wrap="square" rtlCol="0" anchor="ctr">
                <a:spAutoFit/>
              </a:bodyPr>
              <a:lstStyle/>
              <a:p>
                <a:pPr algn="ctr"/>
                <a:r>
                  <a:rPr lang="es-MX" sz="3200" b="1">
                    <a:solidFill>
                      <a:srgbClr val="C00000"/>
                    </a:solidFill>
                    <a:latin typeface="Candara" panose="020E0502030303020204" pitchFamily="34" charset="0"/>
                  </a:rPr>
                  <a:t>80</a:t>
                </a:r>
                <a:endParaRPr lang="es-CO" sz="3200" b="1">
                  <a:solidFill>
                    <a:srgbClr val="C00000"/>
                  </a:solidFill>
                  <a:latin typeface="Candara" panose="020E0502030303020204" pitchFamily="34" charset="0"/>
                </a:endParaRPr>
              </a:p>
            </p:txBody>
          </p:sp>
        </p:grpSp>
      </p:grpSp>
      <p:sp>
        <p:nvSpPr>
          <p:cNvPr id="47" name="CuadroTexto 46">
            <a:extLst>
              <a:ext uri="{FF2B5EF4-FFF2-40B4-BE49-F238E27FC236}">
                <a16:creationId xmlns:a16="http://schemas.microsoft.com/office/drawing/2014/main" id="{04E12C5C-808B-4631-B28D-E983832857A6}"/>
              </a:ext>
            </a:extLst>
          </p:cNvPr>
          <p:cNvSpPr txBox="1"/>
          <p:nvPr/>
        </p:nvSpPr>
        <p:spPr>
          <a:xfrm>
            <a:off x="2137295" y="19762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FLOTA VEHICULAR </a:t>
            </a:r>
          </a:p>
          <a:p>
            <a:pPr lvl="1"/>
            <a:r>
              <a:rPr lang="es-CO" sz="1600" b="0" kern="0" dirty="0">
                <a:solidFill>
                  <a:schemeClr val="accent1">
                    <a:lumMod val="50000"/>
                  </a:schemeClr>
                </a:solidFill>
              </a:rPr>
              <a:t>Abril 2025</a:t>
            </a:r>
          </a:p>
        </p:txBody>
      </p:sp>
      <p:cxnSp>
        <p:nvCxnSpPr>
          <p:cNvPr id="48" name="Conector recto 47">
            <a:extLst>
              <a:ext uri="{FF2B5EF4-FFF2-40B4-BE49-F238E27FC236}">
                <a16:creationId xmlns:a16="http://schemas.microsoft.com/office/drawing/2014/main" id="{9A55B1FD-2735-4B07-AB23-77CB710B8012}"/>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5" name="Imagen 54">
            <a:extLst>
              <a:ext uri="{FF2B5EF4-FFF2-40B4-BE49-F238E27FC236}">
                <a16:creationId xmlns:a16="http://schemas.microsoft.com/office/drawing/2014/main" id="{D92E5040-B514-458B-933D-DB1A23EC7B8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pic>
        <p:nvPicPr>
          <p:cNvPr id="85" name="Imagen 84">
            <a:extLst>
              <a:ext uri="{FF2B5EF4-FFF2-40B4-BE49-F238E27FC236}">
                <a16:creationId xmlns:a16="http://schemas.microsoft.com/office/drawing/2014/main" id="{0CD87997-DC87-496D-86B2-88F2FDE742B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72053" y="1569198"/>
            <a:ext cx="1080317" cy="599482"/>
          </a:xfrm>
          <a:prstGeom prst="rect">
            <a:avLst/>
          </a:prstGeom>
        </p:spPr>
      </p:pic>
      <p:pic>
        <p:nvPicPr>
          <p:cNvPr id="92" name="Imagen 91">
            <a:extLst>
              <a:ext uri="{FF2B5EF4-FFF2-40B4-BE49-F238E27FC236}">
                <a16:creationId xmlns:a16="http://schemas.microsoft.com/office/drawing/2014/main" id="{A43FA34C-C1ED-488E-9EE2-B3091CBA565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52868" y="2584048"/>
            <a:ext cx="1080317" cy="599482"/>
          </a:xfrm>
          <a:prstGeom prst="rect">
            <a:avLst/>
          </a:prstGeom>
        </p:spPr>
      </p:pic>
      <p:pic>
        <p:nvPicPr>
          <p:cNvPr id="93" name="Imagen 92">
            <a:extLst>
              <a:ext uri="{FF2B5EF4-FFF2-40B4-BE49-F238E27FC236}">
                <a16:creationId xmlns:a16="http://schemas.microsoft.com/office/drawing/2014/main" id="{F860F46C-D603-4361-BE95-BCE887C857F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46085" y="3680393"/>
            <a:ext cx="1080317" cy="599482"/>
          </a:xfrm>
          <a:prstGeom prst="rect">
            <a:avLst/>
          </a:prstGeom>
        </p:spPr>
      </p:pic>
      <p:pic>
        <p:nvPicPr>
          <p:cNvPr id="94" name="Imagen 93">
            <a:extLst>
              <a:ext uri="{FF2B5EF4-FFF2-40B4-BE49-F238E27FC236}">
                <a16:creationId xmlns:a16="http://schemas.microsoft.com/office/drawing/2014/main" id="{95AC4E26-81B0-4B97-A785-51C60EF5756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26900" y="4695243"/>
            <a:ext cx="1080317" cy="599482"/>
          </a:xfrm>
          <a:prstGeom prst="rect">
            <a:avLst/>
          </a:prstGeom>
        </p:spPr>
      </p:pic>
      <p:pic>
        <p:nvPicPr>
          <p:cNvPr id="96" name="Imagen 95">
            <a:extLst>
              <a:ext uri="{FF2B5EF4-FFF2-40B4-BE49-F238E27FC236}">
                <a16:creationId xmlns:a16="http://schemas.microsoft.com/office/drawing/2014/main" id="{0A1BCE93-26D2-4994-BFBB-41D2C33D674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897929" y="5743968"/>
            <a:ext cx="1080317" cy="599482"/>
          </a:xfrm>
          <a:prstGeom prst="rect">
            <a:avLst/>
          </a:prstGeom>
        </p:spPr>
      </p:pic>
      <p:sp>
        <p:nvSpPr>
          <p:cNvPr id="2" name="CuadroTexto 1">
            <a:extLst>
              <a:ext uri="{FF2B5EF4-FFF2-40B4-BE49-F238E27FC236}">
                <a16:creationId xmlns:a16="http://schemas.microsoft.com/office/drawing/2014/main" id="{5666AAE5-54FA-47CA-86FE-6A25EB257C7F}"/>
              </a:ext>
            </a:extLst>
          </p:cNvPr>
          <p:cNvSpPr txBox="1"/>
          <p:nvPr/>
        </p:nvSpPr>
        <p:spPr>
          <a:xfrm>
            <a:off x="9012949" y="3401775"/>
            <a:ext cx="2859450" cy="1077218"/>
          </a:xfrm>
          <a:prstGeom prst="rect">
            <a:avLst/>
          </a:prstGeom>
          <a:noFill/>
        </p:spPr>
        <p:txBody>
          <a:bodyPr wrap="square" rtlCol="0">
            <a:spAutoFit/>
          </a:bodyPr>
          <a:lstStyle/>
          <a:p>
            <a:r>
              <a:rPr lang="es-CO" sz="3200" b="1" dirty="0">
                <a:solidFill>
                  <a:schemeClr val="accent1">
                    <a:lumMod val="50000"/>
                  </a:schemeClr>
                </a:solidFill>
                <a:latin typeface="Candara" panose="020E0502030303020204" pitchFamily="34" charset="0"/>
              </a:rPr>
              <a:t>Flota Vehicular </a:t>
            </a:r>
          </a:p>
          <a:p>
            <a:pPr algn="ctr"/>
            <a:r>
              <a:rPr lang="es-CO" sz="3200" b="1" dirty="0">
                <a:solidFill>
                  <a:schemeClr val="accent1">
                    <a:lumMod val="50000"/>
                  </a:schemeClr>
                </a:solidFill>
                <a:latin typeface="Candara" panose="020E0502030303020204" pitchFamily="34" charset="0"/>
              </a:rPr>
              <a:t>552</a:t>
            </a:r>
          </a:p>
        </p:txBody>
      </p:sp>
      <p:grpSp>
        <p:nvGrpSpPr>
          <p:cNvPr id="52" name="Grupo 51">
            <a:extLst>
              <a:ext uri="{FF2B5EF4-FFF2-40B4-BE49-F238E27FC236}">
                <a16:creationId xmlns:a16="http://schemas.microsoft.com/office/drawing/2014/main" id="{27F1CDFA-C279-4BC7-8D36-A6F839BAB063}"/>
              </a:ext>
            </a:extLst>
          </p:cNvPr>
          <p:cNvGrpSpPr/>
          <p:nvPr/>
        </p:nvGrpSpPr>
        <p:grpSpPr>
          <a:xfrm>
            <a:off x="1049062" y="1464089"/>
            <a:ext cx="1546675" cy="4731962"/>
            <a:chOff x="3287202" y="942049"/>
            <a:chExt cx="1900464" cy="5383464"/>
          </a:xfrm>
        </p:grpSpPr>
        <p:pic>
          <p:nvPicPr>
            <p:cNvPr id="53" name="Imagen 52">
              <a:extLst>
                <a:ext uri="{FF2B5EF4-FFF2-40B4-BE49-F238E27FC236}">
                  <a16:creationId xmlns:a16="http://schemas.microsoft.com/office/drawing/2014/main" id="{ADEE78ED-DE5B-4494-BA78-641C062987A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622970" y="942049"/>
              <a:ext cx="1447967" cy="1154459"/>
            </a:xfrm>
            <a:prstGeom prst="rect">
              <a:avLst/>
            </a:prstGeom>
          </p:spPr>
        </p:pic>
        <p:pic>
          <p:nvPicPr>
            <p:cNvPr id="60" name="Imagen 59">
              <a:extLst>
                <a:ext uri="{FF2B5EF4-FFF2-40B4-BE49-F238E27FC236}">
                  <a16:creationId xmlns:a16="http://schemas.microsoft.com/office/drawing/2014/main" id="{FD9D7256-A0D3-4EA3-B29D-3A4215851A3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287202" y="5705310"/>
              <a:ext cx="1807065" cy="620203"/>
            </a:xfrm>
            <a:prstGeom prst="rect">
              <a:avLst/>
            </a:prstGeom>
          </p:spPr>
        </p:pic>
        <p:pic>
          <p:nvPicPr>
            <p:cNvPr id="61" name="Imagen 60">
              <a:extLst>
                <a:ext uri="{FF2B5EF4-FFF2-40B4-BE49-F238E27FC236}">
                  <a16:creationId xmlns:a16="http://schemas.microsoft.com/office/drawing/2014/main" id="{BD90FAA4-97C0-4AC5-B4F7-5E3ED75C174E}"/>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380601" y="4746390"/>
              <a:ext cx="1807065" cy="388869"/>
            </a:xfrm>
            <a:prstGeom prst="rect">
              <a:avLst/>
            </a:prstGeom>
          </p:spPr>
        </p:pic>
        <p:pic>
          <p:nvPicPr>
            <p:cNvPr id="66" name="Imagen 65">
              <a:extLst>
                <a:ext uri="{FF2B5EF4-FFF2-40B4-BE49-F238E27FC236}">
                  <a16:creationId xmlns:a16="http://schemas.microsoft.com/office/drawing/2014/main" id="{A5EAA5EE-E896-4A14-9AD1-B72B1EAA595A}"/>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l="12658" t="17307" r="12911" b="19214"/>
            <a:stretch/>
          </p:blipFill>
          <p:spPr>
            <a:xfrm>
              <a:off x="3405898" y="2123922"/>
              <a:ext cx="1756468" cy="1009625"/>
            </a:xfrm>
            <a:prstGeom prst="rect">
              <a:avLst/>
            </a:prstGeom>
          </p:spPr>
        </p:pic>
      </p:grpSp>
      <p:sp>
        <p:nvSpPr>
          <p:cNvPr id="70" name="CuadroTexto 69">
            <a:extLst>
              <a:ext uri="{FF2B5EF4-FFF2-40B4-BE49-F238E27FC236}">
                <a16:creationId xmlns:a16="http://schemas.microsoft.com/office/drawing/2014/main" id="{3241C667-9F1A-4DC8-B702-F52DFB7C0347}"/>
              </a:ext>
            </a:extLst>
          </p:cNvPr>
          <p:cNvSpPr txBox="1"/>
          <p:nvPr/>
        </p:nvSpPr>
        <p:spPr>
          <a:xfrm>
            <a:off x="4190250" y="3799781"/>
            <a:ext cx="2106156"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110</a:t>
            </a:r>
          </a:p>
        </p:txBody>
      </p:sp>
      <p:pic>
        <p:nvPicPr>
          <p:cNvPr id="79" name="Picture 2">
            <a:extLst>
              <a:ext uri="{FF2B5EF4-FFF2-40B4-BE49-F238E27FC236}">
                <a16:creationId xmlns:a16="http://schemas.microsoft.com/office/drawing/2014/main" id="{F39361DD-9AA4-4482-98EA-608BE935199F}"/>
              </a:ext>
            </a:extLst>
          </p:cNvPr>
          <p:cNvPicPr>
            <a:picLocks noChangeAspect="1" noChangeArrowheads="1"/>
          </p:cNvPicPr>
          <p:nvPr/>
        </p:nvPicPr>
        <p:blipFill rotWithShape="1">
          <a:blip r:embed="rId9" cstate="screen">
            <a:extLst>
              <a:ext uri="{28A0092B-C50C-407E-A947-70E740481C1C}">
                <a14:useLocalDpi xmlns:a14="http://schemas.microsoft.com/office/drawing/2010/main"/>
              </a:ext>
            </a:extLst>
          </a:blip>
          <a:srcRect t="38323"/>
          <a:stretch/>
        </p:blipFill>
        <p:spPr bwMode="auto">
          <a:xfrm>
            <a:off x="1333292" y="3995061"/>
            <a:ext cx="853709" cy="48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 name="Imagen 80">
            <a:extLst>
              <a:ext uri="{FF2B5EF4-FFF2-40B4-BE49-F238E27FC236}">
                <a16:creationId xmlns:a16="http://schemas.microsoft.com/office/drawing/2014/main" id="{A3C9FF78-671F-4231-B8BA-3BF48B4B6967}"/>
              </a:ext>
            </a:extLst>
          </p:cNvPr>
          <p:cNvPicPr>
            <a:picLocks noChangeAspect="1"/>
          </p:cNvPicPr>
          <p:nvPr/>
        </p:nvPicPr>
        <p:blipFill>
          <a:blip r:embed="rId10"/>
          <a:stretch>
            <a:fillRect/>
          </a:stretch>
        </p:blipFill>
        <p:spPr>
          <a:xfrm>
            <a:off x="1165277" y="3342035"/>
            <a:ext cx="1201016" cy="676715"/>
          </a:xfrm>
          <a:prstGeom prst="rect">
            <a:avLst/>
          </a:prstGeom>
        </p:spPr>
      </p:pic>
      <p:sp>
        <p:nvSpPr>
          <p:cNvPr id="68" name="CuadroTexto 2">
            <a:extLst>
              <a:ext uri="{FF2B5EF4-FFF2-40B4-BE49-F238E27FC236}">
                <a16:creationId xmlns:a16="http://schemas.microsoft.com/office/drawing/2014/main" id="{056999AD-8CB6-4742-B3AC-8A18C29915C8}"/>
              </a:ext>
            </a:extLst>
          </p:cNvPr>
          <p:cNvSpPr txBox="1"/>
          <p:nvPr/>
        </p:nvSpPr>
        <p:spPr>
          <a:xfrm>
            <a:off x="8424583" y="5980473"/>
            <a:ext cx="3767418" cy="523220"/>
          </a:xfrm>
          <a:prstGeom prst="rect">
            <a:avLst/>
          </a:prstGeom>
          <a:noFill/>
        </p:spPr>
        <p:txBody>
          <a:bodyPr wrap="square" rtlCol="0">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CO" sz="1400" dirty="0">
                <a:solidFill>
                  <a:srgbClr val="C00000"/>
                </a:solidFill>
              </a:rPr>
              <a:t>Informe de incumplimiento SAC 90 P.O. </a:t>
            </a:r>
          </a:p>
          <a:p>
            <a:r>
              <a:rPr lang="es-CO" sz="1400" dirty="0">
                <a:solidFill>
                  <a:srgbClr val="C00000"/>
                </a:solidFill>
              </a:rPr>
              <a:t>(16 vehículos en adiciones suscritas). </a:t>
            </a:r>
          </a:p>
        </p:txBody>
      </p:sp>
      <p:sp>
        <p:nvSpPr>
          <p:cNvPr id="91" name="CuadroTexto 2">
            <a:extLst>
              <a:ext uri="{FF2B5EF4-FFF2-40B4-BE49-F238E27FC236}">
                <a16:creationId xmlns:a16="http://schemas.microsoft.com/office/drawing/2014/main" id="{659F757B-3A05-4564-AAC6-45792280C681}"/>
              </a:ext>
            </a:extLst>
          </p:cNvPr>
          <p:cNvSpPr txBox="1"/>
          <p:nvPr/>
        </p:nvSpPr>
        <p:spPr>
          <a:xfrm>
            <a:off x="8277693" y="1436057"/>
            <a:ext cx="3767418" cy="523220"/>
          </a:xfrm>
          <a:prstGeom prst="rect">
            <a:avLst/>
          </a:prstGeom>
          <a:noFill/>
        </p:spPr>
        <p:txBody>
          <a:bodyPr wrap="square" rtlCol="0">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CO" sz="1400" dirty="0">
                <a:solidFill>
                  <a:srgbClr val="C00000"/>
                </a:solidFill>
              </a:rPr>
              <a:t>Informe de Posible Incumplimiento SAC 388 P.O. </a:t>
            </a:r>
          </a:p>
          <a:p>
            <a:r>
              <a:rPr lang="es-CO" sz="1400" dirty="0">
                <a:solidFill>
                  <a:srgbClr val="C00000"/>
                </a:solidFill>
              </a:rPr>
              <a:t>(14 vehículos en adiciones suscritas). </a:t>
            </a:r>
          </a:p>
        </p:txBody>
      </p:sp>
      <p:sp>
        <p:nvSpPr>
          <p:cNvPr id="3" name="CuadroTexto 2">
            <a:extLst>
              <a:ext uri="{FF2B5EF4-FFF2-40B4-BE49-F238E27FC236}">
                <a16:creationId xmlns:a16="http://schemas.microsoft.com/office/drawing/2014/main" id="{23AD0AC5-9F6F-5405-15E6-3A76366D744A}"/>
              </a:ext>
            </a:extLst>
          </p:cNvPr>
          <p:cNvSpPr txBox="1"/>
          <p:nvPr/>
        </p:nvSpPr>
        <p:spPr>
          <a:xfrm>
            <a:off x="8509115" y="4727338"/>
            <a:ext cx="3767418" cy="523220"/>
          </a:xfrm>
          <a:prstGeom prst="rect">
            <a:avLst/>
          </a:prstGeom>
          <a:noFill/>
        </p:spPr>
        <p:txBody>
          <a:bodyPr wrap="square" rtlCol="0">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MX" sz="1400" dirty="0" err="1">
                <a:solidFill>
                  <a:srgbClr val="C00000"/>
                </a:solidFill>
              </a:rPr>
              <a:t>Otrosi</a:t>
            </a:r>
            <a:r>
              <a:rPr lang="es-MX" sz="1400" dirty="0">
                <a:solidFill>
                  <a:srgbClr val="C00000"/>
                </a:solidFill>
              </a:rPr>
              <a:t> N°7 </a:t>
            </a:r>
          </a:p>
          <a:p>
            <a:r>
              <a:rPr lang="es-MX" sz="1400" dirty="0">
                <a:solidFill>
                  <a:srgbClr val="C00000"/>
                </a:solidFill>
              </a:rPr>
              <a:t>(22 vehículos en adiciones suscritas)</a:t>
            </a:r>
          </a:p>
        </p:txBody>
      </p:sp>
    </p:spTree>
    <p:extLst>
      <p:ext uri="{BB962C8B-B14F-4D97-AF65-F5344CB8AC3E}">
        <p14:creationId xmlns:p14="http://schemas.microsoft.com/office/powerpoint/2010/main" val="116081893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uadroTexto 26">
            <a:extLst>
              <a:ext uri="{FF2B5EF4-FFF2-40B4-BE49-F238E27FC236}">
                <a16:creationId xmlns:a16="http://schemas.microsoft.com/office/drawing/2014/main" id="{EA9436A9-AB5C-45F1-9A41-8CA3F20AA7F2}"/>
              </a:ext>
            </a:extLst>
          </p:cNvPr>
          <p:cNvSpPr txBox="1"/>
          <p:nvPr/>
        </p:nvSpPr>
        <p:spPr>
          <a:xfrm>
            <a:off x="2265237" y="15854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FLOTA VEHICULAR</a:t>
            </a:r>
          </a:p>
          <a:p>
            <a:pPr lvl="1"/>
            <a:r>
              <a:rPr lang="es-CO" sz="1600" b="0" kern="0" dirty="0">
                <a:solidFill>
                  <a:schemeClr val="accent1">
                    <a:lumMod val="50000"/>
                  </a:schemeClr>
                </a:solidFill>
              </a:rPr>
              <a:t>Tipología abril 2025</a:t>
            </a:r>
          </a:p>
        </p:txBody>
      </p:sp>
      <p:cxnSp>
        <p:nvCxnSpPr>
          <p:cNvPr id="31" name="Conector recto 30">
            <a:extLst>
              <a:ext uri="{FF2B5EF4-FFF2-40B4-BE49-F238E27FC236}">
                <a16:creationId xmlns:a16="http://schemas.microsoft.com/office/drawing/2014/main" id="{579488A0-0D20-4FB8-AFB2-93EEE03979D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2" name="Imagen 31">
            <a:extLst>
              <a:ext uri="{FF2B5EF4-FFF2-40B4-BE49-F238E27FC236}">
                <a16:creationId xmlns:a16="http://schemas.microsoft.com/office/drawing/2014/main" id="{CE66EA60-3466-49B2-B4B0-852EFAB96C3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0" name="CuadroTexto 19">
            <a:extLst>
              <a:ext uri="{FF2B5EF4-FFF2-40B4-BE49-F238E27FC236}">
                <a16:creationId xmlns:a16="http://schemas.microsoft.com/office/drawing/2014/main" id="{859FD674-CFE2-4FE5-9390-30C8E07686F3}"/>
              </a:ext>
            </a:extLst>
          </p:cNvPr>
          <p:cNvSpPr txBox="1"/>
          <p:nvPr/>
        </p:nvSpPr>
        <p:spPr>
          <a:xfrm>
            <a:off x="3030912" y="1574491"/>
            <a:ext cx="6403632"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Compactador: 			         270</a:t>
            </a:r>
          </a:p>
        </p:txBody>
      </p:sp>
      <p:sp>
        <p:nvSpPr>
          <p:cNvPr id="21" name="CuadroTexto 20">
            <a:extLst>
              <a:ext uri="{FF2B5EF4-FFF2-40B4-BE49-F238E27FC236}">
                <a16:creationId xmlns:a16="http://schemas.microsoft.com/office/drawing/2014/main" id="{037DFB0C-621C-4846-A35B-FEA2FDE2421F}"/>
              </a:ext>
            </a:extLst>
          </p:cNvPr>
          <p:cNvSpPr txBox="1"/>
          <p:nvPr/>
        </p:nvSpPr>
        <p:spPr>
          <a:xfrm>
            <a:off x="2912356" y="4447633"/>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Volquetas:  				 43</a:t>
            </a:r>
          </a:p>
        </p:txBody>
      </p:sp>
      <p:sp>
        <p:nvSpPr>
          <p:cNvPr id="22" name="CuadroTexto 21">
            <a:extLst>
              <a:ext uri="{FF2B5EF4-FFF2-40B4-BE49-F238E27FC236}">
                <a16:creationId xmlns:a16="http://schemas.microsoft.com/office/drawing/2014/main" id="{4DC95792-0507-4645-AA55-84901A89054A}"/>
              </a:ext>
            </a:extLst>
          </p:cNvPr>
          <p:cNvSpPr txBox="1"/>
          <p:nvPr/>
        </p:nvSpPr>
        <p:spPr>
          <a:xfrm>
            <a:off x="2912356" y="2931571"/>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Barredoras Mecánicas:  	           30</a:t>
            </a:r>
          </a:p>
        </p:txBody>
      </p:sp>
      <p:sp>
        <p:nvSpPr>
          <p:cNvPr id="23" name="CuadroTexto 22">
            <a:extLst>
              <a:ext uri="{FF2B5EF4-FFF2-40B4-BE49-F238E27FC236}">
                <a16:creationId xmlns:a16="http://schemas.microsoft.com/office/drawing/2014/main" id="{B21F8283-2984-4FE4-96F7-5D365C0F135A}"/>
              </a:ext>
            </a:extLst>
          </p:cNvPr>
          <p:cNvSpPr txBox="1"/>
          <p:nvPr/>
        </p:nvSpPr>
        <p:spPr>
          <a:xfrm>
            <a:off x="2912356" y="5122216"/>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Camión:   					  25</a:t>
            </a:r>
          </a:p>
        </p:txBody>
      </p:sp>
      <p:sp>
        <p:nvSpPr>
          <p:cNvPr id="24" name="CuadroTexto 23">
            <a:extLst>
              <a:ext uri="{FF2B5EF4-FFF2-40B4-BE49-F238E27FC236}">
                <a16:creationId xmlns:a16="http://schemas.microsoft.com/office/drawing/2014/main" id="{FA354511-F13A-47AA-B5DE-A3F3AEA02D98}"/>
              </a:ext>
            </a:extLst>
          </p:cNvPr>
          <p:cNvSpPr txBox="1"/>
          <p:nvPr/>
        </p:nvSpPr>
        <p:spPr>
          <a:xfrm>
            <a:off x="2971634" y="5706991"/>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Utilitarios:   			          140</a:t>
            </a:r>
          </a:p>
        </p:txBody>
      </p:sp>
      <p:sp>
        <p:nvSpPr>
          <p:cNvPr id="25" name="CuadroTexto 24">
            <a:extLst>
              <a:ext uri="{FF2B5EF4-FFF2-40B4-BE49-F238E27FC236}">
                <a16:creationId xmlns:a16="http://schemas.microsoft.com/office/drawing/2014/main" id="{FE37C5BE-3F60-4B94-A723-AE9E1EE999CE}"/>
              </a:ext>
            </a:extLst>
          </p:cNvPr>
          <p:cNvSpPr txBox="1"/>
          <p:nvPr/>
        </p:nvSpPr>
        <p:spPr>
          <a:xfrm>
            <a:off x="2912356" y="3717599"/>
            <a:ext cx="6522188" cy="584775"/>
          </a:xfrm>
          <a:prstGeom prst="rect">
            <a:avLst/>
          </a:prstGeom>
          <a:noFill/>
        </p:spPr>
        <p:txBody>
          <a:bodyPr wrap="square" rtlCol="0" anchor="ctr">
            <a:spAutoFit/>
          </a:bodyPr>
          <a:lstStyle/>
          <a:p>
            <a:r>
              <a:rPr lang="es-CO" sz="3200" b="1" dirty="0" err="1">
                <a:solidFill>
                  <a:srgbClr val="008CC4"/>
                </a:solidFill>
                <a:latin typeface="Candara" panose="020E0502030303020204" pitchFamily="34" charset="0"/>
              </a:rPr>
              <a:t>AmpIirrol</a:t>
            </a:r>
            <a:r>
              <a:rPr lang="es-CO" sz="3200" b="1" dirty="0">
                <a:solidFill>
                  <a:srgbClr val="008CC4"/>
                </a:solidFill>
                <a:latin typeface="Candara" panose="020E0502030303020204" pitchFamily="34" charset="0"/>
              </a:rPr>
              <a:t>:  				 28</a:t>
            </a:r>
          </a:p>
        </p:txBody>
      </p:sp>
      <p:sp>
        <p:nvSpPr>
          <p:cNvPr id="26" name="CuadroTexto 25">
            <a:extLst>
              <a:ext uri="{FF2B5EF4-FFF2-40B4-BE49-F238E27FC236}">
                <a16:creationId xmlns:a16="http://schemas.microsoft.com/office/drawing/2014/main" id="{20027B4D-15A3-4F64-827F-C0557DA3060D}"/>
              </a:ext>
            </a:extLst>
          </p:cNvPr>
          <p:cNvSpPr txBox="1"/>
          <p:nvPr/>
        </p:nvSpPr>
        <p:spPr>
          <a:xfrm>
            <a:off x="2971634" y="2230138"/>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Vehículos de Lavado:		           16 </a:t>
            </a:r>
          </a:p>
        </p:txBody>
      </p:sp>
      <p:pic>
        <p:nvPicPr>
          <p:cNvPr id="28" name="Imagen 27">
            <a:extLst>
              <a:ext uri="{FF2B5EF4-FFF2-40B4-BE49-F238E27FC236}">
                <a16:creationId xmlns:a16="http://schemas.microsoft.com/office/drawing/2014/main" id="{86AB2F2F-AB30-4967-A2E2-FF57C7EE529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869004" y="5877341"/>
            <a:ext cx="825283" cy="485194"/>
          </a:xfrm>
          <a:prstGeom prst="rect">
            <a:avLst/>
          </a:prstGeom>
        </p:spPr>
      </p:pic>
      <p:pic>
        <p:nvPicPr>
          <p:cNvPr id="29" name="Imagen 28">
            <a:extLst>
              <a:ext uri="{FF2B5EF4-FFF2-40B4-BE49-F238E27FC236}">
                <a16:creationId xmlns:a16="http://schemas.microsoft.com/office/drawing/2014/main" id="{998DAEAD-5E5F-4882-8DD4-61660AF57A3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851074" y="5184886"/>
            <a:ext cx="858757" cy="584775"/>
          </a:xfrm>
          <a:prstGeom prst="rect">
            <a:avLst/>
          </a:prstGeom>
        </p:spPr>
      </p:pic>
      <p:pic>
        <p:nvPicPr>
          <p:cNvPr id="30" name="Imagen 29">
            <a:extLst>
              <a:ext uri="{FF2B5EF4-FFF2-40B4-BE49-F238E27FC236}">
                <a16:creationId xmlns:a16="http://schemas.microsoft.com/office/drawing/2014/main" id="{8F4E794D-DA0F-40AF-B5AE-D6D42280BA43}"/>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897258" y="1681023"/>
            <a:ext cx="945049" cy="524420"/>
          </a:xfrm>
          <a:prstGeom prst="rect">
            <a:avLst/>
          </a:prstGeom>
        </p:spPr>
      </p:pic>
      <p:pic>
        <p:nvPicPr>
          <p:cNvPr id="33" name="Imagen 32">
            <a:extLst>
              <a:ext uri="{FF2B5EF4-FFF2-40B4-BE49-F238E27FC236}">
                <a16:creationId xmlns:a16="http://schemas.microsoft.com/office/drawing/2014/main" id="{71B91027-8D03-45D7-AFD5-BB27C4185A4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805703" y="4531598"/>
            <a:ext cx="919069" cy="500810"/>
          </a:xfrm>
          <a:prstGeom prst="rect">
            <a:avLst/>
          </a:prstGeom>
        </p:spPr>
      </p:pic>
      <p:pic>
        <p:nvPicPr>
          <p:cNvPr id="34" name="Imagen 33">
            <a:extLst>
              <a:ext uri="{FF2B5EF4-FFF2-40B4-BE49-F238E27FC236}">
                <a16:creationId xmlns:a16="http://schemas.microsoft.com/office/drawing/2014/main" id="{E40EB16B-44FB-4538-A607-6DB0B2C03492}"/>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1887016" y="2948516"/>
            <a:ext cx="882879" cy="707804"/>
          </a:xfrm>
          <a:prstGeom prst="rect">
            <a:avLst/>
          </a:prstGeom>
        </p:spPr>
      </p:pic>
      <p:pic>
        <p:nvPicPr>
          <p:cNvPr id="35" name="Imagen 34">
            <a:extLst>
              <a:ext uri="{FF2B5EF4-FFF2-40B4-BE49-F238E27FC236}">
                <a16:creationId xmlns:a16="http://schemas.microsoft.com/office/drawing/2014/main" id="{6A2B5FF7-3F4B-406B-9CAD-760D9A4CDF71}"/>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1897258" y="2330372"/>
            <a:ext cx="882879" cy="537900"/>
          </a:xfrm>
          <a:prstGeom prst="rect">
            <a:avLst/>
          </a:prstGeom>
        </p:spPr>
      </p:pic>
      <p:pic>
        <p:nvPicPr>
          <p:cNvPr id="36" name="Imagen 35">
            <a:extLst>
              <a:ext uri="{FF2B5EF4-FFF2-40B4-BE49-F238E27FC236}">
                <a16:creationId xmlns:a16="http://schemas.microsoft.com/office/drawing/2014/main" id="{9F639EEA-FDDE-44A5-8C83-863109742BD3}"/>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928342" y="3590619"/>
            <a:ext cx="882880" cy="838736"/>
          </a:xfrm>
          <a:prstGeom prst="rect">
            <a:avLst/>
          </a:prstGeom>
        </p:spPr>
      </p:pic>
      <p:sp>
        <p:nvSpPr>
          <p:cNvPr id="37" name="CuadroTexto 36">
            <a:extLst>
              <a:ext uri="{FF2B5EF4-FFF2-40B4-BE49-F238E27FC236}">
                <a16:creationId xmlns:a16="http://schemas.microsoft.com/office/drawing/2014/main" id="{05796400-1AC1-4838-9AEC-AB1F6EEEFA37}"/>
              </a:ext>
            </a:extLst>
          </p:cNvPr>
          <p:cNvSpPr txBox="1"/>
          <p:nvPr/>
        </p:nvSpPr>
        <p:spPr>
          <a:xfrm>
            <a:off x="9917723" y="3179298"/>
            <a:ext cx="2127388" cy="646331"/>
          </a:xfrm>
          <a:prstGeom prst="rect">
            <a:avLst/>
          </a:prstGeom>
          <a:noFill/>
        </p:spPr>
        <p:txBody>
          <a:bodyPr wrap="square" rtlCol="0">
            <a:spAutoFit/>
          </a:bodyPr>
          <a:lstStyle/>
          <a:p>
            <a:r>
              <a:rPr lang="es-CO" sz="3600" b="1" kern="0" cap="small" dirty="0">
                <a:solidFill>
                  <a:srgbClr val="002060"/>
                </a:solidFill>
                <a:latin typeface="Candara" panose="020E0502030303020204" pitchFamily="34" charset="0"/>
              </a:rPr>
              <a:t>Total 552</a:t>
            </a:r>
          </a:p>
        </p:txBody>
      </p:sp>
    </p:spTree>
    <p:extLst>
      <p:ext uri="{BB962C8B-B14F-4D97-AF65-F5344CB8AC3E}">
        <p14:creationId xmlns:p14="http://schemas.microsoft.com/office/powerpoint/2010/main" val="216678344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92662" y="6039791"/>
            <a:ext cx="11585698" cy="646331"/>
          </a:xfrm>
          <a:prstGeom prst="rect">
            <a:avLst/>
          </a:prstGeom>
          <a:noFill/>
        </p:spPr>
        <p:txBody>
          <a:bodyPr wrap="square" lIns="91440" tIns="45720" rIns="91440" bIns="45720" rtlCol="0" anchor="t">
            <a:spAutoFit/>
          </a:bodyPr>
          <a:lstStyle/>
          <a:p>
            <a:pPr defTabSz="0"/>
            <a:r>
              <a:rPr lang="es-CO" sz="900">
                <a:solidFill>
                  <a:schemeClr val="accent1">
                    <a:lumMod val="50000"/>
                  </a:schemeClr>
                </a:solidFill>
              </a:rPr>
              <a:t>NOTA: La Interventoría solicitó cambios en las certificaciones de pesaje del </a:t>
            </a:r>
            <a:r>
              <a:rPr lang="es-CO" sz="900">
                <a:solidFill>
                  <a:schemeClr val="accent1">
                    <a:lumMod val="50000"/>
                  </a:schemeClr>
                </a:solidFill>
                <a:highlight>
                  <a:srgbClr val="FFFFFF"/>
                </a:highlight>
              </a:rPr>
              <a:t>PIDJ </a:t>
            </a:r>
            <a:r>
              <a:rPr lang="es-MX" sz="900">
                <a:solidFill>
                  <a:schemeClr val="accent1">
                    <a:lumMod val="50000"/>
                  </a:schemeClr>
                </a:solidFill>
              </a:rPr>
              <a:t>mediante comunicado </a:t>
            </a:r>
            <a:r>
              <a:rPr lang="es-CO" sz="900">
                <a:solidFill>
                  <a:schemeClr val="accent1">
                    <a:lumMod val="50000"/>
                  </a:schemeClr>
                </a:solidFill>
              </a:rPr>
              <a:t>20217000296242</a:t>
            </a:r>
            <a:r>
              <a:rPr lang="es-MX" sz="900">
                <a:solidFill>
                  <a:schemeClr val="accent1">
                    <a:lumMod val="50000"/>
                  </a:schemeClr>
                </a:solidFill>
              </a:rPr>
              <a:t> del 29/06/2021 reiterado en diciembre del mismo año, mediante comunicado UAESP-CPC-UAESP-3977-21</a:t>
            </a:r>
            <a:endParaRPr lang="es-CO" sz="900">
              <a:solidFill>
                <a:schemeClr val="accent1">
                  <a:lumMod val="50000"/>
                </a:schemeClr>
              </a:solidFill>
            </a:endParaRPr>
          </a:p>
          <a:p>
            <a:pPr defTabSz="0"/>
            <a:r>
              <a:rPr lang="es-CO" sz="900">
                <a:solidFill>
                  <a:schemeClr val="accent1">
                    <a:lumMod val="50000"/>
                  </a:schemeClr>
                </a:solidFill>
              </a:rPr>
              <a:t>(*)</a:t>
            </a:r>
            <a:r>
              <a:rPr lang="es-MX" sz="900">
                <a:solidFill>
                  <a:schemeClr val="accent1">
                    <a:lumMod val="50000"/>
                  </a:schemeClr>
                </a:solidFill>
              </a:rPr>
              <a:t> De acuerdo con lo establecido en el Decreto 1077 de 2015, artículo 2.3.2.1.1. “Definiciones”. Numeral 43.</a:t>
            </a:r>
          </a:p>
          <a:p>
            <a:pPr defTabSz="0"/>
            <a:r>
              <a:rPr lang="es-CO" sz="900">
                <a:solidFill>
                  <a:schemeClr val="accent1">
                    <a:lumMod val="50000"/>
                  </a:schemeClr>
                </a:solidFill>
              </a:rPr>
              <a:t>Fuente: Base de datos </a:t>
            </a:r>
            <a:r>
              <a:rPr lang="es-CO" sz="900">
                <a:solidFill>
                  <a:schemeClr val="accent1">
                    <a:lumMod val="50000"/>
                  </a:schemeClr>
                </a:solidFill>
                <a:highlight>
                  <a:srgbClr val="FFFFFF"/>
                </a:highlight>
              </a:rPr>
              <a:t>PIDJ</a:t>
            </a:r>
            <a:r>
              <a:rPr lang="es-CO" sz="900">
                <a:solidFill>
                  <a:schemeClr val="accent1">
                    <a:lumMod val="50000"/>
                  </a:schemeClr>
                </a:solidFill>
              </a:rPr>
              <a:t> en revisión de la interventoría</a:t>
            </a:r>
          </a:p>
          <a:p>
            <a:r>
              <a:rPr lang="es-CO" sz="900">
                <a:solidFill>
                  <a:schemeClr val="accent1">
                    <a:lumMod val="50000"/>
                  </a:schemeClr>
                </a:solidFill>
              </a:rPr>
              <a:t>Periodo comprendido entre el </a:t>
            </a:r>
            <a:r>
              <a:rPr lang="es-MX" sz="900">
                <a:solidFill>
                  <a:schemeClr val="accent1">
                    <a:lumMod val="50000"/>
                  </a:schemeClr>
                </a:solidFill>
              </a:rPr>
              <a:t>12 de febrero 2018 y el 31 de diciembre de 2024</a:t>
            </a:r>
            <a:r>
              <a:rPr lang="es-CO" sz="900">
                <a:solidFill>
                  <a:schemeClr val="accent1">
                    <a:lumMod val="50000"/>
                  </a:schemeClr>
                </a:solidFill>
              </a:rPr>
              <a:t>.</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40557" y="137426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04575" y="1382545"/>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013809" y="1723032"/>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31516" y="163703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18945" y="173966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71878"/>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ordinarios*   2018 a 2024</a:t>
            </a:r>
          </a:p>
          <a:p>
            <a:pPr lvl="1"/>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C45F2178-653D-41E8-9F56-A598B45DED3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71219" y="1757863"/>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1D2653A5-7FD6-4C1A-B832-25DADE75B9AC}"/>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89368" y="119405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54F7ACC0-1CD5-25A4-F430-4FB0ED2221BE}"/>
              </a:ext>
            </a:extLst>
          </p:cNvPr>
          <p:cNvGraphicFramePr>
            <a:graphicFrameLocks noGrp="1"/>
          </p:cNvGraphicFramePr>
          <p:nvPr>
            <p:extLst>
              <p:ext uri="{D42A27DB-BD31-4B8C-83A1-F6EECF244321}">
                <p14:modId xmlns:p14="http://schemas.microsoft.com/office/powerpoint/2010/main" val="284910561"/>
              </p:ext>
            </p:extLst>
          </p:nvPr>
        </p:nvGraphicFramePr>
        <p:xfrm>
          <a:off x="342092" y="2464292"/>
          <a:ext cx="11436268" cy="3422490"/>
        </p:xfrm>
        <a:graphic>
          <a:graphicData uri="http://schemas.openxmlformats.org/drawingml/2006/table">
            <a:tbl>
              <a:tblPr/>
              <a:tblGrid>
                <a:gridCol w="820295">
                  <a:extLst>
                    <a:ext uri="{9D8B030D-6E8A-4147-A177-3AD203B41FA5}">
                      <a16:colId xmlns:a16="http://schemas.microsoft.com/office/drawing/2014/main" val="3372168847"/>
                    </a:ext>
                  </a:extLst>
                </a:gridCol>
                <a:gridCol w="929666">
                  <a:extLst>
                    <a:ext uri="{9D8B030D-6E8A-4147-A177-3AD203B41FA5}">
                      <a16:colId xmlns:a16="http://schemas.microsoft.com/office/drawing/2014/main" val="3192453452"/>
                    </a:ext>
                  </a:extLst>
                </a:gridCol>
                <a:gridCol w="153805">
                  <a:extLst>
                    <a:ext uri="{9D8B030D-6E8A-4147-A177-3AD203B41FA5}">
                      <a16:colId xmlns:a16="http://schemas.microsoft.com/office/drawing/2014/main" val="3863812620"/>
                    </a:ext>
                  </a:extLst>
                </a:gridCol>
                <a:gridCol w="820295">
                  <a:extLst>
                    <a:ext uri="{9D8B030D-6E8A-4147-A177-3AD203B41FA5}">
                      <a16:colId xmlns:a16="http://schemas.microsoft.com/office/drawing/2014/main" val="2798499535"/>
                    </a:ext>
                  </a:extLst>
                </a:gridCol>
                <a:gridCol w="929666">
                  <a:extLst>
                    <a:ext uri="{9D8B030D-6E8A-4147-A177-3AD203B41FA5}">
                      <a16:colId xmlns:a16="http://schemas.microsoft.com/office/drawing/2014/main" val="2301862543"/>
                    </a:ext>
                  </a:extLst>
                </a:gridCol>
                <a:gridCol w="153805">
                  <a:extLst>
                    <a:ext uri="{9D8B030D-6E8A-4147-A177-3AD203B41FA5}">
                      <a16:colId xmlns:a16="http://schemas.microsoft.com/office/drawing/2014/main" val="1581927232"/>
                    </a:ext>
                  </a:extLst>
                </a:gridCol>
                <a:gridCol w="820295">
                  <a:extLst>
                    <a:ext uri="{9D8B030D-6E8A-4147-A177-3AD203B41FA5}">
                      <a16:colId xmlns:a16="http://schemas.microsoft.com/office/drawing/2014/main" val="2397612582"/>
                    </a:ext>
                  </a:extLst>
                </a:gridCol>
                <a:gridCol w="929666">
                  <a:extLst>
                    <a:ext uri="{9D8B030D-6E8A-4147-A177-3AD203B41FA5}">
                      <a16:colId xmlns:a16="http://schemas.microsoft.com/office/drawing/2014/main" val="2658517476"/>
                    </a:ext>
                  </a:extLst>
                </a:gridCol>
                <a:gridCol w="153805">
                  <a:extLst>
                    <a:ext uri="{9D8B030D-6E8A-4147-A177-3AD203B41FA5}">
                      <a16:colId xmlns:a16="http://schemas.microsoft.com/office/drawing/2014/main" val="3581044928"/>
                    </a:ext>
                  </a:extLst>
                </a:gridCol>
                <a:gridCol w="820295">
                  <a:extLst>
                    <a:ext uri="{9D8B030D-6E8A-4147-A177-3AD203B41FA5}">
                      <a16:colId xmlns:a16="http://schemas.microsoft.com/office/drawing/2014/main" val="1465653263"/>
                    </a:ext>
                  </a:extLst>
                </a:gridCol>
                <a:gridCol w="929666">
                  <a:extLst>
                    <a:ext uri="{9D8B030D-6E8A-4147-A177-3AD203B41FA5}">
                      <a16:colId xmlns:a16="http://schemas.microsoft.com/office/drawing/2014/main" val="1980119984"/>
                    </a:ext>
                  </a:extLst>
                </a:gridCol>
                <a:gridCol w="153805">
                  <a:extLst>
                    <a:ext uri="{9D8B030D-6E8A-4147-A177-3AD203B41FA5}">
                      <a16:colId xmlns:a16="http://schemas.microsoft.com/office/drawing/2014/main" val="1649332938"/>
                    </a:ext>
                  </a:extLst>
                </a:gridCol>
                <a:gridCol w="820295">
                  <a:extLst>
                    <a:ext uri="{9D8B030D-6E8A-4147-A177-3AD203B41FA5}">
                      <a16:colId xmlns:a16="http://schemas.microsoft.com/office/drawing/2014/main" val="2830998071"/>
                    </a:ext>
                  </a:extLst>
                </a:gridCol>
                <a:gridCol w="929666">
                  <a:extLst>
                    <a:ext uri="{9D8B030D-6E8A-4147-A177-3AD203B41FA5}">
                      <a16:colId xmlns:a16="http://schemas.microsoft.com/office/drawing/2014/main" val="2834466647"/>
                    </a:ext>
                  </a:extLst>
                </a:gridCol>
                <a:gridCol w="153805">
                  <a:extLst>
                    <a:ext uri="{9D8B030D-6E8A-4147-A177-3AD203B41FA5}">
                      <a16:colId xmlns:a16="http://schemas.microsoft.com/office/drawing/2014/main" val="2638578700"/>
                    </a:ext>
                  </a:extLst>
                </a:gridCol>
                <a:gridCol w="820295">
                  <a:extLst>
                    <a:ext uri="{9D8B030D-6E8A-4147-A177-3AD203B41FA5}">
                      <a16:colId xmlns:a16="http://schemas.microsoft.com/office/drawing/2014/main" val="870831008"/>
                    </a:ext>
                  </a:extLst>
                </a:gridCol>
                <a:gridCol w="1097143">
                  <a:extLst>
                    <a:ext uri="{9D8B030D-6E8A-4147-A177-3AD203B41FA5}">
                      <a16:colId xmlns:a16="http://schemas.microsoft.com/office/drawing/2014/main" val="3920652467"/>
                    </a:ext>
                  </a:extLst>
                </a:gridCol>
              </a:tblGrid>
              <a:tr h="223206">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915889245"/>
                  </a:ext>
                </a:extLst>
              </a:tr>
              <a:tr h="212577">
                <a:tc>
                  <a:txBody>
                    <a:bodyPr/>
                    <a:lstStyle/>
                    <a:p>
                      <a:pPr algn="ctr" rtl="0" fontAlgn="ctr"/>
                      <a:r>
                        <a:rPr lang="es-CO" sz="1100" b="0"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172.895,38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256.796,21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159.875,93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103.227,89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106.847,66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100" b="1" i="0" u="none" strike="noStrike">
                          <a:solidFill>
                            <a:srgbClr val="203864"/>
                          </a:solidFill>
                          <a:effectLst/>
                          <a:latin typeface="Calibri" panose="020F0502020204030204" pitchFamily="34" charset="0"/>
                        </a:rPr>
                        <a:t>799.643,07</a:t>
                      </a:r>
                    </a:p>
                  </a:txBody>
                  <a:tcPr marL="0" marR="85006"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619460140"/>
                  </a:ext>
                </a:extLst>
              </a:tr>
              <a:tr h="212577">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230.675,14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332.846,80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207.576,76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129.757,14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140.700,97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1.041.556,81</a:t>
                      </a:r>
                    </a:p>
                  </a:txBody>
                  <a:tcPr marL="0" marR="85006" marT="0" marB="0" anchor="ctr">
                    <a:lnL>
                      <a:noFill/>
                    </a:lnL>
                    <a:lnR>
                      <a:noFill/>
                    </a:lnR>
                    <a:lnT>
                      <a:noFill/>
                    </a:lnT>
                    <a:lnB>
                      <a:noFill/>
                    </a:lnB>
                    <a:noFill/>
                  </a:tcPr>
                </a:tc>
                <a:extLst>
                  <a:ext uri="{0D108BD9-81ED-4DB2-BD59-A6C34878D82A}">
                    <a16:rowId xmlns:a16="http://schemas.microsoft.com/office/drawing/2014/main" val="2763316917"/>
                  </a:ext>
                </a:extLst>
              </a:tr>
              <a:tr h="212577">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224.500,84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325.237,90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200.607,98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135.386,44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142.677,31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latin typeface="Calibri" panose="020F0502020204030204" pitchFamily="34" charset="0"/>
                        </a:rPr>
                        <a:t>1.028.410,47</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4013970245"/>
                  </a:ext>
                </a:extLst>
              </a:tr>
              <a:tr h="212577">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230.653,82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337.258,09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203.796,68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146.151,39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144.767,46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1.062.627,44</a:t>
                      </a:r>
                    </a:p>
                  </a:txBody>
                  <a:tcPr marL="0" marR="85006" marT="0" marB="0" anchor="ctr">
                    <a:lnL>
                      <a:noFill/>
                    </a:lnL>
                    <a:lnR>
                      <a:noFill/>
                    </a:lnR>
                    <a:lnT>
                      <a:noFill/>
                    </a:lnT>
                    <a:lnB>
                      <a:noFill/>
                    </a:lnB>
                    <a:noFill/>
                  </a:tcPr>
                </a:tc>
                <a:extLst>
                  <a:ext uri="{0D108BD9-81ED-4DB2-BD59-A6C34878D82A}">
                    <a16:rowId xmlns:a16="http://schemas.microsoft.com/office/drawing/2014/main" val="3599299133"/>
                  </a:ext>
                </a:extLst>
              </a:tr>
              <a:tr h="212577">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208.208,39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308.836,56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188.589,30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131.769,69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139.714,78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latin typeface="Calibri" panose="020F0502020204030204" pitchFamily="34" charset="0"/>
                        </a:rPr>
                        <a:t>977.118,72</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2971447078"/>
                  </a:ext>
                </a:extLst>
              </a:tr>
              <a:tr h="212577">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222.258,40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341.289,88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212.966,07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145.617,49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151.377,14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1.073.508,98</a:t>
                      </a:r>
                    </a:p>
                  </a:txBody>
                  <a:tcPr marL="0" marR="85006" marT="0" marB="0" anchor="ctr">
                    <a:lnL>
                      <a:noFill/>
                    </a:lnL>
                    <a:lnR>
                      <a:noFill/>
                    </a:lnR>
                    <a:lnT>
                      <a:noFill/>
                    </a:lnT>
                    <a:lnB>
                      <a:noFill/>
                    </a:lnB>
                    <a:noFill/>
                  </a:tcPr>
                </a:tc>
                <a:extLst>
                  <a:ext uri="{0D108BD9-81ED-4DB2-BD59-A6C34878D82A}">
                    <a16:rowId xmlns:a16="http://schemas.microsoft.com/office/drawing/2014/main" val="291270477"/>
                  </a:ext>
                </a:extLst>
              </a:tr>
              <a:tr h="212577">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210.401,74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314.599,07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199.061,31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137.361,31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140.446,52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latin typeface="Calibri" panose="020F0502020204030204" pitchFamily="34" charset="0"/>
                        </a:rPr>
                        <a:t>1.001.869,95</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3217840909"/>
                  </a:ext>
                </a:extLst>
              </a:tr>
              <a:tr h="212577">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222.958,27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328.248,37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204.313,22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140.168,24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142.368,46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1.038.056,56</a:t>
                      </a:r>
                    </a:p>
                  </a:txBody>
                  <a:tcPr marL="0" marR="85006" marT="0" marB="0" anchor="ctr">
                    <a:lnL>
                      <a:noFill/>
                    </a:lnL>
                    <a:lnR>
                      <a:noFill/>
                    </a:lnR>
                    <a:lnT>
                      <a:noFill/>
                    </a:lnT>
                    <a:lnB>
                      <a:noFill/>
                    </a:lnB>
                    <a:noFill/>
                  </a:tcPr>
                </a:tc>
                <a:extLst>
                  <a:ext uri="{0D108BD9-81ED-4DB2-BD59-A6C34878D82A}">
                    <a16:rowId xmlns:a16="http://schemas.microsoft.com/office/drawing/2014/main" val="2020916255"/>
                  </a:ext>
                </a:extLst>
              </a:tr>
              <a:tr h="212577">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213.257,29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307.220,87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190.941,88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129.964,48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135.467,58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latin typeface="Calibri" panose="020F0502020204030204" pitchFamily="34" charset="0"/>
                        </a:rPr>
                        <a:t>976.852,10</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3780633532"/>
                  </a:ext>
                </a:extLst>
              </a:tr>
              <a:tr h="212577">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223.548,38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322.395,77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198.457,62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134.293,82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139.299,63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1.017.995,22</a:t>
                      </a:r>
                    </a:p>
                  </a:txBody>
                  <a:tcPr marL="0" marR="85006" marT="0" marB="0" anchor="ctr">
                    <a:lnL>
                      <a:noFill/>
                    </a:lnL>
                    <a:lnR>
                      <a:noFill/>
                    </a:lnR>
                    <a:lnT>
                      <a:noFill/>
                    </a:lnT>
                    <a:lnB>
                      <a:noFill/>
                    </a:lnB>
                    <a:noFill/>
                  </a:tcPr>
                </a:tc>
                <a:extLst>
                  <a:ext uri="{0D108BD9-81ED-4DB2-BD59-A6C34878D82A}">
                    <a16:rowId xmlns:a16="http://schemas.microsoft.com/office/drawing/2014/main" val="3438861347"/>
                  </a:ext>
                </a:extLst>
              </a:tr>
              <a:tr h="212577">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215.273,71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301.691,67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185.063,09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131.508,73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133.120,97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latin typeface="Calibri" panose="020F0502020204030204" pitchFamily="34" charset="0"/>
                        </a:rPr>
                        <a:t>966.658,17</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271632879"/>
                  </a:ext>
                </a:extLst>
              </a:tr>
              <a:tr h="212577">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218.548,87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312.187,73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191.516,08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133.779,86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137.527,93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993.560,47</a:t>
                      </a:r>
                    </a:p>
                  </a:txBody>
                  <a:tcPr marL="0" marR="85006" marT="0" marB="0" anchor="ctr">
                    <a:lnL>
                      <a:noFill/>
                    </a:lnL>
                    <a:lnR>
                      <a:noFill/>
                    </a:lnR>
                    <a:lnT>
                      <a:noFill/>
                    </a:lnT>
                    <a:lnB>
                      <a:noFill/>
                    </a:lnB>
                    <a:noFill/>
                  </a:tcPr>
                </a:tc>
                <a:extLst>
                  <a:ext uri="{0D108BD9-81ED-4DB2-BD59-A6C34878D82A}">
                    <a16:rowId xmlns:a16="http://schemas.microsoft.com/office/drawing/2014/main" val="294005986"/>
                  </a:ext>
                </a:extLst>
              </a:tr>
              <a:tr h="212577">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214.374,53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310.060,35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189.729,71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130.194,48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136.554,34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latin typeface="Calibri" panose="020F0502020204030204" pitchFamily="34" charset="0"/>
                        </a:rPr>
                        <a:t>980.913,41</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1908794124"/>
                  </a:ext>
                </a:extLst>
              </a:tr>
              <a:tr h="212577">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218.579,40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323.179,55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198.665,84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135.495,09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140.460,80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1.016.380,68</a:t>
                      </a:r>
                    </a:p>
                  </a:txBody>
                  <a:tcPr marL="0" marR="85006" marT="0" marB="0" anchor="ctr">
                    <a:lnL>
                      <a:noFill/>
                    </a:lnL>
                    <a:lnR>
                      <a:noFill/>
                    </a:lnR>
                    <a:lnT>
                      <a:noFill/>
                    </a:lnT>
                    <a:lnB>
                      <a:noFill/>
                    </a:lnB>
                    <a:noFill/>
                  </a:tcPr>
                </a:tc>
                <a:extLst>
                  <a:ext uri="{0D108BD9-81ED-4DB2-BD59-A6C34878D82A}">
                    <a16:rowId xmlns:a16="http://schemas.microsoft.com/office/drawing/2014/main" val="1306769224"/>
                  </a:ext>
                </a:extLst>
              </a:tr>
              <a:tr h="223206">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3.026.134,16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4.421.848,82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2.731.161,47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1.864.676,05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1.931.331,55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     13.975.152,05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710646226"/>
                  </a:ext>
                </a:extLst>
              </a:tr>
            </a:tbl>
          </a:graphicData>
        </a:graphic>
      </p:graphicFrame>
    </p:spTree>
    <p:extLst>
      <p:ext uri="{BB962C8B-B14F-4D97-AF65-F5344CB8AC3E}">
        <p14:creationId xmlns:p14="http://schemas.microsoft.com/office/powerpoint/2010/main" val="137212095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a:extLst>
              <a:ext uri="{FF2B5EF4-FFF2-40B4-BE49-F238E27FC236}">
                <a16:creationId xmlns:a16="http://schemas.microsoft.com/office/drawing/2014/main" id="{4F8320A8-6DB4-EF5E-2A6A-2D5E9B7C9ABF}"/>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4352990" y="1840005"/>
            <a:ext cx="7613645" cy="3534614"/>
          </a:xfrm>
          <a:prstGeom prst="rect">
            <a:avLst/>
          </a:prstGeom>
        </p:spPr>
      </p:pic>
      <p:cxnSp>
        <p:nvCxnSpPr>
          <p:cNvPr id="20" name="126 Conector recto">
            <a:extLst>
              <a:ext uri="{FF2B5EF4-FFF2-40B4-BE49-F238E27FC236}">
                <a16:creationId xmlns:a16="http://schemas.microsoft.com/office/drawing/2014/main" id="{41F51E4A-8577-47E1-A9D1-03C3FB5A5F88}"/>
              </a:ext>
            </a:extLst>
          </p:cNvPr>
          <p:cNvCxnSpPr>
            <a:cxnSpLocks/>
          </p:cNvCxnSpPr>
          <p:nvPr/>
        </p:nvCxnSpPr>
        <p:spPr>
          <a:xfrm flipH="1">
            <a:off x="6528193" y="2247413"/>
            <a:ext cx="862524" cy="719913"/>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1" name="126 Conector recto">
            <a:extLst>
              <a:ext uri="{FF2B5EF4-FFF2-40B4-BE49-F238E27FC236}">
                <a16:creationId xmlns:a16="http://schemas.microsoft.com/office/drawing/2014/main" id="{E3A19789-1607-40E3-998A-5C22F0E5B780}"/>
              </a:ext>
            </a:extLst>
          </p:cNvPr>
          <p:cNvCxnSpPr>
            <a:cxnSpLocks/>
          </p:cNvCxnSpPr>
          <p:nvPr/>
        </p:nvCxnSpPr>
        <p:spPr>
          <a:xfrm flipH="1">
            <a:off x="4619574" y="3699582"/>
            <a:ext cx="1136141" cy="697892"/>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3" name="126 Conector recto">
            <a:extLst>
              <a:ext uri="{FF2B5EF4-FFF2-40B4-BE49-F238E27FC236}">
                <a16:creationId xmlns:a16="http://schemas.microsoft.com/office/drawing/2014/main" id="{1D649604-3C2D-48E1-8360-7D6945151A69}"/>
              </a:ext>
            </a:extLst>
          </p:cNvPr>
          <p:cNvCxnSpPr>
            <a:cxnSpLocks/>
          </p:cNvCxnSpPr>
          <p:nvPr/>
        </p:nvCxnSpPr>
        <p:spPr>
          <a:xfrm flipH="1">
            <a:off x="5785644" y="3883051"/>
            <a:ext cx="744236" cy="929507"/>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sp>
        <p:nvSpPr>
          <p:cNvPr id="33" name="CuadroTexto 32">
            <a:extLst>
              <a:ext uri="{FF2B5EF4-FFF2-40B4-BE49-F238E27FC236}">
                <a16:creationId xmlns:a16="http://schemas.microsoft.com/office/drawing/2014/main" id="{098D66D1-C320-4AE2-B51E-438BB3EE4891}"/>
              </a:ext>
            </a:extLst>
          </p:cNvPr>
          <p:cNvSpPr txBox="1"/>
          <p:nvPr/>
        </p:nvSpPr>
        <p:spPr>
          <a:xfrm>
            <a:off x="4797449" y="4801362"/>
            <a:ext cx="1218835"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1.778**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dirty="0">
                <a:ln>
                  <a:noFill/>
                </a:ln>
                <a:solidFill>
                  <a:srgbClr val="002060"/>
                </a:solidFill>
                <a:effectLst/>
                <a:uLnTx/>
                <a:uFillTx/>
                <a:latin typeface="Calibri" panose="020F0502020204030204"/>
                <a:ea typeface="+mn-ea"/>
                <a:cs typeface="+mn-cs"/>
              </a:rPr>
              <a:t>782 </a:t>
            </a:r>
            <a:r>
              <a:rPr kumimoji="0" lang="es-CO" sz="1100" b="0" i="0" u="none" strike="noStrike" kern="1200" cap="none" spc="0" normalizeH="0" baseline="0" noProof="0" dirty="0" err="1">
                <a:ln>
                  <a:noFill/>
                </a:ln>
                <a:solidFill>
                  <a:srgbClr val="002060"/>
                </a:solidFill>
                <a:effectLst/>
                <a:uLnTx/>
                <a:uFillTx/>
                <a:latin typeface="Calibri" panose="020F0502020204030204"/>
                <a:ea typeface="+mn-ea"/>
                <a:cs typeface="+mn-cs"/>
              </a:rPr>
              <a:t>NA</a:t>
            </a:r>
            <a:endParaRPr kumimoji="0" lang="es-CO" sz="1100" b="0" i="0" u="none" strike="noStrike" kern="1200" cap="none" spc="0" normalizeH="0" baseline="0" noProof="0" dirty="0">
              <a:ln>
                <a:noFill/>
              </a:ln>
              <a:solidFill>
                <a:srgbClr val="002060"/>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dirty="0">
                <a:ln>
                  <a:noFill/>
                </a:ln>
                <a:solidFill>
                  <a:srgbClr val="002060"/>
                </a:solidFill>
                <a:effectLst/>
                <a:uLnTx/>
                <a:uFillTx/>
                <a:latin typeface="Calibri" panose="020F0502020204030204"/>
                <a:ea typeface="+mn-ea"/>
                <a:cs typeface="+mn-cs"/>
              </a:rPr>
              <a:t>996 A</a:t>
            </a:r>
          </a:p>
        </p:txBody>
      </p:sp>
      <p:sp>
        <p:nvSpPr>
          <p:cNvPr id="38" name="CuadroTexto 37">
            <a:extLst>
              <a:ext uri="{FF2B5EF4-FFF2-40B4-BE49-F238E27FC236}">
                <a16:creationId xmlns:a16="http://schemas.microsoft.com/office/drawing/2014/main" id="{21039E42-7822-4168-B788-72907FB76E54}"/>
              </a:ext>
            </a:extLst>
          </p:cNvPr>
          <p:cNvSpPr txBox="1"/>
          <p:nvPr/>
        </p:nvSpPr>
        <p:spPr>
          <a:xfrm>
            <a:off x="1677382" y="197811"/>
            <a:ext cx="7411453" cy="1138773"/>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panose="020E0502030303020204" pitchFamily="34" charset="0"/>
                <a:ea typeface="+mn-ea"/>
                <a:cs typeface="+mn-cs"/>
              </a:rPr>
              <a:t>CONTENEDORES</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0" cap="small" spc="0" normalizeH="0" baseline="0" noProof="0">
                <a:ln>
                  <a:noFill/>
                </a:ln>
                <a:solidFill>
                  <a:srgbClr val="002060"/>
                </a:solidFill>
                <a:effectLst/>
                <a:uLnTx/>
                <a:uFillTx/>
                <a:latin typeface="Candara" panose="020E0502030303020204" pitchFamily="34" charset="0"/>
                <a:ea typeface="+mn-ea"/>
                <a:cs typeface="+mn-cs"/>
              </a:rPr>
              <a:t>reportados como Instalados </a:t>
            </a:r>
            <a:r>
              <a:rPr lang="es-CO" sz="1600" kern="0">
                <a:solidFill>
                  <a:srgbClr val="002060"/>
                </a:solidFill>
              </a:rPr>
              <a:t>marzo</a:t>
            </a:r>
            <a:r>
              <a:rPr kumimoji="0" lang="es-CO" sz="1600" b="1" i="0" u="none" strike="noStrike" kern="0" cap="small" spc="0" normalizeH="0" baseline="0" noProof="0">
                <a:ln>
                  <a:noFill/>
                </a:ln>
                <a:solidFill>
                  <a:srgbClr val="002060"/>
                </a:solidFill>
                <a:effectLst/>
                <a:uLnTx/>
                <a:uFillTx/>
                <a:latin typeface="Candara" panose="020E0502030303020204" pitchFamily="34" charset="0"/>
                <a:ea typeface="+mn-ea"/>
                <a:cs typeface="+mn-cs"/>
              </a:rPr>
              <a:t> 2025</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39" name="Conector recto 38">
            <a:extLst>
              <a:ext uri="{FF2B5EF4-FFF2-40B4-BE49-F238E27FC236}">
                <a16:creationId xmlns:a16="http://schemas.microsoft.com/office/drawing/2014/main" id="{A9618C22-BDCB-4FD8-9C23-0AC038199E83}"/>
              </a:ext>
            </a:extLst>
          </p:cNvPr>
          <p:cNvCxnSpPr>
            <a:cxnSpLocks/>
          </p:cNvCxnSpPr>
          <p:nvPr/>
        </p:nvCxnSpPr>
        <p:spPr>
          <a:xfrm>
            <a:off x="318052" y="1187714"/>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7" name="Imagen 26">
            <a:extLst>
              <a:ext uri="{FF2B5EF4-FFF2-40B4-BE49-F238E27FC236}">
                <a16:creationId xmlns:a16="http://schemas.microsoft.com/office/drawing/2014/main" id="{A257C2CA-6E06-4B6C-BBE2-0A4B34581EF7}"/>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35234"/>
            <a:ext cx="1073171" cy="1112117"/>
          </a:xfrm>
          <a:prstGeom prst="rect">
            <a:avLst/>
          </a:prstGeom>
        </p:spPr>
      </p:pic>
      <p:sp>
        <p:nvSpPr>
          <p:cNvPr id="41" name="Título 1">
            <a:extLst>
              <a:ext uri="{FF2B5EF4-FFF2-40B4-BE49-F238E27FC236}">
                <a16:creationId xmlns:a16="http://schemas.microsoft.com/office/drawing/2014/main" id="{2498B3B7-6094-44DB-A247-359E28323854}"/>
              </a:ext>
            </a:extLst>
          </p:cNvPr>
          <p:cNvSpPr txBox="1">
            <a:spLocks/>
          </p:cNvSpPr>
          <p:nvPr/>
        </p:nvSpPr>
        <p:spPr>
          <a:xfrm>
            <a:off x="3297444" y="4705416"/>
            <a:ext cx="1812675"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2.687</a:t>
            </a: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Light" panose="020F0302020204030204"/>
                <a:ea typeface="+mj-ea"/>
                <a:cs typeface="+mj-cs"/>
              </a:rPr>
              <a:t>- - - - - - -- - - - </a:t>
            </a:r>
            <a:endParaRPr kumimoji="0" lang="es-CO" sz="1200" b="1" i="0" u="none" strike="noStrike" kern="1200" cap="none" spc="0" normalizeH="0" baseline="0" noProof="0">
              <a:ln>
                <a:noFill/>
              </a:ln>
              <a:solidFill>
                <a:srgbClr val="002060"/>
              </a:solidFill>
              <a:effectLst/>
              <a:uLnTx/>
              <a:uFillTx/>
              <a:latin typeface="Calibri Light" panose="020F0302020204030204"/>
              <a:ea typeface="Calibri Light"/>
              <a:cs typeface="Calibri Light"/>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BARRIOS UNIDOS</a:t>
            </a:r>
            <a:endParaRPr kumimoji="0" lang="es-CO" sz="1200" b="1" i="0" u="none" strike="noStrike" kern="1200" cap="none" spc="0" normalizeH="0" baseline="0" noProof="0">
              <a:ln>
                <a:noFill/>
              </a:ln>
              <a:solidFill>
                <a:srgbClr val="002060"/>
              </a:solidFill>
              <a:effectLst/>
              <a:uLnTx/>
              <a:uFillTx/>
              <a:latin typeface="Calibri" panose="020F0502020204030204"/>
              <a:ea typeface="Calibri"/>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297</a:t>
            </a: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Calibri"/>
            </a:endParaRPr>
          </a:p>
        </p:txBody>
      </p:sp>
      <p:sp>
        <p:nvSpPr>
          <p:cNvPr id="3" name="CuadroTexto 2">
            <a:extLst>
              <a:ext uri="{FF2B5EF4-FFF2-40B4-BE49-F238E27FC236}">
                <a16:creationId xmlns:a16="http://schemas.microsoft.com/office/drawing/2014/main" id="{1E850DAE-1478-4567-BED5-5178BBDF24D7}"/>
              </a:ext>
            </a:extLst>
          </p:cNvPr>
          <p:cNvSpPr txBox="1"/>
          <p:nvPr/>
        </p:nvSpPr>
        <p:spPr>
          <a:xfrm>
            <a:off x="12755" y="6105892"/>
            <a:ext cx="12186370" cy="784830"/>
          </a:xfrm>
          <a:prstGeom prst="rect">
            <a:avLst/>
          </a:prstGeom>
          <a:noFill/>
        </p:spPr>
        <p:txBody>
          <a:bodyPr wrap="square" lIns="91440" tIns="45720" rIns="91440" bIns="45720" rtlCol="0" anchor="t">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 Se retiraron 242 contenedores bajo la Actualización del Plan de contenerización suscrito bajo el acta de entendimiento el 25 de octubre de 2024. </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**Plan Piloto Aprobado por la UAESP – La Interventoría generó informe de incumplimiento de capacidad nominal – SAC 86.</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 Plan para residuos aprovechables adicional.</a:t>
            </a:r>
          </a:p>
          <a:p>
            <a:pPr lvl="0" algn="ju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Nota: La Unidad </a:t>
            </a:r>
            <a:r>
              <a:rPr lang="es-CO" sz="900" dirty="0">
                <a:solidFill>
                  <a:srgbClr val="002060"/>
                </a:solidFill>
              </a:rPr>
              <a:t>Piloto Aprobado por la UAESP – La Interventoría generó informe de incumplimiento de capacidad nominal – SAC 78 y  SAC 85. </a:t>
            </a:r>
          </a:p>
          <a:p>
            <a:pPr lvl="0" algn="just">
              <a:defRPr/>
            </a:pPr>
            <a:r>
              <a:rPr lang="es-CO" sz="900" dirty="0">
                <a:solidFill>
                  <a:srgbClr val="002060"/>
                </a:solidFill>
              </a:rPr>
              <a:t>****El Concesionario </a:t>
            </a:r>
            <a:r>
              <a:rPr lang="es-CO" sz="900" dirty="0" err="1">
                <a:solidFill>
                  <a:srgbClr val="002060"/>
                </a:solidFill>
              </a:rPr>
              <a:t>BOGOTA</a:t>
            </a:r>
            <a:r>
              <a:rPr lang="es-CO" sz="900" dirty="0">
                <a:solidFill>
                  <a:srgbClr val="002060"/>
                </a:solidFill>
              </a:rPr>
              <a:t> LIMPIA  reporta un (1) contenedor emitió </a:t>
            </a: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concepto en el cual indica que se debe actualizar los planes de Contenerización incluyendo frecuencia para el </a:t>
            </a:r>
            <a:r>
              <a:rPr lang="es-CO" sz="900" dirty="0">
                <a:solidFill>
                  <a:srgbClr val="002060"/>
                </a:solidFill>
                <a:latin typeface="Calibri" panose="020F0502020204030204"/>
              </a:rPr>
              <a:t>cálculo</a:t>
            </a: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 de la capacidad Nominal.</a:t>
            </a:r>
          </a:p>
        </p:txBody>
      </p:sp>
      <p:sp>
        <p:nvSpPr>
          <p:cNvPr id="42" name="Título 1">
            <a:extLst>
              <a:ext uri="{FF2B5EF4-FFF2-40B4-BE49-F238E27FC236}">
                <a16:creationId xmlns:a16="http://schemas.microsoft.com/office/drawing/2014/main" id="{D599D24F-AF10-4386-B849-B97880E839B8}"/>
              </a:ext>
            </a:extLst>
          </p:cNvPr>
          <p:cNvSpPr txBox="1">
            <a:spLocks/>
          </p:cNvSpPr>
          <p:nvPr/>
        </p:nvSpPr>
        <p:spPr>
          <a:xfrm>
            <a:off x="5785644" y="4781378"/>
            <a:ext cx="1309244" cy="98959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r>
              <a:rPr lang="es-CO" sz="1200" b="1">
                <a:solidFill>
                  <a:srgbClr val="002060"/>
                </a:solidFill>
                <a:latin typeface="Calibri" panose="020F0502020204030204"/>
              </a:rPr>
              <a:t>FONTIBÓN </a:t>
            </a:r>
          </a:p>
          <a:p>
            <a:pPr>
              <a:defRPr/>
            </a:pPr>
            <a:r>
              <a:rPr lang="es-CO" sz="1200" b="1">
                <a:solidFill>
                  <a:srgbClr val="002060"/>
                </a:solidFill>
                <a:latin typeface="Calibri" panose="020F0502020204030204"/>
              </a:rPr>
              <a:t> 577</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solidFill>
                <a:effectLst/>
                <a:uLnTx/>
                <a:uFillTx/>
                <a:latin typeface="Calibri Light" panose="020F0302020204030204"/>
                <a:ea typeface="+mj-ea"/>
                <a:cs typeface="+mj-cs"/>
              </a:rPr>
              <a:t>- - - - - - - - -</a:t>
            </a:r>
            <a:endParaRPr kumimoji="0" lang="es-CO" sz="1200" b="1" i="0" u="none" strike="noStrike" kern="1200" cap="none" spc="0" normalizeH="0" baseline="0" noProof="0">
              <a:ln>
                <a:noFill/>
              </a:ln>
              <a:solidFill>
                <a:srgbClr val="4472C4"/>
              </a:solidFill>
              <a:effectLst/>
              <a:uLnTx/>
              <a:uFillTx/>
              <a:latin typeface="Calibri" panose="020F0502020204030204"/>
              <a:ea typeface="+mj-ea"/>
              <a:cs typeface="+mj-cs"/>
            </a:endParaRPr>
          </a:p>
          <a:p>
            <a:pPr marR="0" lvl="0" indent="0" fontAlgn="auto">
              <a:spcAft>
                <a:spcPts val="0"/>
              </a:spcAft>
              <a:buClrTx/>
              <a:buSzTx/>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r>
              <a:rPr lang="es-CO" sz="1200" b="1">
                <a:solidFill>
                  <a:srgbClr val="002060"/>
                </a:solidFill>
                <a:latin typeface="Calibri" panose="020F0502020204030204"/>
              </a:rPr>
              <a:t>KENNEDY</a:t>
            </a:r>
          </a:p>
          <a:p>
            <a:pPr marR="0" lvl="0" indent="0" fontAlgn="auto">
              <a:spcAft>
                <a:spcPts val="0"/>
              </a:spcAft>
              <a:buClrTx/>
              <a:buSzTx/>
              <a:tabLst/>
              <a:defRPr/>
            </a:pPr>
            <a:r>
              <a:rPr lang="es-CO" sz="1200" b="1">
                <a:solidFill>
                  <a:srgbClr val="002060"/>
                </a:solidFill>
                <a:latin typeface="Calibri" panose="020F0502020204030204"/>
              </a:rPr>
              <a:t> 1.201</a:t>
            </a:r>
          </a:p>
        </p:txBody>
      </p:sp>
      <p:sp>
        <p:nvSpPr>
          <p:cNvPr id="35" name="Título 1">
            <a:extLst>
              <a:ext uri="{FF2B5EF4-FFF2-40B4-BE49-F238E27FC236}">
                <a16:creationId xmlns:a16="http://schemas.microsoft.com/office/drawing/2014/main" id="{E16DCB27-716E-4C47-9B15-29B38D8D1FFA}"/>
              </a:ext>
            </a:extLst>
          </p:cNvPr>
          <p:cNvSpPr txBox="1">
            <a:spLocks/>
          </p:cNvSpPr>
          <p:nvPr/>
        </p:nvSpPr>
        <p:spPr>
          <a:xfrm>
            <a:off x="7390717" y="1225143"/>
            <a:ext cx="480128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CANDELARIA           SAN CRISTÓBAL       SUMAPAZ             USME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76	         178	                  9	                       227</a:t>
            </a:r>
            <a:endParaRPr kumimoji="0" lang="es-CO" sz="1200" b="0" i="0" u="none" strike="noStrike" kern="1200" cap="small"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CHAPINERO             SANTA FE               </a:t>
            </a:r>
            <a:r>
              <a:rPr lang="es-CO" sz="1200" b="1">
                <a:solidFill>
                  <a:srgbClr val="4472C4">
                    <a:lumMod val="50000"/>
                  </a:srgbClr>
                </a:solidFill>
                <a:latin typeface="Calibri" panose="020F0502020204030204"/>
              </a:rPr>
              <a:t> </a:t>
            </a: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USAQUÉN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small" spc="0" normalizeH="0" baseline="0" noProof="0">
                <a:ln>
                  <a:noFill/>
                </a:ln>
                <a:solidFill>
                  <a:srgbClr val="4472C4">
                    <a:lumMod val="50000"/>
                  </a:srgbClr>
                </a:solidFill>
                <a:effectLst/>
                <a:uLnTx/>
                <a:uFillTx/>
                <a:latin typeface="Calibri" panose="020F0502020204030204"/>
                <a:ea typeface="+mj-ea"/>
                <a:cs typeface="+mj-cs"/>
              </a:rPr>
              <a:t>6</a:t>
            </a:r>
            <a:r>
              <a:rPr lang="es-CO" sz="1200" b="1" cap="small">
                <a:solidFill>
                  <a:srgbClr val="4472C4">
                    <a:lumMod val="50000"/>
                  </a:srgbClr>
                </a:solidFill>
                <a:latin typeface="Calibri" panose="020F0502020204030204"/>
              </a:rPr>
              <a:t>0</a:t>
            </a:r>
            <a:r>
              <a:rPr kumimoji="0" lang="es-CO" sz="1200" b="1" i="0" u="none" strike="noStrike" kern="1200" cap="small" spc="0" normalizeH="0" baseline="0" noProof="0">
                <a:ln>
                  <a:noFill/>
                </a:ln>
                <a:solidFill>
                  <a:srgbClr val="4472C4">
                    <a:lumMod val="50000"/>
                  </a:srgbClr>
                </a:solidFill>
                <a:effectLst/>
                <a:uLnTx/>
                <a:uFillTx/>
                <a:latin typeface="Calibri" panose="020F0502020204030204"/>
                <a:ea typeface="+mj-ea"/>
                <a:cs typeface="+mj-cs"/>
              </a:rPr>
              <a:t>	         93                            171</a:t>
            </a:r>
          </a:p>
        </p:txBody>
      </p:sp>
      <p:sp>
        <p:nvSpPr>
          <p:cNvPr id="31" name="CuadroTexto 30">
            <a:extLst>
              <a:ext uri="{FF2B5EF4-FFF2-40B4-BE49-F238E27FC236}">
                <a16:creationId xmlns:a16="http://schemas.microsoft.com/office/drawing/2014/main" id="{65136D98-0773-427D-951E-F2732F6DA1A0}"/>
              </a:ext>
            </a:extLst>
          </p:cNvPr>
          <p:cNvSpPr txBox="1"/>
          <p:nvPr/>
        </p:nvSpPr>
        <p:spPr>
          <a:xfrm>
            <a:off x="225365" y="3052208"/>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a:t>
            </a:r>
            <a:r>
              <a:rPr lang="es-CO" sz="1400" b="1" dirty="0">
                <a:solidFill>
                  <a:srgbClr val="002060"/>
                </a:solidFill>
                <a:effectLst>
                  <a:outerShdw blurRad="38100" dist="38100" dir="2700000" algn="tl">
                    <a:srgbClr val="000000">
                      <a:alpha val="43137"/>
                    </a:srgbClr>
                  </a:outerShdw>
                </a:effectLst>
                <a:latin typeface="Calibri" panose="020F0502020204030204"/>
              </a:rPr>
              <a:t>,</a:t>
            </a: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 Contenedores – Adiciones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490</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450  No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40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37" name="CuadroTexto 36">
            <a:extLst>
              <a:ext uri="{FF2B5EF4-FFF2-40B4-BE49-F238E27FC236}">
                <a16:creationId xmlns:a16="http://schemas.microsoft.com/office/drawing/2014/main" id="{206DD570-0358-4EFC-9367-945901A658E4}"/>
              </a:ext>
            </a:extLst>
          </p:cNvPr>
          <p:cNvSpPr txBox="1"/>
          <p:nvPr/>
        </p:nvSpPr>
        <p:spPr>
          <a:xfrm>
            <a:off x="209555" y="1554916"/>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a:t>
            </a:r>
            <a:r>
              <a:rPr lang="es-CO" sz="1400" b="1" dirty="0">
                <a:solidFill>
                  <a:srgbClr val="002060"/>
                </a:solidFill>
                <a:effectLst>
                  <a:outerShdw blurRad="38100" dist="38100" dir="2700000" algn="tl">
                    <a:srgbClr val="000000">
                      <a:alpha val="43137"/>
                    </a:srgbClr>
                  </a:outerShdw>
                </a:effectLst>
                <a:latin typeface="Calibri" panose="020F0502020204030204"/>
              </a:rPr>
              <a:t>,</a:t>
            </a: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 Contenedores – Anexo11</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10.746</a:t>
            </a:r>
            <a:endParaRPr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5.373  No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5.373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40" name="Título 1">
            <a:extLst>
              <a:ext uri="{FF2B5EF4-FFF2-40B4-BE49-F238E27FC236}">
                <a16:creationId xmlns:a16="http://schemas.microsoft.com/office/drawing/2014/main" id="{8C0C46FC-50CD-424E-8F47-7649FFBEC5C9}"/>
              </a:ext>
            </a:extLst>
          </p:cNvPr>
          <p:cNvSpPr txBox="1">
            <a:spLocks/>
          </p:cNvSpPr>
          <p:nvPr/>
        </p:nvSpPr>
        <p:spPr>
          <a:xfrm>
            <a:off x="6980777" y="5234066"/>
            <a:ext cx="5198468"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ANTONIO NARIÑO      CIUDAD BOLÍVAR       PUENTE ARANDA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43                                   560                               </a:t>
            </a:r>
            <a:r>
              <a:rPr lang="es-CO" sz="1200" b="1">
                <a:solidFill>
                  <a:srgbClr val="002060"/>
                </a:solidFill>
                <a:latin typeface="Calibri" panose="020F0502020204030204"/>
              </a:rPr>
              <a:t>286</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a:t>
            </a:r>
            <a:r>
              <a:rPr lang="es-CO" sz="1200" b="1">
                <a:solidFill>
                  <a:srgbClr val="002060"/>
                </a:solidFill>
                <a:latin typeface="Calibri" panose="020F0502020204030204"/>
              </a:rPr>
              <a:t>159</a:t>
            </a:r>
            <a:endParaRPr lang="es-CO" sz="1200" b="1" i="0" u="none" strike="noStrike" kern="1200" cap="none" spc="0" normalizeH="0" baseline="0" noProof="0">
              <a:ln>
                <a:noFill/>
              </a:ln>
              <a:solidFill>
                <a:srgbClr val="002060"/>
              </a:solidFill>
              <a:effectLst/>
              <a:uLnTx/>
              <a:uFillTx/>
              <a:latin typeface="Calibri" panose="020F0502020204030204"/>
              <a:ea typeface="Calibri"/>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00" b="1" i="0" u="none" strike="noStrike" kern="1200" cap="none" spc="0" normalizeH="0" baseline="0" noProof="0">
                <a:ln>
                  <a:noFill/>
                </a:ln>
                <a:solidFill>
                  <a:srgbClr val="002060"/>
                </a:solidFill>
                <a:effectLst/>
                <a:uLnTx/>
                <a:uFillTx/>
                <a:latin typeface="Calibri Light" panose="020F0302020204030204"/>
                <a:ea typeface="+mj-ea"/>
                <a:cs typeface="+mj-cs"/>
              </a:rPr>
              <a:t>- - - - - - - - - - - - - - - - -     - - - - - - - - - - - - - - - - - -       - - - - - - - - - - - - - - - - -      - - - - - - - - - - - - - - - - - </a:t>
            </a:r>
            <a:endParaRPr lang="es-CO" sz="1000" b="1" i="0" u="none" strike="noStrike" kern="1200" cap="none" spc="0" normalizeH="0" baseline="0" noProof="0">
              <a:ln>
                <a:noFill/>
              </a:ln>
              <a:solidFill>
                <a:srgbClr val="002060"/>
              </a:solidFill>
              <a:effectLst/>
              <a:uLnTx/>
              <a:uFillTx/>
              <a:latin typeface="Calibri Light" panose="020F0302020204030204"/>
              <a:cs typeface="Calibri Light"/>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BOSA                              LOS MÁRTIRES           RAFAEL URIBE           TUNJUELITO</a:t>
            </a:r>
            <a:endParaRPr lang="es-CO" sz="1200" b="1" i="0" u="none" strike="noStrike" kern="1200" cap="none" spc="0" normalizeH="0" baseline="0" noProof="0">
              <a:ln>
                <a:noFill/>
              </a:ln>
              <a:solidFill>
                <a:srgbClr val="002060"/>
              </a:solidFill>
              <a:effectLst/>
              <a:uLnTx/>
              <a:uFillTx/>
              <a:latin typeface="Calibri" panose="020F0502020204030204"/>
              <a:cs typeface="Calibri"/>
            </a:endParaRPr>
          </a:p>
          <a:p>
            <a:pPr>
              <a:defRPr/>
            </a:pPr>
            <a:r>
              <a:rPr lang="es-CO" sz="1200" b="1">
                <a:solidFill>
                  <a:srgbClr val="002060"/>
                </a:solidFill>
                <a:latin typeface="Calibri" panose="020F0502020204030204"/>
              </a:rPr>
              <a:t>356</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a:t>
            </a:r>
            <a:r>
              <a:rPr lang="es-CO" sz="1200" b="1">
                <a:solidFill>
                  <a:srgbClr val="002060"/>
                </a:solidFill>
                <a:latin typeface="Calibri" panose="020F0502020204030204"/>
              </a:rPr>
              <a:t>97                  </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a:t>
            </a:r>
            <a:r>
              <a:rPr lang="es-CO" sz="1200" b="1">
                <a:solidFill>
                  <a:srgbClr val="002060"/>
                </a:solidFill>
                <a:latin typeface="Calibri" panose="020F0502020204030204"/>
              </a:rPr>
              <a:t>471                             220</a:t>
            </a:r>
            <a:endParaRPr lang="es-CO" sz="1200" b="1" i="0" u="none" strike="noStrike" kern="1200" cap="none" spc="0" normalizeH="0" baseline="0" noProof="0">
              <a:ln>
                <a:noFill/>
              </a:ln>
              <a:solidFill>
                <a:srgbClr val="002060"/>
              </a:solidFill>
              <a:effectLst/>
              <a:uLnTx/>
              <a:uFillTx/>
              <a:latin typeface="Calibri" panose="020F0502020204030204"/>
              <a:cs typeface="Calibri"/>
            </a:endParaRPr>
          </a:p>
        </p:txBody>
      </p:sp>
      <p:sp>
        <p:nvSpPr>
          <p:cNvPr id="2" name="CuadroTexto 1">
            <a:extLst>
              <a:ext uri="{FF2B5EF4-FFF2-40B4-BE49-F238E27FC236}">
                <a16:creationId xmlns:a16="http://schemas.microsoft.com/office/drawing/2014/main" id="{82768CBB-0955-A0D3-3731-3A456591BE10}"/>
              </a:ext>
            </a:extLst>
          </p:cNvPr>
          <p:cNvSpPr txBox="1"/>
          <p:nvPr/>
        </p:nvSpPr>
        <p:spPr>
          <a:xfrm>
            <a:off x="209555" y="4549501"/>
            <a:ext cx="2282486" cy="1169551"/>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Cantidad actual de contenedores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9.743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4.709 No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5.034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24" name="Título 1">
            <a:extLst>
              <a:ext uri="{FF2B5EF4-FFF2-40B4-BE49-F238E27FC236}">
                <a16:creationId xmlns:a16="http://schemas.microsoft.com/office/drawing/2014/main" id="{4A3F9CF3-243F-4DE3-A200-8FA61DF927DF}"/>
              </a:ext>
            </a:extLst>
          </p:cNvPr>
          <p:cNvSpPr txBox="1">
            <a:spLocks/>
          </p:cNvSpPr>
          <p:nvPr/>
        </p:nvSpPr>
        <p:spPr>
          <a:xfrm>
            <a:off x="2542966" y="2028564"/>
            <a:ext cx="1857468" cy="108845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SUBA</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j-ea"/>
                <a:cs typeface="+mj-cs"/>
              </a:rPr>
              <a:t>1.975</a:t>
            </a:r>
            <a:r>
              <a:rPr kumimoji="0" lang="es-CO" sz="1400" b="1" i="0" u="none" strike="noStrike" kern="1200" cap="none" spc="0" normalizeH="0" baseline="0" noProof="0" dirty="0">
                <a:ln>
                  <a:noFill/>
                </a:ln>
                <a:solidFill>
                  <a:srgbClr val="002060"/>
                </a:solidFill>
                <a:effectLst/>
                <a:uLnTx/>
                <a:uFillTx/>
                <a:latin typeface="Calibri" panose="020F0502020204030204"/>
                <a:ea typeface="+mj-ea"/>
                <a:cs typeface="+mj-cs"/>
              </a:rPr>
              <a:t>***</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 - - - - - - - - </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small" spc="0" normalizeH="0" baseline="0" noProof="0" dirty="0">
                <a:ln>
                  <a:noFill/>
                </a:ln>
                <a:solidFill>
                  <a:srgbClr val="002060"/>
                </a:solidFill>
                <a:effectLst/>
                <a:uLnTx/>
                <a:uFillTx/>
                <a:latin typeface="Calibri" panose="020F0502020204030204"/>
                <a:ea typeface="+mj-ea"/>
                <a:cs typeface="+mj-cs"/>
              </a:rPr>
              <a:t>992 NA </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small" spc="0" normalizeH="0" baseline="0" noProof="0" dirty="0">
                <a:ln>
                  <a:noFill/>
                </a:ln>
                <a:solidFill>
                  <a:srgbClr val="002060"/>
                </a:solidFill>
                <a:effectLst/>
                <a:uLnTx/>
                <a:uFillTx/>
                <a:latin typeface="Calibri" panose="020F0502020204030204"/>
                <a:ea typeface="+mj-ea"/>
                <a:cs typeface="+mj-cs"/>
              </a:rPr>
              <a:t>(</a:t>
            </a:r>
            <a:r>
              <a:rPr lang="es-CO" sz="1100" cap="small" dirty="0">
                <a:solidFill>
                  <a:srgbClr val="002060"/>
                </a:solidFill>
                <a:latin typeface="Calibri" panose="020F0502020204030204"/>
              </a:rPr>
              <a:t>947</a:t>
            </a:r>
            <a:r>
              <a:rPr kumimoji="0" lang="es-CO" sz="1100" b="0" i="0" u="none" strike="noStrike" kern="1200" cap="small" spc="0" normalizeH="0" baseline="0" noProof="0" dirty="0">
                <a:ln>
                  <a:noFill/>
                </a:ln>
                <a:solidFill>
                  <a:srgbClr val="002060"/>
                </a:solidFill>
                <a:effectLst/>
                <a:uLnTx/>
                <a:uFillTx/>
                <a:latin typeface="Calibri" panose="020F0502020204030204"/>
                <a:ea typeface="+mj-ea"/>
                <a:cs typeface="+mj-cs"/>
              </a:rPr>
              <a:t> Contrato y 45 Adición)</a:t>
            </a:r>
          </a:p>
          <a:p>
            <a:pPr marL="0" marR="0" lvl="0" indent="0" algn="ctr" defTabSz="914400" rtl="0" eaLnBrk="1" fontAlgn="auto" latinLnBrk="0" hangingPunct="1">
              <a:lnSpc>
                <a:spcPct val="90000"/>
              </a:lnSpc>
              <a:spcBef>
                <a:spcPct val="0"/>
              </a:spcBef>
              <a:spcAft>
                <a:spcPts val="0"/>
              </a:spcAft>
              <a:buClrTx/>
              <a:buSzTx/>
              <a:buFontTx/>
              <a:buNone/>
              <a:tabLst/>
              <a:defRPr/>
            </a:pPr>
            <a:r>
              <a:rPr lang="es-CO" sz="1100" cap="small" dirty="0">
                <a:solidFill>
                  <a:srgbClr val="002060"/>
                </a:solidFill>
                <a:latin typeface="Calibri" panose="020F0502020204030204"/>
              </a:rPr>
              <a:t>983</a:t>
            </a:r>
            <a:r>
              <a:rPr kumimoji="0" lang="es-CO" sz="1100" b="0" i="0" u="none" strike="noStrike" kern="1200" cap="small" spc="0" normalizeH="0" baseline="0" noProof="0" dirty="0">
                <a:ln>
                  <a:noFill/>
                </a:ln>
                <a:solidFill>
                  <a:srgbClr val="002060"/>
                </a:solidFill>
                <a:effectLst/>
                <a:uLnTx/>
                <a:uFillTx/>
                <a:latin typeface="Calibri" panose="020F0502020204030204"/>
                <a:ea typeface="+mj-ea"/>
                <a:cs typeface="+mj-cs"/>
              </a:rPr>
              <a:t> A (Contrato)</a:t>
            </a:r>
          </a:p>
        </p:txBody>
      </p:sp>
      <p:sp>
        <p:nvSpPr>
          <p:cNvPr id="5" name="CuadroTexto 35">
            <a:extLst>
              <a:ext uri="{FF2B5EF4-FFF2-40B4-BE49-F238E27FC236}">
                <a16:creationId xmlns:a16="http://schemas.microsoft.com/office/drawing/2014/main" id="{2A9DB628-0827-4774-9617-7E091A775689}"/>
              </a:ext>
            </a:extLst>
          </p:cNvPr>
          <p:cNvSpPr txBox="1"/>
          <p:nvPr/>
        </p:nvSpPr>
        <p:spPr>
          <a:xfrm>
            <a:off x="2673217" y="3989487"/>
            <a:ext cx="2047575" cy="826380"/>
          </a:xfrm>
          <a:prstGeom prst="rect">
            <a:avLst/>
          </a:prstGeom>
          <a:noFill/>
        </p:spPr>
        <p:txBody>
          <a:bodyPr wrap="square" lIns="91440" tIns="45720" rIns="91440" bIns="45720" rtlCol="0" anchor="t">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Calibri"/>
                <a:cs typeface="Calibri"/>
              </a:rPr>
              <a:t>2.984****</a:t>
            </a:r>
          </a:p>
          <a:p>
            <a:pPr algn="ctr">
              <a:lnSpc>
                <a:spcPct val="90000"/>
              </a:lnSpc>
              <a:spcBef>
                <a:spcPct val="0"/>
              </a:spcBef>
              <a:defRPr/>
            </a:pPr>
            <a:r>
              <a:rPr lang="es-CO" sz="1100" cap="small">
                <a:solidFill>
                  <a:srgbClr val="002060"/>
                </a:solidFill>
                <a:latin typeface="Calibri" panose="020F0502020204030204"/>
                <a:ea typeface="+mj-ea"/>
                <a:cs typeface="+mj-cs"/>
              </a:rPr>
              <a:t>1.549 NA</a:t>
            </a:r>
          </a:p>
          <a:p>
            <a:pPr algn="ctr">
              <a:lnSpc>
                <a:spcPct val="90000"/>
              </a:lnSpc>
              <a:spcBef>
                <a:spcPct val="0"/>
              </a:spcBef>
              <a:defRPr/>
            </a:pPr>
            <a:r>
              <a:rPr lang="es-CO" sz="1100" cap="small">
                <a:solidFill>
                  <a:srgbClr val="002060"/>
                </a:solidFill>
                <a:latin typeface="Calibri" panose="020F0502020204030204"/>
                <a:ea typeface="+mj-ea"/>
                <a:cs typeface="+mj-cs"/>
              </a:rPr>
              <a:t>(1.434 Contrato y 115 Adición)   </a:t>
            </a:r>
          </a:p>
          <a:p>
            <a:pPr algn="ctr">
              <a:lnSpc>
                <a:spcPct val="90000"/>
              </a:lnSpc>
              <a:spcBef>
                <a:spcPct val="0"/>
              </a:spcBef>
              <a:defRPr/>
            </a:pPr>
            <a:r>
              <a:rPr lang="es-CO" sz="1100" cap="small">
                <a:solidFill>
                  <a:srgbClr val="002060"/>
                </a:solidFill>
                <a:latin typeface="Calibri" panose="020F0502020204030204"/>
                <a:ea typeface="+mj-ea"/>
                <a:cs typeface="+mj-cs"/>
              </a:rPr>
              <a:t>1.435 A (Contrato)</a:t>
            </a:r>
          </a:p>
        </p:txBody>
      </p:sp>
      <p:sp>
        <p:nvSpPr>
          <p:cNvPr id="25" name="CuadroTexto 24">
            <a:extLst>
              <a:ext uri="{FF2B5EF4-FFF2-40B4-BE49-F238E27FC236}">
                <a16:creationId xmlns:a16="http://schemas.microsoft.com/office/drawing/2014/main" id="{6F0BC12E-8E76-5775-A39F-93DD64BC9165}"/>
              </a:ext>
            </a:extLst>
          </p:cNvPr>
          <p:cNvSpPr txBox="1"/>
          <p:nvPr/>
        </p:nvSpPr>
        <p:spPr>
          <a:xfrm>
            <a:off x="5349241" y="1177792"/>
            <a:ext cx="2210398" cy="978729"/>
          </a:xfrm>
          <a:prstGeom prst="rect">
            <a:avLst/>
          </a:prstGeom>
          <a:noFill/>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b="1" dirty="0">
                <a:solidFill>
                  <a:srgbClr val="002060"/>
                </a:solidFill>
                <a:latin typeface="Calibri" panose="020F0502020204030204"/>
              </a:rPr>
              <a:t>814</a:t>
            </a: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a:t>
            </a:r>
          </a:p>
          <a:p>
            <a:pPr algn="ctr">
              <a:lnSpc>
                <a:spcPct val="90000"/>
              </a:lnSpc>
              <a:spcBef>
                <a:spcPct val="0"/>
              </a:spcBef>
              <a:defRPr/>
            </a:pPr>
            <a:r>
              <a:rPr lang="es-CO" sz="1100" cap="small" dirty="0">
                <a:solidFill>
                  <a:srgbClr val="002060"/>
                </a:solidFill>
                <a:latin typeface="Calibri" panose="020F0502020204030204"/>
                <a:ea typeface="+mj-ea"/>
                <a:cs typeface="+mj-cs"/>
              </a:rPr>
              <a:t>290 </a:t>
            </a:r>
            <a:r>
              <a:rPr lang="es-CO" sz="1100" cap="small" dirty="0" err="1">
                <a:solidFill>
                  <a:srgbClr val="002060"/>
                </a:solidFill>
                <a:latin typeface="Calibri" panose="020F0502020204030204"/>
                <a:ea typeface="+mj-ea"/>
                <a:cs typeface="+mj-cs"/>
              </a:rPr>
              <a:t>NA</a:t>
            </a:r>
            <a:endParaRPr lang="es-CO" sz="1100" cap="small" dirty="0">
              <a:solidFill>
                <a:srgbClr val="002060"/>
              </a:solidFill>
              <a:latin typeface="Calibri" panose="020F0502020204030204"/>
              <a:ea typeface="+mj-ea"/>
              <a:cs typeface="+mj-cs"/>
            </a:endParaRPr>
          </a:p>
          <a:p>
            <a:pPr algn="ctr">
              <a:lnSpc>
                <a:spcPct val="90000"/>
              </a:lnSpc>
              <a:spcBef>
                <a:spcPct val="0"/>
              </a:spcBef>
              <a:defRPr/>
            </a:pPr>
            <a:r>
              <a:rPr lang="es-CO" sz="1100" cap="small" dirty="0">
                <a:solidFill>
                  <a:srgbClr val="002060"/>
                </a:solidFill>
                <a:latin typeface="Calibri" panose="020F0502020204030204"/>
                <a:ea typeface="+mj-ea"/>
                <a:cs typeface="+mj-cs"/>
              </a:rPr>
              <a:t>(242 Contrato y 48 Adición 7 y 15)</a:t>
            </a:r>
          </a:p>
          <a:p>
            <a:pPr algn="ctr">
              <a:lnSpc>
                <a:spcPct val="90000"/>
              </a:lnSpc>
              <a:spcBef>
                <a:spcPct val="0"/>
              </a:spcBef>
              <a:defRPr/>
            </a:pPr>
            <a:r>
              <a:rPr lang="es-CO" sz="1100" cap="small" dirty="0">
                <a:solidFill>
                  <a:srgbClr val="002060"/>
                </a:solidFill>
                <a:latin typeface="Calibri" panose="020F0502020204030204"/>
                <a:ea typeface="+mj-ea"/>
                <a:cs typeface="+mj-cs"/>
              </a:rPr>
              <a:t>524 A</a:t>
            </a:r>
          </a:p>
          <a:p>
            <a:pPr algn="ctr">
              <a:lnSpc>
                <a:spcPct val="90000"/>
              </a:lnSpc>
              <a:spcBef>
                <a:spcPct val="0"/>
              </a:spcBef>
              <a:defRPr/>
            </a:pPr>
            <a:r>
              <a:rPr lang="es-CO" sz="1100" cap="small" dirty="0">
                <a:solidFill>
                  <a:srgbClr val="002060"/>
                </a:solidFill>
                <a:latin typeface="Calibri" panose="020F0502020204030204"/>
                <a:ea typeface="+mj-ea"/>
                <a:cs typeface="+mj-cs"/>
              </a:rPr>
              <a:t>(484 Contrato y 40 Adición)</a:t>
            </a:r>
          </a:p>
        </p:txBody>
      </p:sp>
      <p:sp>
        <p:nvSpPr>
          <p:cNvPr id="26" name="CuadroTexto 25">
            <a:extLst>
              <a:ext uri="{FF2B5EF4-FFF2-40B4-BE49-F238E27FC236}">
                <a16:creationId xmlns:a16="http://schemas.microsoft.com/office/drawing/2014/main" id="{52166FEC-5188-71EA-B974-563F6F5419B9}"/>
              </a:ext>
            </a:extLst>
          </p:cNvPr>
          <p:cNvSpPr txBox="1"/>
          <p:nvPr/>
        </p:nvSpPr>
        <p:spPr>
          <a:xfrm>
            <a:off x="8230392" y="4564814"/>
            <a:ext cx="742987" cy="707886"/>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2.192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a:ln>
                  <a:noFill/>
                </a:ln>
                <a:solidFill>
                  <a:srgbClr val="002060"/>
                </a:solidFill>
                <a:effectLst/>
                <a:uLnTx/>
                <a:uFillTx/>
                <a:latin typeface="Calibri" panose="020F0502020204030204"/>
                <a:ea typeface="+mn-ea"/>
                <a:cs typeface="+mn-cs"/>
              </a:rPr>
              <a:t>1.096 NA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a:ln>
                  <a:noFill/>
                </a:ln>
                <a:solidFill>
                  <a:srgbClr val="002060"/>
                </a:solidFill>
                <a:effectLst/>
                <a:uLnTx/>
                <a:uFillTx/>
                <a:latin typeface="Calibri" panose="020F0502020204030204"/>
                <a:ea typeface="+mn-ea"/>
                <a:cs typeface="+mn-cs"/>
              </a:rPr>
              <a:t>1.096 A</a:t>
            </a:r>
          </a:p>
        </p:txBody>
      </p:sp>
      <p:cxnSp>
        <p:nvCxnSpPr>
          <p:cNvPr id="29" name="126 Conector recto">
            <a:extLst>
              <a:ext uri="{FF2B5EF4-FFF2-40B4-BE49-F238E27FC236}">
                <a16:creationId xmlns:a16="http://schemas.microsoft.com/office/drawing/2014/main" id="{DD01CA8A-261F-423F-9185-C3DDC0C345D3}"/>
              </a:ext>
            </a:extLst>
          </p:cNvPr>
          <p:cNvCxnSpPr>
            <a:cxnSpLocks/>
          </p:cNvCxnSpPr>
          <p:nvPr/>
        </p:nvCxnSpPr>
        <p:spPr>
          <a:xfrm flipH="1" flipV="1">
            <a:off x="3963840" y="2511267"/>
            <a:ext cx="1059101" cy="833499"/>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34" name="126 Conector recto">
            <a:extLst>
              <a:ext uri="{FF2B5EF4-FFF2-40B4-BE49-F238E27FC236}">
                <a16:creationId xmlns:a16="http://schemas.microsoft.com/office/drawing/2014/main" id="{9948E05C-67DF-46D2-8029-0BBB10C125D0}"/>
              </a:ext>
            </a:extLst>
          </p:cNvPr>
          <p:cNvCxnSpPr>
            <a:cxnSpLocks/>
            <a:endCxn id="26" idx="0"/>
          </p:cNvCxnSpPr>
          <p:nvPr/>
        </p:nvCxnSpPr>
        <p:spPr>
          <a:xfrm>
            <a:off x="7559638" y="3779172"/>
            <a:ext cx="1042248" cy="785642"/>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61119226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D7A4A6C9-3314-05AB-65A2-C3B41A61500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453029" y="1742982"/>
            <a:ext cx="7940652" cy="3683876"/>
          </a:xfrm>
          <a:prstGeom prst="rect">
            <a:avLst/>
          </a:prstGeom>
        </p:spPr>
      </p:pic>
      <p:sp>
        <p:nvSpPr>
          <p:cNvPr id="8" name="Título 1">
            <a:extLst>
              <a:ext uri="{FF2B5EF4-FFF2-40B4-BE49-F238E27FC236}">
                <a16:creationId xmlns:a16="http://schemas.microsoft.com/office/drawing/2014/main" id="{C3F28549-B885-477E-B0CE-1593B2941253}"/>
              </a:ext>
            </a:extLst>
          </p:cNvPr>
          <p:cNvSpPr txBox="1">
            <a:spLocks/>
          </p:cNvSpPr>
          <p:nvPr/>
        </p:nvSpPr>
        <p:spPr>
          <a:xfrm>
            <a:off x="2741067" y="4141124"/>
            <a:ext cx="1496293"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2400" b="1" i="0" u="none" strike="noStrike" kern="1200" cap="none" spc="0" normalizeH="0" baseline="0" noProof="0" dirty="0">
                <a:ln>
                  <a:noFill/>
                </a:ln>
                <a:solidFill>
                  <a:srgbClr val="002060"/>
                </a:solidFill>
                <a:effectLst/>
                <a:uLnTx/>
                <a:uFillTx/>
                <a:latin typeface="Calibri" panose="020F0502020204030204"/>
                <a:ea typeface="+mj-ea"/>
                <a:cs typeface="+mj-cs"/>
              </a:rPr>
              <a:t>101**</a:t>
            </a:r>
          </a:p>
          <a:p>
            <a:pPr>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ENGATIVÁ</a:t>
            </a:r>
          </a:p>
        </p:txBody>
      </p:sp>
      <p:cxnSp>
        <p:nvCxnSpPr>
          <p:cNvPr id="18" name="Conector recto 17">
            <a:extLst>
              <a:ext uri="{FF2B5EF4-FFF2-40B4-BE49-F238E27FC236}">
                <a16:creationId xmlns:a16="http://schemas.microsoft.com/office/drawing/2014/main" id="{CB506E03-293F-421F-9151-B16AEDFABF1E}"/>
              </a:ext>
            </a:extLst>
          </p:cNvPr>
          <p:cNvCxnSpPr>
            <a:cxnSpLocks/>
          </p:cNvCxnSpPr>
          <p:nvPr/>
        </p:nvCxnSpPr>
        <p:spPr>
          <a:xfrm flipH="1">
            <a:off x="3628298" y="3656328"/>
            <a:ext cx="1440400" cy="930923"/>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0" name="Conector recto 19">
            <a:extLst>
              <a:ext uri="{FF2B5EF4-FFF2-40B4-BE49-F238E27FC236}">
                <a16:creationId xmlns:a16="http://schemas.microsoft.com/office/drawing/2014/main" id="{DFE9563C-3FF7-488D-862B-CAC1B96FF851}"/>
              </a:ext>
            </a:extLst>
          </p:cNvPr>
          <p:cNvCxnSpPr>
            <a:cxnSpLocks/>
          </p:cNvCxnSpPr>
          <p:nvPr/>
        </p:nvCxnSpPr>
        <p:spPr>
          <a:xfrm flipH="1">
            <a:off x="5068698" y="3850964"/>
            <a:ext cx="614204" cy="863174"/>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Conector recto 21">
            <a:extLst>
              <a:ext uri="{FF2B5EF4-FFF2-40B4-BE49-F238E27FC236}">
                <a16:creationId xmlns:a16="http://schemas.microsoft.com/office/drawing/2014/main" id="{1A3BF1AA-C939-4588-9EA6-8201AE36F4FE}"/>
              </a:ext>
            </a:extLst>
          </p:cNvPr>
          <p:cNvCxnSpPr>
            <a:cxnSpLocks/>
          </p:cNvCxnSpPr>
          <p:nvPr/>
        </p:nvCxnSpPr>
        <p:spPr>
          <a:xfrm flipV="1">
            <a:off x="6959822" y="2249687"/>
            <a:ext cx="463533" cy="698314"/>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24" name="Conector recto 23">
            <a:extLst>
              <a:ext uri="{FF2B5EF4-FFF2-40B4-BE49-F238E27FC236}">
                <a16:creationId xmlns:a16="http://schemas.microsoft.com/office/drawing/2014/main" id="{49423A94-E780-4426-A467-E2B4B97973AE}"/>
              </a:ext>
            </a:extLst>
          </p:cNvPr>
          <p:cNvCxnSpPr>
            <a:cxnSpLocks/>
          </p:cNvCxnSpPr>
          <p:nvPr/>
        </p:nvCxnSpPr>
        <p:spPr>
          <a:xfrm>
            <a:off x="7123303" y="3789150"/>
            <a:ext cx="1003526" cy="1094132"/>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6" name="Conector recto 25">
            <a:extLst>
              <a:ext uri="{FF2B5EF4-FFF2-40B4-BE49-F238E27FC236}">
                <a16:creationId xmlns:a16="http://schemas.microsoft.com/office/drawing/2014/main" id="{823625D8-A88A-4EAF-ADD6-3007CE4BE6C1}"/>
              </a:ext>
            </a:extLst>
          </p:cNvPr>
          <p:cNvCxnSpPr/>
          <p:nvPr/>
        </p:nvCxnSpPr>
        <p:spPr>
          <a:xfrm>
            <a:off x="4176868" y="3043451"/>
            <a:ext cx="539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Conector recto 28">
            <a:extLst>
              <a:ext uri="{FF2B5EF4-FFF2-40B4-BE49-F238E27FC236}">
                <a16:creationId xmlns:a16="http://schemas.microsoft.com/office/drawing/2014/main" id="{2CBA8D96-F05F-45B4-91C9-52A1DD9C035A}"/>
              </a:ext>
            </a:extLst>
          </p:cNvPr>
          <p:cNvCxnSpPr>
            <a:cxnSpLocks/>
          </p:cNvCxnSpPr>
          <p:nvPr/>
        </p:nvCxnSpPr>
        <p:spPr>
          <a:xfrm flipH="1">
            <a:off x="3215149" y="3334847"/>
            <a:ext cx="1099810" cy="250073"/>
          </a:xfrm>
          <a:prstGeom prst="line">
            <a:avLst/>
          </a:prstGeom>
          <a:ln>
            <a:solidFill>
              <a:srgbClr val="122D40"/>
            </a:solidFill>
            <a:prstDash val="dash"/>
          </a:ln>
        </p:spPr>
        <p:style>
          <a:lnRef idx="1">
            <a:schemeClr val="accent1"/>
          </a:lnRef>
          <a:fillRef idx="0">
            <a:schemeClr val="accent1"/>
          </a:fillRef>
          <a:effectRef idx="0">
            <a:schemeClr val="accent1"/>
          </a:effectRef>
          <a:fontRef idx="minor">
            <a:schemeClr val="tx1"/>
          </a:fontRef>
        </p:style>
      </p:cxnSp>
      <p:sp>
        <p:nvSpPr>
          <p:cNvPr id="23" name="CuadroTexto 22">
            <a:extLst>
              <a:ext uri="{FF2B5EF4-FFF2-40B4-BE49-F238E27FC236}">
                <a16:creationId xmlns:a16="http://schemas.microsoft.com/office/drawing/2014/main" id="{026D82DF-228F-43C5-8474-857D41D96D3C}"/>
              </a:ext>
            </a:extLst>
          </p:cNvPr>
          <p:cNvSpPr txBox="1"/>
          <p:nvPr/>
        </p:nvSpPr>
        <p:spPr>
          <a:xfrm>
            <a:off x="2018854" y="255046"/>
            <a:ext cx="9881937" cy="1138773"/>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rPr>
              <a:t>CONTENEDORES</a:t>
            </a:r>
          </a:p>
          <a:p>
            <a:pPr lvl="1">
              <a:defRPr/>
            </a:pPr>
            <a:r>
              <a:rPr lang="es-CO" sz="1600" kern="0">
                <a:solidFill>
                  <a:srgbClr val="002060"/>
                </a:solidFill>
                <a:latin typeface="Candara"/>
              </a:rPr>
              <a:t>Contenedores reemplazados marzo 2025</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25" name="Conector recto 24">
            <a:extLst>
              <a:ext uri="{FF2B5EF4-FFF2-40B4-BE49-F238E27FC236}">
                <a16:creationId xmlns:a16="http://schemas.microsoft.com/office/drawing/2014/main" id="{9D8A5304-A75E-4FAD-B142-FF2F3653E21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7" name="Imagen 26">
            <a:extLst>
              <a:ext uri="{FF2B5EF4-FFF2-40B4-BE49-F238E27FC236}">
                <a16:creationId xmlns:a16="http://schemas.microsoft.com/office/drawing/2014/main" id="{26DED6DF-030B-45A4-8825-584CB12039A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sp>
        <p:nvSpPr>
          <p:cNvPr id="28" name="CuadroTexto 27">
            <a:extLst>
              <a:ext uri="{FF2B5EF4-FFF2-40B4-BE49-F238E27FC236}">
                <a16:creationId xmlns:a16="http://schemas.microsoft.com/office/drawing/2014/main" id="{31B6CF56-F303-4A6A-ADF1-B94050251276}"/>
              </a:ext>
            </a:extLst>
          </p:cNvPr>
          <p:cNvSpPr txBox="1"/>
          <p:nvPr/>
        </p:nvSpPr>
        <p:spPr>
          <a:xfrm>
            <a:off x="142604" y="1581752"/>
            <a:ext cx="2824243" cy="175432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2400" b="1" dirty="0">
                <a:solidFill>
                  <a:srgbClr val="002060"/>
                </a:solidFill>
                <a:effectLst>
                  <a:outerShdw blurRad="38100" dist="38100" dir="2700000" algn="tl">
                    <a:srgbClr val="000000">
                      <a:alpha val="43137"/>
                    </a:srgbClr>
                  </a:outerShdw>
                </a:effectLst>
                <a:latin typeface="Calibri" panose="020F0502020204030204"/>
              </a:rPr>
              <a:t>2</a:t>
            </a:r>
            <a:r>
              <a:rPr kumimoji="0" lang="es-CO" sz="2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.793 Contenedores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2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Reemplazados</a:t>
            </a:r>
          </a:p>
          <a:p>
            <a:pPr marL="0" marR="0" lvl="0" indent="0" algn="ctr" defTabSz="914400" rtl="0" eaLnBrk="1" fontAlgn="auto" latinLnBrk="0" hangingPunct="1">
              <a:lnSpc>
                <a:spcPct val="100000"/>
              </a:lnSpc>
              <a:spcBef>
                <a:spcPts val="0"/>
              </a:spcBef>
              <a:spcAft>
                <a:spcPts val="0"/>
              </a:spcAft>
              <a:buClrTx/>
              <a:buSzTx/>
              <a:buFontTx/>
              <a:buNone/>
              <a:tabLst/>
              <a:defRPr/>
            </a:pPr>
            <a:r>
              <a:rPr lang="es-CO" sz="4000" b="1" dirty="0">
                <a:solidFill>
                  <a:srgbClr val="002060"/>
                </a:solidFill>
                <a:effectLst>
                  <a:outerShdw blurRad="38100" dist="38100" dir="2700000" algn="tl">
                    <a:srgbClr val="000000">
                      <a:alpha val="43137"/>
                    </a:srgbClr>
                  </a:outerShdw>
                </a:effectLst>
                <a:latin typeface="Calibri" panose="020F0502020204030204"/>
              </a:rPr>
              <a:t>25</a:t>
            </a:r>
            <a:r>
              <a:rPr kumimoji="0" lang="es-CO" sz="40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,99</a:t>
            </a:r>
            <a:r>
              <a:rPr kumimoji="0" lang="es-CO" sz="4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a:t>
            </a:r>
            <a:endParaRPr kumimoji="0" lang="es-CO" sz="40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6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p:txBody>
      </p:sp>
      <p:sp>
        <p:nvSpPr>
          <p:cNvPr id="32" name="CuadroTexto 31">
            <a:extLst>
              <a:ext uri="{FF2B5EF4-FFF2-40B4-BE49-F238E27FC236}">
                <a16:creationId xmlns:a16="http://schemas.microsoft.com/office/drawing/2014/main" id="{228F72AD-B0A9-42A8-8A2F-0A5FAB6F8DD1}"/>
              </a:ext>
            </a:extLst>
          </p:cNvPr>
          <p:cNvSpPr txBox="1"/>
          <p:nvPr/>
        </p:nvSpPr>
        <p:spPr>
          <a:xfrm>
            <a:off x="7168480" y="1773303"/>
            <a:ext cx="857345" cy="461665"/>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MX" sz="2400" b="1" dirty="0">
                <a:solidFill>
                  <a:srgbClr val="002060"/>
                </a:solidFill>
                <a:latin typeface="Calibri" panose="020F0502020204030204"/>
              </a:rPr>
              <a:t>300</a:t>
            </a:r>
            <a:endParaRPr kumimoji="0" lang="es-CO" sz="2400" b="1" i="0" u="none" strike="noStrike" kern="1200" cap="none" spc="0" normalizeH="0" baseline="0" noProof="0" dirty="0">
              <a:ln>
                <a:noFill/>
              </a:ln>
              <a:solidFill>
                <a:srgbClr val="002060"/>
              </a:solidFill>
              <a:effectLst/>
              <a:uLnTx/>
              <a:uFillTx/>
              <a:latin typeface="Calibri" panose="020F0502020204030204"/>
              <a:ea typeface="+mn-ea"/>
              <a:cs typeface="+mn-cs"/>
            </a:endParaRPr>
          </a:p>
        </p:txBody>
      </p:sp>
      <p:sp>
        <p:nvSpPr>
          <p:cNvPr id="34" name="CuadroTexto 33">
            <a:extLst>
              <a:ext uri="{FF2B5EF4-FFF2-40B4-BE49-F238E27FC236}">
                <a16:creationId xmlns:a16="http://schemas.microsoft.com/office/drawing/2014/main" id="{97399AFA-E569-479C-B48C-BB8741A82CA9}"/>
              </a:ext>
            </a:extLst>
          </p:cNvPr>
          <p:cNvSpPr txBox="1"/>
          <p:nvPr/>
        </p:nvSpPr>
        <p:spPr>
          <a:xfrm>
            <a:off x="4500666" y="4695182"/>
            <a:ext cx="1054523" cy="461665"/>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MX" sz="2400" b="1" dirty="0">
                <a:solidFill>
                  <a:srgbClr val="002060"/>
                </a:solidFill>
                <a:latin typeface="Calibri" panose="020F0502020204030204"/>
              </a:rPr>
              <a:t>1.154*</a:t>
            </a:r>
            <a:endParaRPr kumimoji="0" lang="es-CO" sz="2400" b="1" i="0" u="none" strike="noStrike" kern="1200" cap="none" spc="0" normalizeH="0" baseline="0" noProof="0" dirty="0">
              <a:ln>
                <a:noFill/>
              </a:ln>
              <a:solidFill>
                <a:srgbClr val="002060"/>
              </a:solidFill>
              <a:effectLst/>
              <a:uLnTx/>
              <a:uFillTx/>
              <a:latin typeface="Calibri" panose="020F0502020204030204"/>
              <a:ea typeface="+mn-ea"/>
              <a:cs typeface="+mn-cs"/>
            </a:endParaRPr>
          </a:p>
        </p:txBody>
      </p:sp>
      <p:sp>
        <p:nvSpPr>
          <p:cNvPr id="35" name="Título 1">
            <a:extLst>
              <a:ext uri="{FF2B5EF4-FFF2-40B4-BE49-F238E27FC236}">
                <a16:creationId xmlns:a16="http://schemas.microsoft.com/office/drawing/2014/main" id="{2DD3A49E-C0EB-4132-8ED9-DC844ECB3D3F}"/>
              </a:ext>
            </a:extLst>
          </p:cNvPr>
          <p:cNvSpPr txBox="1">
            <a:spLocks/>
          </p:cNvSpPr>
          <p:nvPr/>
        </p:nvSpPr>
        <p:spPr>
          <a:xfrm>
            <a:off x="4500667" y="1200627"/>
            <a:ext cx="7110434"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highlight>
                  <a:srgbClr val="FFFFFF"/>
                </a:highlight>
                <a:uLnTx/>
                <a:uFillTx/>
                <a:latin typeface="+mn-lt"/>
                <a:ea typeface="+mj-ea"/>
                <a:cs typeface="+mj-cs"/>
              </a:rPr>
              <a:t>SAN CRISTÓBAL      USME              SANTA FE       USAQUÉN       CHAPINERO      LA CANDELARIA     SUMAPAZ</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cap="small" dirty="0">
                <a:solidFill>
                  <a:srgbClr val="002060"/>
                </a:solidFill>
                <a:highlight>
                  <a:srgbClr val="FFFFFF"/>
                </a:highlight>
                <a:latin typeface="+mn-lt"/>
              </a:rPr>
              <a:t>69</a:t>
            </a:r>
            <a:r>
              <a:rPr kumimoji="0" lang="es-CO" sz="1200" b="1" i="0" u="none" strike="noStrike" kern="1200" cap="small" spc="0" normalizeH="0" baseline="0" noProof="0" dirty="0">
                <a:ln>
                  <a:noFill/>
                </a:ln>
                <a:solidFill>
                  <a:srgbClr val="002060"/>
                </a:solidFill>
                <a:effectLst/>
                <a:highlight>
                  <a:srgbClr val="FFFFFF"/>
                </a:highlight>
                <a:uLnTx/>
                <a:uFillTx/>
                <a:latin typeface="+mn-lt"/>
                <a:ea typeface="+mj-ea"/>
                <a:cs typeface="+mj-cs"/>
              </a:rPr>
              <a:t>	        </a:t>
            </a:r>
            <a:r>
              <a:rPr lang="es-CO" sz="1200" b="1" cap="small" dirty="0">
                <a:solidFill>
                  <a:srgbClr val="002060"/>
                </a:solidFill>
                <a:highlight>
                  <a:srgbClr val="FFFFFF"/>
                </a:highlight>
                <a:latin typeface="+mn-lt"/>
              </a:rPr>
              <a:t>106</a:t>
            </a:r>
            <a:r>
              <a:rPr kumimoji="0" lang="es-CO" sz="1200" b="1" i="0" u="none" strike="noStrike" kern="1200" cap="small" spc="0" normalizeH="0" baseline="0" noProof="0" dirty="0">
                <a:ln>
                  <a:noFill/>
                </a:ln>
                <a:solidFill>
                  <a:srgbClr val="002060"/>
                </a:solidFill>
                <a:effectLst/>
                <a:highlight>
                  <a:srgbClr val="FFFFFF"/>
                </a:highlight>
                <a:uLnTx/>
                <a:uFillTx/>
                <a:latin typeface="+mn-lt"/>
                <a:ea typeface="+mj-ea"/>
                <a:cs typeface="+mj-cs"/>
              </a:rPr>
              <a:t>	       </a:t>
            </a:r>
            <a:r>
              <a:rPr lang="es-CO" sz="1200" b="1" cap="small" dirty="0">
                <a:solidFill>
                  <a:srgbClr val="002060"/>
                </a:solidFill>
                <a:highlight>
                  <a:srgbClr val="FFFFFF"/>
                </a:highlight>
                <a:latin typeface="+mn-lt"/>
              </a:rPr>
              <a:t>43</a:t>
            </a:r>
            <a:r>
              <a:rPr kumimoji="0" lang="es-CO" sz="1200" b="1" i="0" u="none" strike="noStrike" kern="1200" cap="small" spc="0" normalizeH="0" baseline="0" noProof="0" dirty="0">
                <a:ln>
                  <a:noFill/>
                </a:ln>
                <a:solidFill>
                  <a:srgbClr val="002060"/>
                </a:solidFill>
                <a:effectLst/>
                <a:highlight>
                  <a:srgbClr val="FFFFFF"/>
                </a:highlight>
                <a:uLnTx/>
                <a:uFillTx/>
                <a:latin typeface="+mn-lt"/>
                <a:ea typeface="+mj-ea"/>
                <a:cs typeface="+mj-cs"/>
              </a:rPr>
              <a:t>                    46                    </a:t>
            </a:r>
            <a:r>
              <a:rPr lang="es-CO" sz="1200" b="1" cap="small" dirty="0">
                <a:solidFill>
                  <a:srgbClr val="002060"/>
                </a:solidFill>
                <a:highlight>
                  <a:srgbClr val="FFFFFF"/>
                </a:highlight>
                <a:latin typeface="+mn-lt"/>
              </a:rPr>
              <a:t>19</a:t>
            </a:r>
            <a:r>
              <a:rPr kumimoji="0" lang="es-CO" sz="1200" b="1" i="0" u="none" strike="noStrike" kern="1200" cap="small" spc="0" normalizeH="0" baseline="0" noProof="0" dirty="0">
                <a:ln>
                  <a:noFill/>
                </a:ln>
                <a:solidFill>
                  <a:srgbClr val="002060"/>
                </a:solidFill>
                <a:effectLst/>
                <a:highlight>
                  <a:srgbClr val="FFFFFF"/>
                </a:highlight>
                <a:uLnTx/>
                <a:uFillTx/>
                <a:latin typeface="+mn-lt"/>
                <a:ea typeface="+mj-ea"/>
                <a:cs typeface="+mj-cs"/>
              </a:rPr>
              <a:t>                          14	               3</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0" i="0" u="none" strike="noStrike" kern="1200" cap="small" spc="0" normalizeH="0" baseline="0" noProof="0" dirty="0">
              <a:ln>
                <a:noFill/>
              </a:ln>
              <a:solidFill>
                <a:srgbClr val="002060"/>
              </a:solidFill>
              <a:effectLst/>
              <a:highlight>
                <a:srgbClr val="FFFFFF"/>
              </a:highlight>
              <a:uLnTx/>
              <a:uFillTx/>
              <a:latin typeface="+mn-lt"/>
              <a:ea typeface="+mj-ea"/>
              <a:cs typeface="+mj-cs"/>
            </a:endParaRPr>
          </a:p>
        </p:txBody>
      </p:sp>
      <p:sp>
        <p:nvSpPr>
          <p:cNvPr id="36" name="Título 1">
            <a:extLst>
              <a:ext uri="{FF2B5EF4-FFF2-40B4-BE49-F238E27FC236}">
                <a16:creationId xmlns:a16="http://schemas.microsoft.com/office/drawing/2014/main" id="{1FEF573D-6E31-42CE-9571-A12986ABACFC}"/>
              </a:ext>
            </a:extLst>
          </p:cNvPr>
          <p:cNvSpPr txBox="1">
            <a:spLocks/>
          </p:cNvSpPr>
          <p:nvPr/>
        </p:nvSpPr>
        <p:spPr>
          <a:xfrm>
            <a:off x="4119214" y="5163928"/>
            <a:ext cx="1764813" cy="78183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r>
              <a:rPr lang="es-CO" sz="1200" b="1" dirty="0">
                <a:solidFill>
                  <a:srgbClr val="002060"/>
                </a:solidFill>
                <a:highlight>
                  <a:srgbClr val="FFFFFF"/>
                </a:highlight>
                <a:latin typeface="+mn-lt"/>
              </a:rPr>
              <a:t>FONTIBÓN</a:t>
            </a:r>
            <a:r>
              <a:rPr lang="es-CO" sz="1200" b="1" dirty="0">
                <a:solidFill>
                  <a:srgbClr val="4472C4"/>
                </a:solidFill>
                <a:highlight>
                  <a:srgbClr val="FFFFFF"/>
                </a:highlight>
                <a:latin typeface="+mn-lt"/>
              </a:rPr>
              <a:t>	</a:t>
            </a:r>
            <a:r>
              <a:rPr lang="es-CO" sz="1200" b="1" dirty="0">
                <a:solidFill>
                  <a:srgbClr val="002060"/>
                </a:solidFill>
                <a:highlight>
                  <a:srgbClr val="FFFFFF"/>
                </a:highlight>
                <a:latin typeface="+mn-lt"/>
              </a:rPr>
              <a:t>KENNEDY</a:t>
            </a:r>
          </a:p>
          <a:p>
            <a:pPr>
              <a:defRPr/>
            </a:pPr>
            <a:r>
              <a:rPr lang="es-CO" sz="1200" b="1" dirty="0">
                <a:solidFill>
                  <a:srgbClr val="002060"/>
                </a:solidFill>
                <a:highlight>
                  <a:srgbClr val="FFFFFF"/>
                </a:highlight>
                <a:latin typeface="+mn-lt"/>
              </a:rPr>
              <a:t>296        </a:t>
            </a:r>
            <a:r>
              <a:rPr kumimoji="0" lang="es-CO" sz="1200" b="1" i="0" u="none" strike="noStrike" kern="1200" cap="none" spc="0" normalizeH="0" baseline="0" noProof="0" dirty="0">
                <a:ln>
                  <a:noFill/>
                </a:ln>
                <a:solidFill>
                  <a:srgbClr val="002060"/>
                </a:solidFill>
                <a:effectLst/>
                <a:highlight>
                  <a:srgbClr val="FFFFFF"/>
                </a:highlight>
                <a:uLnTx/>
                <a:uFillTx/>
                <a:latin typeface="+mn-lt"/>
                <a:ea typeface="+mj-ea"/>
                <a:cs typeface="+mj-cs"/>
              </a:rPr>
              <a:t> 	</a:t>
            </a:r>
            <a:r>
              <a:rPr lang="es-CO" sz="1200" b="1" dirty="0">
                <a:solidFill>
                  <a:srgbClr val="002060"/>
                </a:solidFill>
                <a:highlight>
                  <a:srgbClr val="FFFFFF"/>
                </a:highlight>
                <a:latin typeface="+mn-lt"/>
              </a:rPr>
              <a:t>858</a:t>
            </a:r>
            <a:endParaRPr kumimoji="0" lang="es-CO" sz="1200" b="1" i="0" u="none" strike="noStrike" kern="1200" cap="none" spc="0" normalizeH="0" baseline="0" noProof="0" dirty="0">
              <a:ln>
                <a:noFill/>
              </a:ln>
              <a:solidFill>
                <a:srgbClr val="4472C4">
                  <a:lumMod val="50000"/>
                </a:srgbClr>
              </a:solidFill>
              <a:effectLst/>
              <a:uLnTx/>
              <a:uFillTx/>
              <a:latin typeface="+mn-lt"/>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mn-lt"/>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mn-lt"/>
              <a:ea typeface="+mj-ea"/>
              <a:cs typeface="+mj-cs"/>
            </a:endParaRPr>
          </a:p>
        </p:txBody>
      </p:sp>
      <p:sp>
        <p:nvSpPr>
          <p:cNvPr id="38" name="CuadroTexto 37">
            <a:extLst>
              <a:ext uri="{FF2B5EF4-FFF2-40B4-BE49-F238E27FC236}">
                <a16:creationId xmlns:a16="http://schemas.microsoft.com/office/drawing/2014/main" id="{E54E4446-C5BB-417C-A83B-4EB019C846EF}"/>
              </a:ext>
            </a:extLst>
          </p:cNvPr>
          <p:cNvSpPr txBox="1"/>
          <p:nvPr/>
        </p:nvSpPr>
        <p:spPr>
          <a:xfrm>
            <a:off x="8025825" y="4907425"/>
            <a:ext cx="910602" cy="461665"/>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MX" sz="2400" b="1">
                <a:solidFill>
                  <a:srgbClr val="002060"/>
                </a:solidFill>
                <a:latin typeface="Calibri" panose="020F0502020204030204"/>
                <a:cs typeface="Calibri"/>
              </a:rPr>
              <a:t>948</a:t>
            </a:r>
            <a:endParaRPr lang="es-CO" sz="2400" b="1" i="0" u="none" strike="noStrike" kern="1200" cap="none" spc="0" normalizeH="0" baseline="0" noProof="0">
              <a:ln>
                <a:noFill/>
              </a:ln>
              <a:solidFill>
                <a:srgbClr val="002060"/>
              </a:solidFill>
              <a:effectLst/>
              <a:uLnTx/>
              <a:uFillTx/>
              <a:latin typeface="Calibri" panose="020F0502020204030204"/>
              <a:ea typeface="Calibri"/>
              <a:cs typeface="Calibri"/>
            </a:endParaRPr>
          </a:p>
        </p:txBody>
      </p:sp>
      <p:sp>
        <p:nvSpPr>
          <p:cNvPr id="31" name="Título 1">
            <a:extLst>
              <a:ext uri="{FF2B5EF4-FFF2-40B4-BE49-F238E27FC236}">
                <a16:creationId xmlns:a16="http://schemas.microsoft.com/office/drawing/2014/main" id="{E999D14C-E6EE-6DD4-2EA2-282EC09058E0}"/>
              </a:ext>
            </a:extLst>
          </p:cNvPr>
          <p:cNvSpPr txBox="1">
            <a:spLocks/>
          </p:cNvSpPr>
          <p:nvPr/>
        </p:nvSpPr>
        <p:spPr>
          <a:xfrm>
            <a:off x="6407731" y="5759995"/>
            <a:ext cx="5323826" cy="78183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CIUDAD BOLÍVAR	PUENTE ARANDA	RAFAEL URIBE </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a:solidFill>
                  <a:srgbClr val="002060"/>
                </a:solidFill>
                <a:latin typeface="Calibri" panose="020F0502020204030204"/>
              </a:rPr>
              <a:t>342</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a:t>
            </a:r>
            <a:r>
              <a:rPr lang="es-CO" sz="1200" b="1">
                <a:solidFill>
                  <a:srgbClr val="002060"/>
                </a:solidFill>
                <a:latin typeface="Calibri" panose="020F0502020204030204"/>
              </a:rPr>
              <a:t>130</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a:t>
            </a:r>
            <a:r>
              <a:rPr lang="es-CO" sz="1200" b="1">
                <a:solidFill>
                  <a:srgbClr val="002060"/>
                </a:solidFill>
                <a:latin typeface="Calibri" panose="020F0502020204030204"/>
              </a:rPr>
              <a:t>227</a:t>
            </a:r>
            <a:endParaRPr lang="es-CO" sz="1200" b="1" i="0" u="none" strike="noStrike" kern="1200" cap="none" spc="0" normalizeH="0" baseline="0" noProof="0">
              <a:ln>
                <a:noFill/>
              </a:ln>
              <a:solidFill>
                <a:srgbClr val="002060"/>
              </a:solidFill>
              <a:effectLst/>
              <a:uLnTx/>
              <a:uFillTx/>
              <a:latin typeface="Calibri" panose="020F0502020204030204"/>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BOSA		TUNJUELITO 		 ANTONIO NARIÑO</a:t>
            </a:r>
            <a:endParaRPr lang="es-CO" sz="1200" b="1" i="0" u="none" strike="noStrike" kern="1200" cap="none" spc="0" normalizeH="0" baseline="0" noProof="0">
              <a:ln>
                <a:noFill/>
              </a:ln>
              <a:solidFill>
                <a:srgbClr val="002060"/>
              </a:solidFill>
              <a:effectLst/>
              <a:uLnTx/>
              <a:uFillTx/>
              <a:latin typeface="Calibri" panose="020F0502020204030204"/>
              <a:ea typeface="Calibri"/>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a:solidFill>
                  <a:srgbClr val="002060"/>
                </a:solidFill>
                <a:latin typeface="Calibri" panose="020F0502020204030204"/>
              </a:rPr>
              <a:t>65</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a:t>
            </a:r>
            <a:r>
              <a:rPr lang="es-CO" sz="1200" b="1">
                <a:solidFill>
                  <a:srgbClr val="002060"/>
                </a:solidFill>
                <a:latin typeface="Calibri" panose="020F0502020204030204"/>
              </a:rPr>
              <a:t>132</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a:t>
            </a:r>
            <a:r>
              <a:rPr lang="es-CO" sz="1200" b="1">
                <a:solidFill>
                  <a:srgbClr val="002060"/>
                </a:solidFill>
                <a:latin typeface="Calibri" panose="020F0502020204030204"/>
              </a:rPr>
              <a:t>5</a:t>
            </a:r>
            <a:endParaRPr lang="es-CO" sz="1200" b="1" i="0" u="none" strike="noStrike" kern="1200" cap="none" spc="0" normalizeH="0" baseline="0" noProof="0">
              <a:ln>
                <a:noFill/>
              </a:ln>
              <a:solidFill>
                <a:srgbClr val="002060"/>
              </a:solidFill>
              <a:effectLst/>
              <a:uLnTx/>
              <a:uFillTx/>
              <a:latin typeface="Calibri" panose="020F0502020204030204"/>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LOS MÁRTIRES	TEUSAQUILLO</a:t>
            </a:r>
            <a:endParaRPr lang="es-CO" sz="1200" b="1" i="0" u="none" strike="noStrike" kern="1200" cap="none" spc="0" normalizeH="0" baseline="0" noProof="0">
              <a:ln>
                <a:noFill/>
              </a:ln>
              <a:solidFill>
                <a:srgbClr val="002060"/>
              </a:solidFill>
              <a:effectLst/>
              <a:uLnTx/>
              <a:uFillTx/>
              <a:latin typeface="Calibri" panose="020F0502020204030204"/>
              <a:ea typeface="Calibri"/>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a:solidFill>
                  <a:srgbClr val="002060"/>
                </a:solidFill>
                <a:latin typeface="Calibri" panose="020F0502020204030204"/>
              </a:rPr>
              <a:t>20</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a:t>
            </a:r>
            <a:r>
              <a:rPr lang="es-CO" sz="1200" b="1">
                <a:solidFill>
                  <a:srgbClr val="002060"/>
                </a:solidFill>
                <a:latin typeface="Calibri" panose="020F0502020204030204"/>
              </a:rPr>
              <a:t>27</a:t>
            </a:r>
            <a:endParaRPr lang="es-CO" sz="1200" b="1" i="0" u="none" strike="noStrike" kern="1200" cap="none" spc="0" normalizeH="0" baseline="0" noProof="0">
              <a:ln>
                <a:noFill/>
              </a:ln>
              <a:solidFill>
                <a:srgbClr val="002060"/>
              </a:solidFill>
              <a:effectLst/>
              <a:uLnTx/>
              <a:uFillTx/>
              <a:latin typeface="Calibri" panose="020F0502020204030204"/>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endParaRPr>
          </a:p>
        </p:txBody>
      </p:sp>
      <p:sp>
        <p:nvSpPr>
          <p:cNvPr id="30" name="CuadroTexto 29">
            <a:extLst>
              <a:ext uri="{FF2B5EF4-FFF2-40B4-BE49-F238E27FC236}">
                <a16:creationId xmlns:a16="http://schemas.microsoft.com/office/drawing/2014/main" id="{B70A50C9-ECD4-4BB2-BD8B-C6C82067852F}"/>
              </a:ext>
            </a:extLst>
          </p:cNvPr>
          <p:cNvSpPr txBox="1"/>
          <p:nvPr/>
        </p:nvSpPr>
        <p:spPr>
          <a:xfrm>
            <a:off x="65604" y="6280391"/>
            <a:ext cx="6544746" cy="507831"/>
          </a:xfrm>
          <a:prstGeom prst="rect">
            <a:avLst/>
          </a:prstGeom>
          <a:noFill/>
        </p:spPr>
        <p:txBody>
          <a:bodyPr wrap="square" lIns="91440" tIns="45720" rIns="91440" bIns="45720" anchor="t">
            <a:spAutoFit/>
          </a:bodyPr>
          <a:lstStyle/>
          <a:p>
            <a:pPr marR="0" lvl="0" algn="just" defTabSz="914400" rtl="0" eaLnBrk="1" fontAlgn="auto" latinLnBrk="0" hangingPunct="1">
              <a:lnSpc>
                <a:spcPct val="100000"/>
              </a:lnSpc>
              <a:spcBef>
                <a:spcPts val="0"/>
              </a:spcBef>
              <a:spcAft>
                <a:spcPts val="0"/>
              </a:spcAft>
              <a:buClrTx/>
              <a:buSzTx/>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La obligación de reemplazar contenedores esta sobre la capacidad Nominal del Anexo 11</a:t>
            </a:r>
            <a:r>
              <a:rPr lang="es-CO" sz="900" dirty="0">
                <a:solidFill>
                  <a:srgbClr val="002060"/>
                </a:solidFill>
                <a:latin typeface="Calibri" panose="020F0502020204030204"/>
              </a:rPr>
              <a:t>.</a:t>
            </a:r>
          </a:p>
          <a:p>
            <a:pPr algn="just">
              <a:defRPr/>
            </a:pPr>
            <a:r>
              <a:rPr lang="es-CO" sz="900" dirty="0">
                <a:solidFill>
                  <a:srgbClr val="002060"/>
                </a:solidFill>
                <a:latin typeface="Calibri" panose="020F0502020204030204"/>
                <a:ea typeface="Calibri"/>
                <a:cs typeface="Calibri"/>
              </a:rPr>
              <a:t>*Los datos son presentados con base a lo informado por el concesionario en el informe mensual </a:t>
            </a:r>
            <a:r>
              <a:rPr lang="es-CO" sz="900">
                <a:solidFill>
                  <a:srgbClr val="002060"/>
                </a:solidFill>
                <a:latin typeface="Calibri" panose="020F0502020204030204"/>
                <a:ea typeface="Calibri"/>
                <a:cs typeface="Calibri"/>
              </a:rPr>
              <a:t>o registrados en el SIGAB.</a:t>
            </a:r>
            <a:endParaRPr lang="es-CO" sz="900" dirty="0">
              <a:solidFill>
                <a:srgbClr val="002060"/>
              </a:solidFill>
              <a:latin typeface="Calibri" panose="020F0502020204030204"/>
              <a:ea typeface="Calibri"/>
              <a:cs typeface="Calibri"/>
            </a:endParaRPr>
          </a:p>
          <a:p>
            <a:pPr algn="just">
              <a:defRPr/>
            </a:pPr>
            <a:r>
              <a:rPr lang="es-CO" sz="900" dirty="0">
                <a:solidFill>
                  <a:srgbClr val="002060"/>
                </a:solidFill>
                <a:latin typeface="Calibri" panose="020F0502020204030204"/>
                <a:ea typeface="Calibri"/>
                <a:cs typeface="Calibri"/>
              </a:rPr>
              <a:t>**No se tienen en cuenta los contenedores de la Adición, reportados como reemplazados.</a:t>
            </a:r>
          </a:p>
        </p:txBody>
      </p:sp>
      <p:sp>
        <p:nvSpPr>
          <p:cNvPr id="33" name="Título 1">
            <a:extLst>
              <a:ext uri="{FF2B5EF4-FFF2-40B4-BE49-F238E27FC236}">
                <a16:creationId xmlns:a16="http://schemas.microsoft.com/office/drawing/2014/main" id="{9E6FE36D-A92B-494D-B04A-1AA10C5FD26E}"/>
              </a:ext>
            </a:extLst>
          </p:cNvPr>
          <p:cNvSpPr txBox="1">
            <a:spLocks/>
          </p:cNvSpPr>
          <p:nvPr/>
        </p:nvSpPr>
        <p:spPr>
          <a:xfrm>
            <a:off x="2589830" y="3080375"/>
            <a:ext cx="1496293"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2400" b="1" i="0" u="none" strike="noStrike" kern="1200" cap="none" spc="0" normalizeH="0" baseline="0" noProof="0" dirty="0">
                <a:ln>
                  <a:noFill/>
                </a:ln>
                <a:solidFill>
                  <a:srgbClr val="002060"/>
                </a:solidFill>
                <a:effectLst/>
                <a:uLnTx/>
                <a:uFillTx/>
                <a:latin typeface="Calibri" panose="020F0502020204030204"/>
                <a:ea typeface="+mj-ea"/>
                <a:cs typeface="+mj-cs"/>
              </a:rPr>
              <a:t>290</a:t>
            </a:r>
          </a:p>
          <a:p>
            <a:pPr>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SUBA</a:t>
            </a:r>
          </a:p>
        </p:txBody>
      </p:sp>
    </p:spTree>
    <p:extLst>
      <p:ext uri="{BB962C8B-B14F-4D97-AF65-F5344CB8AC3E}">
        <p14:creationId xmlns:p14="http://schemas.microsoft.com/office/powerpoint/2010/main" val="234714928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4">
            <a:extLst>
              <a:ext uri="{FF2B5EF4-FFF2-40B4-BE49-F238E27FC236}">
                <a16:creationId xmlns:a16="http://schemas.microsoft.com/office/drawing/2014/main" id="{FCE05695-B3DC-4413-9228-1041F937AC93}"/>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395231" y="1414053"/>
            <a:ext cx="8376241" cy="4093029"/>
          </a:xfrm>
          <a:prstGeom prst="rect">
            <a:avLst/>
          </a:prstGeom>
        </p:spPr>
      </p:pic>
      <p:cxnSp>
        <p:nvCxnSpPr>
          <p:cNvPr id="25" name="Conector recto 24">
            <a:extLst>
              <a:ext uri="{FF2B5EF4-FFF2-40B4-BE49-F238E27FC236}">
                <a16:creationId xmlns:a16="http://schemas.microsoft.com/office/drawing/2014/main" id="{9649E614-4743-4EE3-9F95-862481FDB765}"/>
              </a:ext>
            </a:extLst>
          </p:cNvPr>
          <p:cNvCxnSpPr>
            <a:cxnSpLocks/>
          </p:cNvCxnSpPr>
          <p:nvPr/>
        </p:nvCxnSpPr>
        <p:spPr>
          <a:xfrm flipH="1">
            <a:off x="5074688" y="3756660"/>
            <a:ext cx="584306" cy="1103328"/>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33" name="Conector recto 32">
            <a:extLst>
              <a:ext uri="{FF2B5EF4-FFF2-40B4-BE49-F238E27FC236}">
                <a16:creationId xmlns:a16="http://schemas.microsoft.com/office/drawing/2014/main" id="{8A6C5633-A7FE-4C8B-96AC-129B2135F538}"/>
              </a:ext>
            </a:extLst>
          </p:cNvPr>
          <p:cNvCxnSpPr>
            <a:cxnSpLocks/>
          </p:cNvCxnSpPr>
          <p:nvPr/>
        </p:nvCxnSpPr>
        <p:spPr>
          <a:xfrm flipV="1">
            <a:off x="3176686" y="3065486"/>
            <a:ext cx="1517" cy="607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cto 34">
            <a:extLst>
              <a:ext uri="{FF2B5EF4-FFF2-40B4-BE49-F238E27FC236}">
                <a16:creationId xmlns:a16="http://schemas.microsoft.com/office/drawing/2014/main" id="{E2E1515D-EDF6-4CE0-A5B3-45856901FE3B}"/>
              </a:ext>
            </a:extLst>
          </p:cNvPr>
          <p:cNvCxnSpPr>
            <a:cxnSpLocks/>
          </p:cNvCxnSpPr>
          <p:nvPr/>
        </p:nvCxnSpPr>
        <p:spPr>
          <a:xfrm flipH="1">
            <a:off x="2849060" y="3429000"/>
            <a:ext cx="2225628" cy="1133685"/>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28C58DA-5753-4832-96DF-FCD6A9249138}"/>
              </a:ext>
            </a:extLst>
          </p:cNvPr>
          <p:cNvSpPr txBox="1"/>
          <p:nvPr/>
        </p:nvSpPr>
        <p:spPr>
          <a:xfrm>
            <a:off x="1652487" y="128264"/>
            <a:ext cx="9881937"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a:rPr>
              <a:t>CONTENEDORES</a:t>
            </a:r>
          </a:p>
          <a:p>
            <a:pPr>
              <a:defRPr/>
            </a:pPr>
            <a:r>
              <a:rPr kumimoji="0" lang="es-CO" sz="1600" b="0" i="0" u="none" strike="noStrike" kern="1200" cap="small" spc="0" normalizeH="0" baseline="0" noProof="0">
                <a:ln>
                  <a:noFill/>
                </a:ln>
                <a:solidFill>
                  <a:srgbClr val="002060"/>
                </a:solidFill>
                <a:effectLst/>
                <a:uLnTx/>
                <a:uFillTx/>
                <a:latin typeface="Candara"/>
                <a:ea typeface="+mn-ea"/>
                <a:cs typeface="+mn-cs"/>
              </a:rPr>
              <a:t>         Zonas de mayor vandalismo al esquema de Contenerización</a:t>
            </a:r>
            <a:r>
              <a:rPr lang="es-CO" sz="1600" cap="small">
                <a:solidFill>
                  <a:srgbClr val="002060"/>
                </a:solidFill>
                <a:latin typeface="Candara"/>
              </a:rPr>
              <a:t> marzo -2025</a:t>
            </a:r>
            <a:endParaRPr lang="es-CO" sz="1600" b="0" i="0" u="none" strike="noStrike" kern="1200" cap="small" spc="0" normalizeH="0" baseline="0" noProof="0">
              <a:ln>
                <a:noFill/>
              </a:ln>
              <a:solidFill>
                <a:srgbClr val="4472C4"/>
              </a:solidFill>
              <a:effectLst/>
              <a:uLnTx/>
              <a:uFillTx/>
              <a:latin typeface="Candara"/>
            </a:endParaRPr>
          </a:p>
        </p:txBody>
      </p:sp>
      <p:cxnSp>
        <p:nvCxnSpPr>
          <p:cNvPr id="23" name="Conector recto 22">
            <a:extLst>
              <a:ext uri="{FF2B5EF4-FFF2-40B4-BE49-F238E27FC236}">
                <a16:creationId xmlns:a16="http://schemas.microsoft.com/office/drawing/2014/main" id="{947D6E3F-6272-4E19-AFE0-1140A63A43F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4" name="Imagen 23">
            <a:extLst>
              <a:ext uri="{FF2B5EF4-FFF2-40B4-BE49-F238E27FC236}">
                <a16:creationId xmlns:a16="http://schemas.microsoft.com/office/drawing/2014/main" id="{E245157E-39ED-4440-87A7-B30D00A094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cxnSp>
        <p:nvCxnSpPr>
          <p:cNvPr id="26" name="Conector recto 25">
            <a:extLst>
              <a:ext uri="{FF2B5EF4-FFF2-40B4-BE49-F238E27FC236}">
                <a16:creationId xmlns:a16="http://schemas.microsoft.com/office/drawing/2014/main" id="{A9E7709F-7D96-4A63-B239-B5D14ED73527}"/>
              </a:ext>
            </a:extLst>
          </p:cNvPr>
          <p:cNvCxnSpPr>
            <a:cxnSpLocks/>
          </p:cNvCxnSpPr>
          <p:nvPr/>
        </p:nvCxnSpPr>
        <p:spPr>
          <a:xfrm flipH="1">
            <a:off x="2761673" y="3154731"/>
            <a:ext cx="1243861" cy="170360"/>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9" name="Título 1">
            <a:extLst>
              <a:ext uri="{FF2B5EF4-FFF2-40B4-BE49-F238E27FC236}">
                <a16:creationId xmlns:a16="http://schemas.microsoft.com/office/drawing/2014/main" id="{6F94163E-35B2-457D-A14E-F0591740349F}"/>
              </a:ext>
            </a:extLst>
          </p:cNvPr>
          <p:cNvSpPr txBox="1">
            <a:spLocks/>
          </p:cNvSpPr>
          <p:nvPr/>
        </p:nvSpPr>
        <p:spPr>
          <a:xfrm>
            <a:off x="1208445" y="2946960"/>
            <a:ext cx="2428340" cy="123736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dirty="0">
                <a:ln>
                  <a:noFill/>
                </a:ln>
                <a:solidFill>
                  <a:srgbClr val="4472C4">
                    <a:lumMod val="50000"/>
                  </a:srgbClr>
                </a:solidFill>
                <a:effectLst/>
                <a:highlight>
                  <a:srgbClr val="FFFFFF"/>
                </a:highlight>
                <a:uLnTx/>
                <a:uFillTx/>
                <a:latin typeface="Calibri Light" panose="020F03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dirty="0">
                <a:solidFill>
                  <a:srgbClr val="4472C4">
                    <a:lumMod val="50000"/>
                  </a:srgbClr>
                </a:solidFill>
                <a:highlight>
                  <a:srgbClr val="FFFFFF"/>
                </a:highlight>
                <a:latin typeface="Calibri Light" panose="020F0302020204030204"/>
              </a:rPr>
              <a:t>El Batan</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dirty="0">
                <a:solidFill>
                  <a:srgbClr val="4472C4">
                    <a:lumMod val="50000"/>
                  </a:srgbClr>
                </a:solidFill>
                <a:highlight>
                  <a:srgbClr val="FFFFFF"/>
                </a:highlight>
                <a:latin typeface="Calibri Light" panose="020F0302020204030204"/>
              </a:rPr>
              <a:t>Estoril</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dirty="0">
                <a:solidFill>
                  <a:srgbClr val="4472C4">
                    <a:lumMod val="50000"/>
                  </a:srgbClr>
                </a:solidFill>
                <a:highlight>
                  <a:srgbClr val="FFFFFF"/>
                </a:highlight>
                <a:latin typeface="Calibri Light" panose="020F0302020204030204"/>
              </a:rPr>
              <a:t>Toscana</a:t>
            </a:r>
            <a:endParaRPr lang="es-CO" sz="1200" cap="small" dirty="0">
              <a:solidFill>
                <a:srgbClr val="4472C4">
                  <a:lumMod val="50000"/>
                </a:srgbClr>
              </a:solidFill>
              <a:highlight>
                <a:srgbClr val="FFFFFF"/>
              </a:highlight>
              <a:latin typeface="Calibri Light" panose="020F0302020204030204"/>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dirty="0">
              <a:ln>
                <a:noFill/>
              </a:ln>
              <a:solidFill>
                <a:srgbClr val="4472C4">
                  <a:lumMod val="50000"/>
                </a:srgbClr>
              </a:solidFill>
              <a:effectLst/>
              <a:highlight>
                <a:srgbClr val="FFFFFF"/>
              </a:highligh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dirty="0">
                <a:ln>
                  <a:noFill/>
                </a:ln>
                <a:solidFill>
                  <a:srgbClr val="4472C4">
                    <a:lumMod val="50000"/>
                  </a:srgbClr>
                </a:solidFill>
                <a:effectLst/>
                <a:highlight>
                  <a:srgbClr val="FFFFFF"/>
                </a:highlight>
                <a:uLnTx/>
                <a:uFillTx/>
                <a:latin typeface="Calibri" panose="020F0502020204030204"/>
                <a:ea typeface="+mj-ea"/>
                <a:cs typeface="+mj-cs"/>
              </a:rPr>
              <a:t> </a:t>
            </a:r>
          </a:p>
        </p:txBody>
      </p:sp>
      <p:sp>
        <p:nvSpPr>
          <p:cNvPr id="36" name="CuadroTexto 35">
            <a:extLst>
              <a:ext uri="{FF2B5EF4-FFF2-40B4-BE49-F238E27FC236}">
                <a16:creationId xmlns:a16="http://schemas.microsoft.com/office/drawing/2014/main" id="{E3FBEBE5-03A2-42B7-963D-36B412F686F8}"/>
              </a:ext>
            </a:extLst>
          </p:cNvPr>
          <p:cNvSpPr txBox="1"/>
          <p:nvPr/>
        </p:nvSpPr>
        <p:spPr>
          <a:xfrm>
            <a:off x="5410200" y="1483917"/>
            <a:ext cx="6361271" cy="984885"/>
          </a:xfrm>
          <a:prstGeom prst="rect">
            <a:avLst/>
          </a:prstGeom>
          <a:noFill/>
        </p:spPr>
        <p:txBody>
          <a:bodyPr wrap="square" rtlCol="0">
            <a:spAutoFit/>
          </a:bodyPr>
          <a:lstStyle/>
          <a:p>
            <a:pPr>
              <a:defRPr/>
            </a:pPr>
            <a:r>
              <a:rPr lang="es-CO" sz="1400" cap="small" dirty="0">
                <a:solidFill>
                  <a:srgbClr val="4472C4">
                    <a:lumMod val="50000"/>
                  </a:srgbClr>
                </a:solidFill>
                <a:latin typeface="Calibri Light" panose="020F0302020204030204"/>
              </a:rPr>
              <a:t>	       </a:t>
            </a:r>
            <a:r>
              <a:rPr lang="es-CO" sz="1600" b="1" cap="small" dirty="0">
                <a:solidFill>
                  <a:srgbClr val="4472C4">
                    <a:lumMod val="50000"/>
                  </a:srgbClr>
                </a:solidFill>
                <a:latin typeface="Calibri Light" panose="020F0302020204030204" pitchFamily="34" charset="0"/>
                <a:cs typeface="Calibri Light" panose="020F0302020204030204" pitchFamily="34" charset="0"/>
              </a:rPr>
              <a:t>Usaquén                   </a:t>
            </a:r>
            <a:r>
              <a:rPr kumimoji="0" lang="es-CO" sz="1600" b="1" i="0" u="none" strike="noStrike" kern="1200" cap="small" spc="0" normalizeH="0" baseline="0" noProof="0" dirty="0">
                <a:ln>
                  <a:noFill/>
                </a:ln>
                <a:solidFill>
                  <a:srgbClr val="4472C4">
                    <a:lumMod val="50000"/>
                  </a:srgbClr>
                </a:solidFill>
                <a:effectLst/>
                <a:uLnTx/>
                <a:uFillTx/>
                <a:latin typeface="Calibri Light" panose="020F0302020204030204" pitchFamily="34" charset="0"/>
                <a:cs typeface="Calibri Light" panose="020F0302020204030204" pitchFamily="34" charset="0"/>
              </a:rPr>
              <a:t>San Cristóbal             Usme</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1400" cap="small" dirty="0">
                <a:solidFill>
                  <a:srgbClr val="4472C4">
                    <a:lumMod val="50000"/>
                  </a:srgbClr>
                </a:solidFill>
                <a:latin typeface="Calibri Light" panose="020F0302020204030204"/>
              </a:rPr>
              <a:t>	       codito	</a:t>
            </a: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n-ea"/>
                <a:cs typeface="+mn-cs"/>
              </a:rPr>
              <a:t> 	Villa de los Alpes          </a:t>
            </a:r>
            <a:r>
              <a:rPr lang="es-CO" sz="1400" cap="small" dirty="0">
                <a:solidFill>
                  <a:srgbClr val="4472C4">
                    <a:lumMod val="50000"/>
                  </a:srgbClr>
                </a:solidFill>
                <a:latin typeface="Calibri Light" panose="020F0302020204030204"/>
              </a:rPr>
              <a:t>aurora</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1400" cap="small" dirty="0">
                <a:solidFill>
                  <a:srgbClr val="4472C4">
                    <a:lumMod val="50000"/>
                  </a:srgbClr>
                </a:solidFill>
                <a:latin typeface="Calibri Light" panose="020F0302020204030204"/>
              </a:rPr>
              <a:t>			20 de julio                      </a:t>
            </a:r>
            <a:r>
              <a:rPr lang="es-CO" sz="1400" cap="small" dirty="0" err="1">
                <a:solidFill>
                  <a:srgbClr val="4472C4">
                    <a:lumMod val="50000"/>
                  </a:srgbClr>
                </a:solidFill>
                <a:latin typeface="Calibri Light" panose="020F0302020204030204"/>
              </a:rPr>
              <a:t>maricuela</a:t>
            </a: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n-ea"/>
                <a:cs typeface="+mn-cs"/>
              </a:rPr>
              <a:t> </a:t>
            </a:r>
            <a:r>
              <a:rPr lang="es-CO" sz="1400" cap="small" dirty="0">
                <a:solidFill>
                  <a:srgbClr val="4472C4">
                    <a:lumMod val="50000"/>
                  </a:srgbClr>
                </a:solidFill>
                <a:latin typeface="Calibri Light" panose="020F0302020204030204"/>
              </a:rPr>
              <a:t>	</a:t>
            </a:r>
            <a:endPar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n-ea"/>
                <a:cs typeface="+mn-cs"/>
              </a:rPr>
              <a:t> </a:t>
            </a:r>
          </a:p>
        </p:txBody>
      </p:sp>
      <p:sp>
        <p:nvSpPr>
          <p:cNvPr id="32" name="Título 1">
            <a:extLst>
              <a:ext uri="{FF2B5EF4-FFF2-40B4-BE49-F238E27FC236}">
                <a16:creationId xmlns:a16="http://schemas.microsoft.com/office/drawing/2014/main" id="{854EDB54-E7B7-423A-AC3B-9BE2C198CEDA}"/>
              </a:ext>
            </a:extLst>
          </p:cNvPr>
          <p:cNvSpPr txBox="1">
            <a:spLocks/>
          </p:cNvSpPr>
          <p:nvPr/>
        </p:nvSpPr>
        <p:spPr>
          <a:xfrm>
            <a:off x="3910634" y="5276697"/>
            <a:ext cx="3688961" cy="5642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dirty="0">
                <a:ln>
                  <a:noFill/>
                </a:ln>
                <a:solidFill>
                  <a:srgbClr val="4472C4">
                    <a:lumMod val="50000"/>
                  </a:srgbClr>
                </a:solidFill>
                <a:effectLst/>
                <a:uLnTx/>
                <a:uFillTx/>
                <a:latin typeface="Calibri Light" panose="020F0302020204030204" pitchFamily="34" charset="0"/>
                <a:cs typeface="Calibri Light" panose="020F0302020204030204" pitchFamily="34" charset="0"/>
              </a:rPr>
              <a:t>FONTIBÓN</a:t>
            </a:r>
            <a:r>
              <a:rPr kumimoji="0" lang="es-CO" sz="14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            </a:t>
            </a:r>
            <a:r>
              <a:rPr kumimoji="0" lang="es-CO" sz="14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KENNEDY</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dirty="0">
                <a:solidFill>
                  <a:srgbClr val="4472C4">
                    <a:lumMod val="50000"/>
                  </a:srgbClr>
                </a:solidFill>
                <a:latin typeface="Calibri Light" panose="020F0302020204030204"/>
              </a:rPr>
              <a:t>Villemar</a:t>
            </a:r>
            <a:r>
              <a:rPr lang="es-CO" sz="1400" dirty="0">
                <a:solidFill>
                  <a:srgbClr val="4472C4">
                    <a:lumMod val="50000"/>
                  </a:srgbClr>
                </a:solidFill>
              </a:rPr>
              <a:t>	         </a:t>
            </a:r>
            <a:r>
              <a:rPr lang="es-CO" sz="1400" cap="small" dirty="0">
                <a:solidFill>
                  <a:srgbClr val="4472C4">
                    <a:lumMod val="50000"/>
                  </a:srgbClr>
                </a:solidFill>
                <a:latin typeface="Calibri Light" panose="020F0302020204030204"/>
              </a:rPr>
              <a:t>Catalina</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dirty="0">
                <a:solidFill>
                  <a:srgbClr val="4472C4">
                    <a:lumMod val="50000"/>
                  </a:srgbClr>
                </a:solidFill>
              </a:rPr>
              <a:t>	</a:t>
            </a: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         </a:t>
            </a:r>
            <a:r>
              <a:rPr lang="es-CO" sz="1400" cap="small" dirty="0">
                <a:solidFill>
                  <a:srgbClr val="4472C4">
                    <a:lumMod val="50000"/>
                  </a:srgbClr>
                </a:solidFill>
                <a:latin typeface="Calibri Light" panose="020F0302020204030204"/>
              </a:rPr>
              <a:t>Pastrana</a:t>
            </a:r>
            <a:endPar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	         </a:t>
            </a:r>
            <a:r>
              <a:rPr lang="es-CO" sz="1400" cap="small" dirty="0">
                <a:solidFill>
                  <a:srgbClr val="4472C4">
                    <a:lumMod val="50000"/>
                  </a:srgbClr>
                </a:solidFill>
                <a:latin typeface="Calibri Light" panose="020F0302020204030204"/>
              </a:rPr>
              <a:t>El Carmelo</a:t>
            </a:r>
            <a:endParaRPr kumimoji="0" lang="es-CO" sz="14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	</a:t>
            </a:r>
            <a:endParaRPr kumimoji="0" lang="es-CO" sz="14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p:txBody>
      </p:sp>
      <p:sp>
        <p:nvSpPr>
          <p:cNvPr id="28" name="Título 1">
            <a:extLst>
              <a:ext uri="{FF2B5EF4-FFF2-40B4-BE49-F238E27FC236}">
                <a16:creationId xmlns:a16="http://schemas.microsoft.com/office/drawing/2014/main" id="{03469D0D-2F00-4F6F-830A-AA73FECF22ED}"/>
              </a:ext>
            </a:extLst>
          </p:cNvPr>
          <p:cNvSpPr txBox="1">
            <a:spLocks/>
          </p:cNvSpPr>
          <p:nvPr/>
        </p:nvSpPr>
        <p:spPr>
          <a:xfrm>
            <a:off x="1893725" y="4221066"/>
            <a:ext cx="2428340" cy="84021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BARRIOS UNIDOS</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San Fernando</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Minuto de dios</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a:solidFill>
                  <a:srgbClr val="4472C4">
                    <a:lumMod val="50000"/>
                  </a:srgbClr>
                </a:solidFill>
                <a:latin typeface="Calibri Light" panose="020F0302020204030204"/>
              </a:rPr>
              <a:t>Garcés navas</a:t>
            </a: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endParaRPr>
          </a:p>
        </p:txBody>
      </p:sp>
      <p:cxnSp>
        <p:nvCxnSpPr>
          <p:cNvPr id="38" name="Conector recto 37">
            <a:extLst>
              <a:ext uri="{FF2B5EF4-FFF2-40B4-BE49-F238E27FC236}">
                <a16:creationId xmlns:a16="http://schemas.microsoft.com/office/drawing/2014/main" id="{FC471D9E-4835-13A6-32AF-5C13C56636DF}"/>
              </a:ext>
            </a:extLst>
          </p:cNvPr>
          <p:cNvCxnSpPr>
            <a:cxnSpLocks/>
          </p:cNvCxnSpPr>
          <p:nvPr/>
        </p:nvCxnSpPr>
        <p:spPr>
          <a:xfrm>
            <a:off x="6623443" y="3815309"/>
            <a:ext cx="1380848" cy="1505573"/>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39" name="Título 1">
            <a:extLst>
              <a:ext uri="{FF2B5EF4-FFF2-40B4-BE49-F238E27FC236}">
                <a16:creationId xmlns:a16="http://schemas.microsoft.com/office/drawing/2014/main" id="{6814AA63-8073-02A6-1AB2-C5CB78990A4A}"/>
              </a:ext>
            </a:extLst>
          </p:cNvPr>
          <p:cNvSpPr txBox="1">
            <a:spLocks/>
          </p:cNvSpPr>
          <p:nvPr/>
        </p:nvSpPr>
        <p:spPr>
          <a:xfrm>
            <a:off x="6676665" y="5477613"/>
            <a:ext cx="3688961" cy="80498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RAFAEL URIBE </a:t>
            </a:r>
            <a:r>
              <a:rPr kumimoji="0" lang="es-CO" sz="1400" b="1"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URIBE</a:t>
            </a: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a:t>
            </a: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CIUDAD BOLÍVAR</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Quiroga 		Arborizadora Alta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Molinos-Marruecos 	Sierra Morena				</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p:txBody>
      </p:sp>
      <p:cxnSp>
        <p:nvCxnSpPr>
          <p:cNvPr id="20" name="Conector recto 19">
            <a:extLst>
              <a:ext uri="{FF2B5EF4-FFF2-40B4-BE49-F238E27FC236}">
                <a16:creationId xmlns:a16="http://schemas.microsoft.com/office/drawing/2014/main" id="{F425C421-1C06-4A22-A43D-A3148C1EB91C}"/>
              </a:ext>
            </a:extLst>
          </p:cNvPr>
          <p:cNvCxnSpPr>
            <a:cxnSpLocks/>
          </p:cNvCxnSpPr>
          <p:nvPr/>
        </p:nvCxnSpPr>
        <p:spPr>
          <a:xfrm flipH="1">
            <a:off x="5869397" y="2081919"/>
            <a:ext cx="724058" cy="6721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5348496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F77565F6-A383-916E-4AA6-F2ACE93BB1A2}"/>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106875" y="1652958"/>
            <a:ext cx="7834813" cy="3828461"/>
          </a:xfrm>
          <a:prstGeom prst="rect">
            <a:avLst/>
          </a:prstGeom>
        </p:spPr>
      </p:pic>
      <p:sp>
        <p:nvSpPr>
          <p:cNvPr id="6" name="Título 1">
            <a:extLst>
              <a:ext uri="{FF2B5EF4-FFF2-40B4-BE49-F238E27FC236}">
                <a16:creationId xmlns:a16="http://schemas.microsoft.com/office/drawing/2014/main" id="{DD75F67D-9767-4093-943C-7DC9EC89C4A0}"/>
              </a:ext>
            </a:extLst>
          </p:cNvPr>
          <p:cNvSpPr txBox="1">
            <a:spLocks/>
          </p:cNvSpPr>
          <p:nvPr/>
        </p:nvSpPr>
        <p:spPr>
          <a:xfrm>
            <a:off x="7192710" y="1710466"/>
            <a:ext cx="4186859" cy="100147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USAQUEN 	             </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err="1">
                <a:solidFill>
                  <a:srgbClr val="4472C4">
                    <a:lumMod val="50000"/>
                  </a:srgbClr>
                </a:solidFill>
                <a:latin typeface="Calibri Light" panose="020F0302020204030204"/>
              </a:rPr>
              <a:t>Buenavusta</a:t>
            </a:r>
            <a:endParaRPr lang="es-CO" sz="1400" cap="small">
              <a:solidFill>
                <a:srgbClr val="4472C4">
                  <a:lumMod val="50000"/>
                </a:srgbClr>
              </a:solidFill>
              <a:latin typeface="Calibri Light" panose="020F0302020204030204"/>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a:solidFill>
                  <a:srgbClr val="4472C4">
                    <a:lumMod val="50000"/>
                  </a:srgbClr>
                </a:solidFill>
                <a:latin typeface="Calibri Light" panose="020F0302020204030204"/>
              </a:rPr>
              <a:t>Horizontes norte	</a:t>
            </a: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p:txBody>
      </p:sp>
      <p:sp>
        <p:nvSpPr>
          <p:cNvPr id="7" name="Título 1">
            <a:extLst>
              <a:ext uri="{FF2B5EF4-FFF2-40B4-BE49-F238E27FC236}">
                <a16:creationId xmlns:a16="http://schemas.microsoft.com/office/drawing/2014/main" id="{85A99F74-A6E5-4470-B205-89FDFDCC9BCF}"/>
              </a:ext>
            </a:extLst>
          </p:cNvPr>
          <p:cNvSpPr txBox="1">
            <a:spLocks/>
          </p:cNvSpPr>
          <p:nvPr/>
        </p:nvSpPr>
        <p:spPr>
          <a:xfrm>
            <a:off x="1126248" y="2256144"/>
            <a:ext cx="2231441" cy="77946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panose="020F0502020204030204"/>
                <a:ea typeface="+mj-ea"/>
                <a:cs typeface="+mj-cs"/>
              </a:rPr>
              <a:t>Las Villas</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dirty="0">
                <a:solidFill>
                  <a:srgbClr val="4472C4">
                    <a:lumMod val="50000"/>
                  </a:srgbClr>
                </a:solidFill>
                <a:latin typeface="Calibri" panose="020F0502020204030204"/>
              </a:rPr>
              <a:t>Villa del Prado</a:t>
            </a:r>
          </a:p>
        </p:txBody>
      </p:sp>
      <p:sp>
        <p:nvSpPr>
          <p:cNvPr id="8" name="Título 1">
            <a:extLst>
              <a:ext uri="{FF2B5EF4-FFF2-40B4-BE49-F238E27FC236}">
                <a16:creationId xmlns:a16="http://schemas.microsoft.com/office/drawing/2014/main" id="{C3F28549-B885-477E-B0CE-1593B2941253}"/>
              </a:ext>
            </a:extLst>
          </p:cNvPr>
          <p:cNvSpPr txBox="1">
            <a:spLocks/>
          </p:cNvSpPr>
          <p:nvPr/>
        </p:nvSpPr>
        <p:spPr>
          <a:xfrm>
            <a:off x="1126248" y="3885448"/>
            <a:ext cx="1797468" cy="1128474"/>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Normandía occidental</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Bachué</a:t>
            </a:r>
          </a:p>
        </p:txBody>
      </p:sp>
      <p:sp>
        <p:nvSpPr>
          <p:cNvPr id="9" name="Título 1">
            <a:extLst>
              <a:ext uri="{FF2B5EF4-FFF2-40B4-BE49-F238E27FC236}">
                <a16:creationId xmlns:a16="http://schemas.microsoft.com/office/drawing/2014/main" id="{DAA8A8BC-0F12-4806-BF31-B54AC80A9581}"/>
              </a:ext>
            </a:extLst>
          </p:cNvPr>
          <p:cNvSpPr txBox="1">
            <a:spLocks/>
          </p:cNvSpPr>
          <p:nvPr/>
        </p:nvSpPr>
        <p:spPr>
          <a:xfrm>
            <a:off x="3106875" y="4904657"/>
            <a:ext cx="3688961" cy="5642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FONTIBÓN              </a:t>
            </a:r>
            <a:r>
              <a:rPr kumimoji="0" lang="es-CO" sz="14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KENNEDY</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err="1">
                <a:ln>
                  <a:noFill/>
                </a:ln>
                <a:solidFill>
                  <a:srgbClr val="4472C4">
                    <a:lumMod val="50000"/>
                  </a:srgbClr>
                </a:solidFill>
                <a:effectLst/>
                <a:uLnTx/>
                <a:uFillTx/>
                <a:latin typeface="Calibri Light" panose="020F0302020204030204"/>
                <a:ea typeface="+mj-ea"/>
                <a:cs typeface="+mj-cs"/>
              </a:rPr>
              <a:t>Ferrocaja</a:t>
            </a: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                 Marsella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           </a:t>
            </a:r>
          </a:p>
        </p:txBody>
      </p:sp>
      <p:cxnSp>
        <p:nvCxnSpPr>
          <p:cNvPr id="20" name="Conector recto 19">
            <a:extLst>
              <a:ext uri="{FF2B5EF4-FFF2-40B4-BE49-F238E27FC236}">
                <a16:creationId xmlns:a16="http://schemas.microsoft.com/office/drawing/2014/main" id="{F425C421-1C06-4A22-A43D-A3148C1EB91C}"/>
              </a:ext>
            </a:extLst>
          </p:cNvPr>
          <p:cNvCxnSpPr>
            <a:cxnSpLocks/>
          </p:cNvCxnSpPr>
          <p:nvPr/>
        </p:nvCxnSpPr>
        <p:spPr>
          <a:xfrm flipH="1">
            <a:off x="6624647" y="2366497"/>
            <a:ext cx="474146" cy="454612"/>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5" name="Conector recto 24">
            <a:extLst>
              <a:ext uri="{FF2B5EF4-FFF2-40B4-BE49-F238E27FC236}">
                <a16:creationId xmlns:a16="http://schemas.microsoft.com/office/drawing/2014/main" id="{9649E614-4743-4EE3-9F95-862481FDB765}"/>
              </a:ext>
            </a:extLst>
          </p:cNvPr>
          <p:cNvCxnSpPr>
            <a:cxnSpLocks/>
          </p:cNvCxnSpPr>
          <p:nvPr/>
        </p:nvCxnSpPr>
        <p:spPr>
          <a:xfrm flipH="1">
            <a:off x="4379946" y="4023077"/>
            <a:ext cx="817704" cy="707806"/>
          </a:xfrm>
          <a:prstGeom prst="line">
            <a:avLst/>
          </a:prstGeom>
          <a:ln>
            <a:solidFill>
              <a:schemeClr val="accent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Conector recto 29">
            <a:extLst>
              <a:ext uri="{FF2B5EF4-FFF2-40B4-BE49-F238E27FC236}">
                <a16:creationId xmlns:a16="http://schemas.microsoft.com/office/drawing/2014/main" id="{32E97C82-D8DC-4381-B0F6-1F926893C0AF}"/>
              </a:ext>
            </a:extLst>
          </p:cNvPr>
          <p:cNvCxnSpPr>
            <a:cxnSpLocks/>
          </p:cNvCxnSpPr>
          <p:nvPr/>
        </p:nvCxnSpPr>
        <p:spPr>
          <a:xfrm>
            <a:off x="6354535" y="3928116"/>
            <a:ext cx="725877" cy="1190709"/>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3" name="Conector recto 32">
            <a:extLst>
              <a:ext uri="{FF2B5EF4-FFF2-40B4-BE49-F238E27FC236}">
                <a16:creationId xmlns:a16="http://schemas.microsoft.com/office/drawing/2014/main" id="{8A6C5633-A7FE-4C8B-96AC-129B2135F538}"/>
              </a:ext>
            </a:extLst>
          </p:cNvPr>
          <p:cNvCxnSpPr>
            <a:cxnSpLocks/>
          </p:cNvCxnSpPr>
          <p:nvPr/>
        </p:nvCxnSpPr>
        <p:spPr>
          <a:xfrm flipV="1">
            <a:off x="3176686" y="3065486"/>
            <a:ext cx="1517" cy="607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cto 34">
            <a:extLst>
              <a:ext uri="{FF2B5EF4-FFF2-40B4-BE49-F238E27FC236}">
                <a16:creationId xmlns:a16="http://schemas.microsoft.com/office/drawing/2014/main" id="{E2E1515D-EDF6-4CE0-A5B3-45856901FE3B}"/>
              </a:ext>
            </a:extLst>
          </p:cNvPr>
          <p:cNvCxnSpPr>
            <a:cxnSpLocks/>
          </p:cNvCxnSpPr>
          <p:nvPr/>
        </p:nvCxnSpPr>
        <p:spPr>
          <a:xfrm flipH="1">
            <a:off x="2055219" y="3825688"/>
            <a:ext cx="2537317" cy="439694"/>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28C58DA-5753-4832-96DF-FCD6A9249138}"/>
              </a:ext>
            </a:extLst>
          </p:cNvPr>
          <p:cNvSpPr txBox="1"/>
          <p:nvPr/>
        </p:nvSpPr>
        <p:spPr>
          <a:xfrm>
            <a:off x="1694738" y="219610"/>
            <a:ext cx="9881937"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a:rPr>
              <a:t>CONTENEDORES</a:t>
            </a:r>
          </a:p>
          <a:p>
            <a:pPr>
              <a:defRPr/>
            </a:pPr>
            <a:r>
              <a:rPr lang="es-CO" sz="1600" cap="small">
                <a:solidFill>
                  <a:srgbClr val="002060"/>
                </a:solidFill>
                <a:latin typeface="Candara"/>
              </a:rPr>
              <a:t>          </a:t>
            </a:r>
            <a:r>
              <a:rPr kumimoji="0" lang="es-CO" sz="1600" b="0" i="0" u="none" strike="noStrike" kern="1200" cap="small" spc="0" normalizeH="0" baseline="0" noProof="0">
                <a:ln>
                  <a:noFill/>
                </a:ln>
                <a:solidFill>
                  <a:srgbClr val="002060"/>
                </a:solidFill>
                <a:effectLst/>
                <a:uLnTx/>
                <a:uFillTx/>
                <a:latin typeface="Candara"/>
              </a:rPr>
              <a:t> Casos de Éxito marzo - 2025</a:t>
            </a:r>
            <a:endParaRPr lang="es-CO" sz="1600" b="0" i="0" u="none" strike="noStrike" kern="1200" cap="small" spc="0" normalizeH="0" baseline="0" noProof="0">
              <a:ln>
                <a:noFill/>
              </a:ln>
              <a:solidFill>
                <a:srgbClr val="002060"/>
              </a:solidFill>
              <a:effectLst/>
              <a:uLnTx/>
              <a:uFillTx/>
              <a:latin typeface="Candara" panose="020E0502030303020204" pitchFamily="34" charset="0"/>
            </a:endParaRPr>
          </a:p>
        </p:txBody>
      </p:sp>
      <p:cxnSp>
        <p:nvCxnSpPr>
          <p:cNvPr id="23" name="Conector recto 22">
            <a:extLst>
              <a:ext uri="{FF2B5EF4-FFF2-40B4-BE49-F238E27FC236}">
                <a16:creationId xmlns:a16="http://schemas.microsoft.com/office/drawing/2014/main" id="{947D6E3F-6272-4E19-AFE0-1140A63A43F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4" name="Imagen 23">
            <a:extLst>
              <a:ext uri="{FF2B5EF4-FFF2-40B4-BE49-F238E27FC236}">
                <a16:creationId xmlns:a16="http://schemas.microsoft.com/office/drawing/2014/main" id="{E245157E-39ED-4440-87A7-B30D00A094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cxnSp>
        <p:nvCxnSpPr>
          <p:cNvPr id="26" name="Conector recto 25">
            <a:extLst>
              <a:ext uri="{FF2B5EF4-FFF2-40B4-BE49-F238E27FC236}">
                <a16:creationId xmlns:a16="http://schemas.microsoft.com/office/drawing/2014/main" id="{A9E7709F-7D96-4A63-B239-B5D14ED73527}"/>
              </a:ext>
            </a:extLst>
          </p:cNvPr>
          <p:cNvCxnSpPr>
            <a:cxnSpLocks/>
          </p:cNvCxnSpPr>
          <p:nvPr/>
        </p:nvCxnSpPr>
        <p:spPr>
          <a:xfrm flipH="1" flipV="1">
            <a:off x="2438400" y="2821109"/>
            <a:ext cx="1541248" cy="598946"/>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7" name="Título 1">
            <a:extLst>
              <a:ext uri="{FF2B5EF4-FFF2-40B4-BE49-F238E27FC236}">
                <a16:creationId xmlns:a16="http://schemas.microsoft.com/office/drawing/2014/main" id="{08C09CD8-6E9D-8EEF-89E5-673B685600AB}"/>
              </a:ext>
            </a:extLst>
          </p:cNvPr>
          <p:cNvSpPr txBox="1">
            <a:spLocks/>
          </p:cNvSpPr>
          <p:nvPr/>
        </p:nvSpPr>
        <p:spPr>
          <a:xfrm>
            <a:off x="6479455" y="5186775"/>
            <a:ext cx="1426510" cy="66183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Pablo VI</a:t>
            </a:r>
          </a:p>
        </p:txBody>
      </p:sp>
    </p:spTree>
    <p:extLst>
      <p:ext uri="{BB962C8B-B14F-4D97-AF65-F5344CB8AC3E}">
        <p14:creationId xmlns:p14="http://schemas.microsoft.com/office/powerpoint/2010/main" val="160393245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Imagen 13">
            <a:extLst>
              <a:ext uri="{FF2B5EF4-FFF2-40B4-BE49-F238E27FC236}">
                <a16:creationId xmlns:a16="http://schemas.microsoft.com/office/drawing/2014/main" id="{497C6B99-9709-3C43-345A-3390D806DEC8}"/>
              </a:ext>
            </a:extLst>
          </p:cNvPr>
          <p:cNvPicPr/>
          <p:nvPr/>
        </p:nvPicPr>
        <p:blipFill>
          <a:blip r:embed="rId3" cstate="email">
            <a:extLst>
              <a:ext uri="{28A0092B-C50C-407E-A947-70E740481C1C}">
                <a14:useLocalDpi xmlns:a14="http://schemas.microsoft.com/office/drawing/2010/main"/>
              </a:ext>
            </a:extLst>
          </a:blip>
          <a:stretch>
            <a:fillRect/>
          </a:stretch>
        </p:blipFill>
        <p:spPr>
          <a:xfrm>
            <a:off x="343620" y="1943363"/>
            <a:ext cx="11363929" cy="3066554"/>
          </a:xfrm>
          <a:prstGeom prst="rect">
            <a:avLst/>
          </a:prstGeom>
        </p:spPr>
      </p:pic>
      <p:grpSp>
        <p:nvGrpSpPr>
          <p:cNvPr id="3" name="Grupo 2">
            <a:extLst>
              <a:ext uri="{FF2B5EF4-FFF2-40B4-BE49-F238E27FC236}">
                <a16:creationId xmlns:a16="http://schemas.microsoft.com/office/drawing/2014/main" id="{A28DA0D9-345E-4F23-8A7D-98B05730DD8D}"/>
              </a:ext>
            </a:extLst>
          </p:cNvPr>
          <p:cNvGrpSpPr/>
          <p:nvPr/>
        </p:nvGrpSpPr>
        <p:grpSpPr>
          <a:xfrm>
            <a:off x="337265" y="1507948"/>
            <a:ext cx="11348044" cy="468155"/>
            <a:chOff x="535336" y="1429010"/>
            <a:chExt cx="11086768" cy="45208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401696" y="253867"/>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esquema de Contenerización </a:t>
            </a:r>
            <a:r>
              <a:rPr lang="es-MX" sz="1600" cap="small">
                <a:solidFill>
                  <a:srgbClr val="4472C4">
                    <a:lumMod val="50000"/>
                  </a:srgbClr>
                </a:solidFill>
                <a:latin typeface="Candara" panose="020E0502030303020204" pitchFamily="34" charset="0"/>
              </a:rPr>
              <a:t>abril 2025</a:t>
            </a:r>
            <a:endPar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35945" y="4776410"/>
            <a:ext cx="11362644" cy="475401"/>
            <a:chOff x="535336" y="1429010"/>
            <a:chExt cx="11086768" cy="459079"/>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pic>
        <p:nvPicPr>
          <p:cNvPr id="18" name="Imagen 17">
            <a:extLst>
              <a:ext uri="{FF2B5EF4-FFF2-40B4-BE49-F238E27FC236}">
                <a16:creationId xmlns:a16="http://schemas.microsoft.com/office/drawing/2014/main" id="{E80B7346-DD39-46E7-BA62-0D4E07C6F2BD}"/>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939927" y="5744539"/>
            <a:ext cx="1280414" cy="1005884"/>
          </a:xfrm>
          <a:prstGeom prst="rect">
            <a:avLst/>
          </a:prstGeom>
        </p:spPr>
      </p:pic>
      <p:sp>
        <p:nvSpPr>
          <p:cNvPr id="4" name="AutoShape 2">
            <a:extLst>
              <a:ext uri="{FF2B5EF4-FFF2-40B4-BE49-F238E27FC236}">
                <a16:creationId xmlns:a16="http://schemas.microsoft.com/office/drawing/2014/main" id="{F272E5A8-4517-460D-97B8-6C9F02EC5C4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B24318A-F94A-46AB-A1D9-B346E84FC52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 name="Imagen 4">
            <a:extLst>
              <a:ext uri="{FF2B5EF4-FFF2-40B4-BE49-F238E27FC236}">
                <a16:creationId xmlns:a16="http://schemas.microsoft.com/office/drawing/2014/main" id="{249D89F1-1679-578C-2E28-8A986E461921}"/>
              </a:ext>
            </a:extLst>
          </p:cNvPr>
          <p:cNvPicPr>
            <a:picLocks noChangeAspect="1"/>
          </p:cNvPicPr>
          <p:nvPr/>
        </p:nvPicPr>
        <p:blipFill>
          <a:blip r:embed="rId7" cstate="screen">
            <a:extLst>
              <a:ext uri="{28A0092B-C50C-407E-A947-70E740481C1C}">
                <a14:useLocalDpi xmlns:a14="http://schemas.microsoft.com/office/drawing/2010/main"/>
              </a:ext>
            </a:extLst>
          </a:blip>
          <a:srcRect l="3127"/>
          <a:stretch/>
        </p:blipFill>
        <p:spPr>
          <a:xfrm>
            <a:off x="369485" y="1972632"/>
            <a:ext cx="3621463" cy="2803778"/>
          </a:xfrm>
          <a:prstGeom prst="rect">
            <a:avLst/>
          </a:prstGeom>
        </p:spPr>
      </p:pic>
      <p:pic>
        <p:nvPicPr>
          <p:cNvPr id="6" name="Imagen 5">
            <a:extLst>
              <a:ext uri="{FF2B5EF4-FFF2-40B4-BE49-F238E27FC236}">
                <a16:creationId xmlns:a16="http://schemas.microsoft.com/office/drawing/2014/main" id="{BA6E2FDF-AE03-63F8-F799-5AB95CB45369}"/>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4120718" y="1979878"/>
            <a:ext cx="3727189" cy="2795392"/>
          </a:xfrm>
          <a:prstGeom prst="rect">
            <a:avLst/>
          </a:prstGeom>
        </p:spPr>
      </p:pic>
      <p:pic>
        <p:nvPicPr>
          <p:cNvPr id="7" name="Imagen 6">
            <a:extLst>
              <a:ext uri="{FF2B5EF4-FFF2-40B4-BE49-F238E27FC236}">
                <a16:creationId xmlns:a16="http://schemas.microsoft.com/office/drawing/2014/main" id="{22CF127C-98BA-3A14-9C59-4B2F06B1E622}"/>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7951588" y="1980449"/>
            <a:ext cx="3727188" cy="2795391"/>
          </a:xfrm>
          <a:prstGeom prst="rect">
            <a:avLst/>
          </a:prstGeom>
        </p:spPr>
      </p:pic>
    </p:spTree>
    <p:extLst>
      <p:ext uri="{BB962C8B-B14F-4D97-AF65-F5344CB8AC3E}">
        <p14:creationId xmlns:p14="http://schemas.microsoft.com/office/powerpoint/2010/main" val="255352078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21977" y="2063319"/>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A28DA0D9-345E-4F23-8A7D-98B05730DD8D}"/>
              </a:ext>
            </a:extLst>
          </p:cNvPr>
          <p:cNvGrpSpPr/>
          <p:nvPr/>
        </p:nvGrpSpPr>
        <p:grpSpPr>
          <a:xfrm>
            <a:off x="421978" y="1605049"/>
            <a:ext cx="11348043" cy="468155"/>
            <a:chOff x="535336" y="1429010"/>
            <a:chExt cx="11086768" cy="45208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207732" y="243419"/>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002060"/>
                </a:solidFill>
                <a:effectLst/>
                <a:uLnTx/>
                <a:uFillTx/>
                <a:latin typeface="Candara"/>
              </a:rPr>
              <a:t>CONTENEDORES</a:t>
            </a:r>
          </a:p>
          <a:p>
            <a:pPr>
              <a:defRPr/>
            </a:pPr>
            <a:r>
              <a:rPr kumimoji="0" lang="es-CO" sz="1600" b="0" i="0" u="none" strike="noStrike" kern="1200" cap="small" spc="0" normalizeH="0" baseline="0" noProof="0" dirty="0">
                <a:ln>
                  <a:noFill/>
                </a:ln>
                <a:solidFill>
                  <a:srgbClr val="002060"/>
                </a:solidFill>
                <a:effectLst/>
                <a:uLnTx/>
                <a:uFillTx/>
                <a:latin typeface="Candara"/>
              </a:rPr>
              <a:t>           </a:t>
            </a:r>
            <a:r>
              <a:rPr kumimoji="0" lang="es-MX" sz="1600" b="0" i="0" u="none" strike="noStrike" kern="1200" cap="small" spc="0" normalizeH="0" baseline="0" noProof="0" dirty="0">
                <a:ln>
                  <a:noFill/>
                </a:ln>
                <a:solidFill>
                  <a:srgbClr val="002060"/>
                </a:solidFill>
                <a:effectLst/>
                <a:uLnTx/>
                <a:uFillTx/>
                <a:latin typeface="Candara"/>
              </a:rPr>
              <a:t>esquema de Contenerización </a:t>
            </a:r>
            <a:r>
              <a:rPr lang="es-MX" sz="1600" cap="small" dirty="0">
                <a:solidFill>
                  <a:srgbClr val="002060"/>
                </a:solidFill>
                <a:latin typeface="Candara"/>
              </a:rPr>
              <a:t>abril 2025</a:t>
            </a:r>
            <a:endParaRPr kumimoji="0" lang="es-CO" sz="1600" b="0" i="0" u="none" strike="noStrike" kern="1200" cap="small" spc="0" normalizeH="0" baseline="0" noProof="0" dirty="0">
              <a:ln>
                <a:noFill/>
              </a:ln>
              <a:solidFill>
                <a:srgbClr val="002060"/>
              </a:solidFill>
              <a:effectLst/>
              <a:uLnTx/>
              <a:uFillTx/>
              <a:latin typeface="Candara"/>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9" y="5152271"/>
            <a:ext cx="11362644" cy="475401"/>
            <a:chOff x="535336" y="1429010"/>
            <a:chExt cx="11086768" cy="459079"/>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F272E5A8-4517-460D-97B8-6C9F02EC5C4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B24318A-F94A-46AB-A1D9-B346E84FC52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0" name="Imagen 10" descr="Logotipo, nombre de la empresa&#10;&#10;Descripción generada automáticamente">
            <a:extLst>
              <a:ext uri="{FF2B5EF4-FFF2-40B4-BE49-F238E27FC236}">
                <a16:creationId xmlns:a16="http://schemas.microsoft.com/office/drawing/2014/main" id="{1EED5616-5ACA-34C2-6108-A8C1FB6DDAA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896927" y="5733352"/>
            <a:ext cx="1779918" cy="998466"/>
          </a:xfrm>
          <a:prstGeom prst="rect">
            <a:avLst/>
          </a:prstGeom>
        </p:spPr>
      </p:pic>
      <p:pic>
        <p:nvPicPr>
          <p:cNvPr id="6" name="Imagen 5">
            <a:extLst>
              <a:ext uri="{FF2B5EF4-FFF2-40B4-BE49-F238E27FC236}">
                <a16:creationId xmlns:a16="http://schemas.microsoft.com/office/drawing/2014/main" id="{F828F2E5-B949-59CF-74E3-BBA48D717F16}"/>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29279" y="2072064"/>
            <a:ext cx="3726265" cy="3071821"/>
          </a:xfrm>
          <a:prstGeom prst="rect">
            <a:avLst/>
          </a:prstGeom>
        </p:spPr>
      </p:pic>
      <p:pic>
        <p:nvPicPr>
          <p:cNvPr id="7" name="Imagen 6">
            <a:extLst>
              <a:ext uri="{FF2B5EF4-FFF2-40B4-BE49-F238E27FC236}">
                <a16:creationId xmlns:a16="http://schemas.microsoft.com/office/drawing/2014/main" id="{9150F892-16D2-996B-DBAB-8343185DE110}"/>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162845" y="2054933"/>
            <a:ext cx="3889617" cy="3096198"/>
          </a:xfrm>
          <a:prstGeom prst="rect">
            <a:avLst/>
          </a:prstGeom>
        </p:spPr>
      </p:pic>
      <p:pic>
        <p:nvPicPr>
          <p:cNvPr id="9" name="Imagen 8">
            <a:extLst>
              <a:ext uri="{FF2B5EF4-FFF2-40B4-BE49-F238E27FC236}">
                <a16:creationId xmlns:a16="http://schemas.microsoft.com/office/drawing/2014/main" id="{459C6130-D86C-5563-BB30-96DA5166E1BB}"/>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8042657" y="2072064"/>
            <a:ext cx="3750672" cy="3071821"/>
          </a:xfrm>
          <a:prstGeom prst="rect">
            <a:avLst/>
          </a:prstGeom>
        </p:spPr>
      </p:pic>
    </p:spTree>
    <p:extLst>
      <p:ext uri="{BB962C8B-B14F-4D97-AF65-F5344CB8AC3E}">
        <p14:creationId xmlns:p14="http://schemas.microsoft.com/office/powerpoint/2010/main" val="202090787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380577" y="1618398"/>
            <a:ext cx="11348043" cy="468461"/>
            <a:chOff x="535336" y="1429010"/>
            <a:chExt cx="11086768" cy="452378"/>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407"/>
              <a:ext cx="3797615" cy="450981"/>
            </a:xfrm>
            <a:prstGeom prst="rect">
              <a:avLst/>
            </a:prstGeom>
          </p:spPr>
        </p:pic>
      </p:grpSp>
      <p:grpSp>
        <p:nvGrpSpPr>
          <p:cNvPr id="39" name="Grupo 38">
            <a:extLst>
              <a:ext uri="{FF2B5EF4-FFF2-40B4-BE49-F238E27FC236}">
                <a16:creationId xmlns:a16="http://schemas.microsoft.com/office/drawing/2014/main" id="{D257C88D-B4B3-4536-A793-CF1C5E773E3B}"/>
              </a:ext>
            </a:extLst>
          </p:cNvPr>
          <p:cNvGrpSpPr/>
          <p:nvPr/>
        </p:nvGrpSpPr>
        <p:grpSpPr>
          <a:xfrm>
            <a:off x="382651" y="5134052"/>
            <a:ext cx="11362642" cy="476179"/>
            <a:chOff x="535336" y="1420913"/>
            <a:chExt cx="11086768" cy="459831"/>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sp>
        <p:nvSpPr>
          <p:cNvPr id="4" name="AutoShape 2">
            <a:extLst>
              <a:ext uri="{FF2B5EF4-FFF2-40B4-BE49-F238E27FC236}">
                <a16:creationId xmlns:a16="http://schemas.microsoft.com/office/drawing/2014/main" id="{132A8D1A-9112-4DF6-B8FC-6F392692E94A}"/>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 name="Grupo 18">
            <a:extLst>
              <a:ext uri="{FF2B5EF4-FFF2-40B4-BE49-F238E27FC236}">
                <a16:creationId xmlns:a16="http://schemas.microsoft.com/office/drawing/2014/main" id="{27210316-6954-4E79-84B1-9DC869FF20BC}"/>
              </a:ext>
            </a:extLst>
          </p:cNvPr>
          <p:cNvGrpSpPr/>
          <p:nvPr/>
        </p:nvGrpSpPr>
        <p:grpSpPr>
          <a:xfrm>
            <a:off x="5096166" y="5540053"/>
            <a:ext cx="1280250" cy="1299632"/>
            <a:chOff x="10562619" y="1423954"/>
            <a:chExt cx="1280250" cy="1299632"/>
          </a:xfrm>
        </p:grpSpPr>
        <p:pic>
          <p:nvPicPr>
            <p:cNvPr id="20" name="Picture 2">
              <a:extLst>
                <a:ext uri="{FF2B5EF4-FFF2-40B4-BE49-F238E27FC236}">
                  <a16:creationId xmlns:a16="http://schemas.microsoft.com/office/drawing/2014/main" id="{6DEA5D32-0121-4EBC-A5B6-4C6E71AE1A92}"/>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19E67959-006A-451A-BB7A-A0D9CAF46003}"/>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 name="Imagen 6">
            <a:extLst>
              <a:ext uri="{FF2B5EF4-FFF2-40B4-BE49-F238E27FC236}">
                <a16:creationId xmlns:a16="http://schemas.microsoft.com/office/drawing/2014/main" id="{8EB770DC-CC27-B70C-C6A9-6A12616FB9AB}"/>
              </a:ext>
            </a:extLst>
          </p:cNvPr>
          <p:cNvPicPr>
            <a:picLocks noGrp="1" noRot="1" noChangeAspect="1" noMove="1" noResize="1" noEditPoints="1" noAdjustHandles="1" noChangeArrowheads="1" noChangeShapeType="1" noCrop="1"/>
          </p:cNvPicPr>
          <p:nvPr/>
        </p:nvPicPr>
        <p:blipFill>
          <a:blip r:embed="rId6" cstate="email">
            <a:extLst>
              <a:ext uri="{28A0092B-C50C-407E-A947-70E740481C1C}">
                <a14:useLocalDpi xmlns:a14="http://schemas.microsoft.com/office/drawing/2010/main"/>
              </a:ext>
            </a:extLst>
          </a:blip>
          <a:stretch>
            <a:fillRect/>
          </a:stretch>
        </p:blipFill>
        <p:spPr>
          <a:xfrm>
            <a:off x="385414" y="2081523"/>
            <a:ext cx="11363929" cy="3066554"/>
          </a:xfrm>
          <a:prstGeom prst="rect">
            <a:avLst/>
          </a:prstGeom>
        </p:spPr>
      </p:pic>
      <p:pic>
        <p:nvPicPr>
          <p:cNvPr id="22" name="Imagen 21">
            <a:extLst>
              <a:ext uri="{FF2B5EF4-FFF2-40B4-BE49-F238E27FC236}">
                <a16:creationId xmlns:a16="http://schemas.microsoft.com/office/drawing/2014/main" id="{3376DB31-8FAE-4300-9CDA-29A9C80F2E0A}"/>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sp>
        <p:nvSpPr>
          <p:cNvPr id="23" name="CuadroTexto 22">
            <a:extLst>
              <a:ext uri="{FF2B5EF4-FFF2-40B4-BE49-F238E27FC236}">
                <a16:creationId xmlns:a16="http://schemas.microsoft.com/office/drawing/2014/main" id="{0959196B-D5C3-4204-95C7-7C081CA93D20}"/>
              </a:ext>
            </a:extLst>
          </p:cNvPr>
          <p:cNvSpPr txBox="1"/>
          <p:nvPr/>
        </p:nvSpPr>
        <p:spPr>
          <a:xfrm>
            <a:off x="1207732" y="243419"/>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002060"/>
                </a:solidFill>
                <a:effectLst/>
                <a:uLnTx/>
                <a:uFillTx/>
                <a:latin typeface="Candara"/>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002060"/>
                </a:solidFill>
                <a:effectLst/>
                <a:uLnTx/>
                <a:uFillTx/>
                <a:latin typeface="Candara"/>
              </a:rPr>
              <a:t> </a:t>
            </a:r>
            <a:r>
              <a:rPr lang="es-CO" sz="1600" cap="small" dirty="0">
                <a:solidFill>
                  <a:srgbClr val="002060"/>
                </a:solidFill>
                <a:latin typeface="Candara"/>
              </a:rPr>
              <a:t>          </a:t>
            </a:r>
            <a:r>
              <a:rPr kumimoji="0" lang="es-MX" sz="1600" b="0" i="0" u="none" strike="noStrike" kern="1200" cap="small" spc="0" normalizeH="0" baseline="0" noProof="0" dirty="0">
                <a:ln>
                  <a:noFill/>
                </a:ln>
                <a:solidFill>
                  <a:srgbClr val="002060"/>
                </a:solidFill>
                <a:effectLst/>
                <a:uLnTx/>
                <a:uFillTx/>
                <a:latin typeface="Candara"/>
              </a:rPr>
              <a:t>esquema de Contenerización abril 2025</a:t>
            </a:r>
            <a:endParaRPr kumimoji="0" lang="es-CO" sz="1600" b="0" i="0" u="none" strike="noStrike" kern="1200" cap="small" spc="0" normalizeH="0" baseline="0" noProof="0" dirty="0">
              <a:ln>
                <a:noFill/>
              </a:ln>
              <a:solidFill>
                <a:srgbClr val="002060"/>
              </a:solidFill>
              <a:effectLst/>
              <a:uLnTx/>
              <a:uFillTx/>
              <a:latin typeface="Candara"/>
            </a:endParaRPr>
          </a:p>
        </p:txBody>
      </p:sp>
      <p:pic>
        <p:nvPicPr>
          <p:cNvPr id="6" name="Imagen 5">
            <a:extLst>
              <a:ext uri="{FF2B5EF4-FFF2-40B4-BE49-F238E27FC236}">
                <a16:creationId xmlns:a16="http://schemas.microsoft.com/office/drawing/2014/main" id="{6A53157D-082A-1594-BB73-191A42D31FB8}"/>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7837971" y="2084683"/>
            <a:ext cx="3894186" cy="3063394"/>
          </a:xfrm>
          <a:prstGeom prst="rect">
            <a:avLst/>
          </a:prstGeom>
        </p:spPr>
      </p:pic>
      <p:pic>
        <p:nvPicPr>
          <p:cNvPr id="9" name="Imagen 8">
            <a:extLst>
              <a:ext uri="{FF2B5EF4-FFF2-40B4-BE49-F238E27FC236}">
                <a16:creationId xmlns:a16="http://schemas.microsoft.com/office/drawing/2014/main" id="{6966E659-1A24-B429-2F5D-BF81916A2A46}"/>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4254551" y="2070304"/>
            <a:ext cx="3573822" cy="3077409"/>
          </a:xfrm>
          <a:prstGeom prst="rect">
            <a:avLst/>
          </a:prstGeom>
        </p:spPr>
      </p:pic>
      <p:pic>
        <p:nvPicPr>
          <p:cNvPr id="11" name="Imagen 10">
            <a:extLst>
              <a:ext uri="{FF2B5EF4-FFF2-40B4-BE49-F238E27FC236}">
                <a16:creationId xmlns:a16="http://schemas.microsoft.com/office/drawing/2014/main" id="{C62AE424-A694-38B6-6DE1-1411AB25273B}"/>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396753" y="2092837"/>
            <a:ext cx="3837075" cy="3054876"/>
          </a:xfrm>
          <a:prstGeom prst="rect">
            <a:avLst/>
          </a:prstGeom>
        </p:spPr>
      </p:pic>
    </p:spTree>
    <p:extLst>
      <p:ext uri="{BB962C8B-B14F-4D97-AF65-F5344CB8AC3E}">
        <p14:creationId xmlns:p14="http://schemas.microsoft.com/office/powerpoint/2010/main" val="2812349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603592"/>
            <a:ext cx="11348044" cy="483665"/>
            <a:chOff x="535336" y="1427512"/>
            <a:chExt cx="11086768" cy="46046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7512"/>
              <a:ext cx="3797615" cy="460462"/>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589240" y="249450"/>
            <a:ext cx="8708719"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esquema de Contenerización abril - 2025</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7" y="5091982"/>
            <a:ext cx="11362644" cy="476179"/>
            <a:chOff x="535336" y="1420913"/>
            <a:chExt cx="11086768" cy="459831"/>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pic>
        <p:nvPicPr>
          <p:cNvPr id="8" name="Imagen 7">
            <a:extLst>
              <a:ext uri="{FF2B5EF4-FFF2-40B4-BE49-F238E27FC236}">
                <a16:creationId xmlns:a16="http://schemas.microsoft.com/office/drawing/2014/main" id="{D9A73978-3F12-2334-0211-2FD18F954E9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737027" y="5951944"/>
            <a:ext cx="1762267" cy="373662"/>
          </a:xfrm>
          <a:prstGeom prst="rect">
            <a:avLst/>
          </a:prstGeom>
        </p:spPr>
      </p:pic>
      <p:pic>
        <p:nvPicPr>
          <p:cNvPr id="1026" name="Picture 2">
            <a:extLst>
              <a:ext uri="{FF2B5EF4-FFF2-40B4-BE49-F238E27FC236}">
                <a16:creationId xmlns:a16="http://schemas.microsoft.com/office/drawing/2014/main" id="{32999F47-EE90-4C22-8230-41530A3D7D40}"/>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p:blipFill>
        <p:spPr bwMode="auto">
          <a:xfrm>
            <a:off x="438345" y="2078091"/>
            <a:ext cx="3775971" cy="3029869"/>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4">
            <a:extLst>
              <a:ext uri="{FF2B5EF4-FFF2-40B4-BE49-F238E27FC236}">
                <a16:creationId xmlns:a16="http://schemas.microsoft.com/office/drawing/2014/main" id="{3FC7D317-2B48-4405-8AFB-C8164EAB98A7}"/>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p:blipFill>
        <p:spPr bwMode="auto">
          <a:xfrm>
            <a:off x="4197950" y="2078092"/>
            <a:ext cx="3737226" cy="3029869"/>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6">
            <a:extLst>
              <a:ext uri="{FF2B5EF4-FFF2-40B4-BE49-F238E27FC236}">
                <a16:creationId xmlns:a16="http://schemas.microsoft.com/office/drawing/2014/main" id="{88FD96D8-B2C4-4724-81F2-82BCABD8374E}"/>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p:blipFill>
        <p:spPr bwMode="auto">
          <a:xfrm>
            <a:off x="7935176" y="2078872"/>
            <a:ext cx="3818479" cy="300472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7568789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ángulo 19">
            <a:extLst>
              <a:ext uri="{FF2B5EF4-FFF2-40B4-BE49-F238E27FC236}">
                <a16:creationId xmlns:a16="http://schemas.microsoft.com/office/drawing/2014/main" id="{18B02E0B-4263-49E9-BB69-C21B8FC436D4}"/>
              </a:ext>
            </a:extLst>
          </p:cNvPr>
          <p:cNvSpPr/>
          <p:nvPr/>
        </p:nvSpPr>
        <p:spPr>
          <a:xfrm>
            <a:off x="388361" y="2126186"/>
            <a:ext cx="11348044" cy="3168931"/>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75189" y="117505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390446" y="1674637"/>
            <a:ext cx="11348043" cy="468575"/>
            <a:chOff x="535336" y="1428256"/>
            <a:chExt cx="11086768" cy="452488"/>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8256"/>
              <a:ext cx="3797615" cy="448807"/>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888084" y="25614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esquema de contenerización </a:t>
            </a:r>
            <a:r>
              <a:rPr lang="es-MX" sz="1400" cap="small" dirty="0">
                <a:solidFill>
                  <a:srgbClr val="4472C4">
                    <a:lumMod val="50000"/>
                  </a:srgbClr>
                </a:solidFill>
                <a:latin typeface="Candara" panose="020E0502030303020204" pitchFamily="34" charset="0"/>
              </a:rPr>
              <a:t>ABRIL</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- 2025</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25998"/>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01823" y="5298929"/>
            <a:ext cx="11351572" cy="447073"/>
            <a:chOff x="535336" y="1449018"/>
            <a:chExt cx="11075966" cy="431725"/>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49018"/>
              <a:ext cx="3797615" cy="431725"/>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49773"/>
              <a:ext cx="3797615" cy="430218"/>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13687" y="1449775"/>
              <a:ext cx="3797615" cy="430217"/>
            </a:xfrm>
            <a:prstGeom prst="rect">
              <a:avLst/>
            </a:prstGeom>
          </p:spPr>
        </p:pic>
      </p:grpSp>
      <p:pic>
        <p:nvPicPr>
          <p:cNvPr id="46" name="Imagen 45">
            <a:extLst>
              <a:ext uri="{FF2B5EF4-FFF2-40B4-BE49-F238E27FC236}">
                <a16:creationId xmlns:a16="http://schemas.microsoft.com/office/drawing/2014/main" id="{72E419E9-C7D2-489C-A696-1098077DC0F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084015" y="6017606"/>
            <a:ext cx="1547444" cy="595949"/>
          </a:xfrm>
          <a:prstGeom prst="rect">
            <a:avLst/>
          </a:prstGeom>
        </p:spPr>
      </p:pic>
      <p:pic>
        <p:nvPicPr>
          <p:cNvPr id="4" name="Imagen 3">
            <a:extLst>
              <a:ext uri="{FF2B5EF4-FFF2-40B4-BE49-F238E27FC236}">
                <a16:creationId xmlns:a16="http://schemas.microsoft.com/office/drawing/2014/main" id="{3EF7B1A4-C8E1-6107-D94D-53942571392D}"/>
              </a:ext>
            </a:extLst>
          </p:cNvPr>
          <p:cNvPicPr>
            <a:picLocks noChangeAspect="1"/>
          </p:cNvPicPr>
          <p:nvPr/>
        </p:nvPicPr>
        <p:blipFill>
          <a:blip r:embed="rId6"/>
          <a:stretch>
            <a:fillRect/>
          </a:stretch>
        </p:blipFill>
        <p:spPr>
          <a:xfrm>
            <a:off x="453512" y="2132175"/>
            <a:ext cx="3615722" cy="3158346"/>
          </a:xfrm>
          <a:prstGeom prst="rect">
            <a:avLst/>
          </a:prstGeom>
        </p:spPr>
      </p:pic>
      <p:pic>
        <p:nvPicPr>
          <p:cNvPr id="6" name="Imagen 5">
            <a:extLst>
              <a:ext uri="{FF2B5EF4-FFF2-40B4-BE49-F238E27FC236}">
                <a16:creationId xmlns:a16="http://schemas.microsoft.com/office/drawing/2014/main" id="{AF94C88C-1AC6-1055-5AFA-1482CAE1F8EE}"/>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140194" y="2146243"/>
            <a:ext cx="3721090" cy="3144278"/>
          </a:xfrm>
          <a:prstGeom prst="rect">
            <a:avLst/>
          </a:prstGeom>
        </p:spPr>
      </p:pic>
      <p:pic>
        <p:nvPicPr>
          <p:cNvPr id="7" name="Imagen 6">
            <a:extLst>
              <a:ext uri="{FF2B5EF4-FFF2-40B4-BE49-F238E27FC236}">
                <a16:creationId xmlns:a16="http://schemas.microsoft.com/office/drawing/2014/main" id="{B9490AD9-E204-6427-E10A-553DEA021360}"/>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7948058" y="2132175"/>
            <a:ext cx="3733567" cy="3158346"/>
          </a:xfrm>
          <a:prstGeom prst="rect">
            <a:avLst/>
          </a:prstGeom>
        </p:spPr>
      </p:pic>
    </p:spTree>
    <p:extLst>
      <p:ext uri="{BB962C8B-B14F-4D97-AF65-F5344CB8AC3E}">
        <p14:creationId xmlns:p14="http://schemas.microsoft.com/office/powerpoint/2010/main" val="142499719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r">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7600" b="1" kern="0" cap="small">
                <a:solidFill>
                  <a:schemeClr val="accent1">
                    <a:lumMod val="50000"/>
                  </a:schemeClr>
                </a:solidFill>
                <a:latin typeface="Candara" panose="020E0502030303020204" pitchFamily="34" charset="0"/>
              </a:rPr>
              <a:t>actividades adicionales</a:t>
            </a:r>
            <a:br>
              <a:rPr lang="es-CO" sz="5300" b="1" kern="0" cap="small">
                <a:solidFill>
                  <a:schemeClr val="accent1">
                    <a:lumMod val="50000"/>
                  </a:schemeClr>
                </a:solidFill>
                <a:latin typeface="Candara" panose="020E0502030303020204" pitchFamily="34" charset="0"/>
              </a:rPr>
            </a:br>
            <a:r>
              <a:rPr lang="es-CO" sz="4400" b="1" kern="0" cap="small">
                <a:solidFill>
                  <a:schemeClr val="accent1">
                    <a:lumMod val="50000"/>
                  </a:schemeClr>
                </a:solidFill>
                <a:latin typeface="Candara" panose="020E0502030303020204" pitchFamily="34" charset="0"/>
              </a:rPr>
              <a:t> Recolección de puntos críticos y arrojo clandestino</a:t>
            </a:r>
          </a:p>
        </p:txBody>
      </p:sp>
      <p:pic>
        <p:nvPicPr>
          <p:cNvPr id="3" name="Imagen 2">
            <a:extLst>
              <a:ext uri="{FF2B5EF4-FFF2-40B4-BE49-F238E27FC236}">
                <a16:creationId xmlns:a16="http://schemas.microsoft.com/office/drawing/2014/main" id="{004938DA-1F8B-4DE7-81F1-67AEFF72816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18639" y="3018975"/>
            <a:ext cx="2593220" cy="1580339"/>
          </a:xfrm>
          <a:prstGeom prst="rect">
            <a:avLst/>
          </a:prstGeom>
        </p:spPr>
      </p:pic>
    </p:spTree>
    <p:extLst>
      <p:ext uri="{BB962C8B-B14F-4D97-AF65-F5344CB8AC3E}">
        <p14:creationId xmlns:p14="http://schemas.microsoft.com/office/powerpoint/2010/main" val="22835775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C5263FFE-FF8F-4C2A-AAB2-1E72C2D6FA56}"/>
              </a:ext>
            </a:extLst>
          </p:cNvPr>
          <p:cNvSpPr txBox="1"/>
          <p:nvPr/>
        </p:nvSpPr>
        <p:spPr>
          <a:xfrm>
            <a:off x="2310063" y="216714"/>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gestión técnica operativa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Total de toneladas recolectadas y transportadas  </a:t>
            </a:r>
            <a:r>
              <a:rPr kumimoji="0" lang="es-CO" sz="1600" b="0" i="0" u="sng"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residuos ordinarios* </a:t>
            </a: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por concesionario 2018 a 2024</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20" name="Conector recto 19">
            <a:extLst>
              <a:ext uri="{FF2B5EF4-FFF2-40B4-BE49-F238E27FC236}">
                <a16:creationId xmlns:a16="http://schemas.microsoft.com/office/drawing/2014/main" id="{0581A4F2-BE93-4240-9408-754063FD32C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6306B1D1-ADC9-4C86-8609-7E5968C243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8" name="CuadroTexto 7">
            <a:extLst>
              <a:ext uri="{FF2B5EF4-FFF2-40B4-BE49-F238E27FC236}">
                <a16:creationId xmlns:a16="http://schemas.microsoft.com/office/drawing/2014/main" id="{BDD62A7C-1288-4963-AD5C-695A118FDAC3}"/>
              </a:ext>
            </a:extLst>
          </p:cNvPr>
          <p:cNvSpPr txBox="1"/>
          <p:nvPr/>
        </p:nvSpPr>
        <p:spPr>
          <a:xfrm>
            <a:off x="522993" y="6113828"/>
            <a:ext cx="11146013" cy="646331"/>
          </a:xfrm>
          <a:prstGeom prst="rect">
            <a:avLst/>
          </a:prstGeom>
          <a:noFill/>
        </p:spPr>
        <p:txBody>
          <a:bodyPr wrap="square" lIns="91440" tIns="45720" rIns="91440" bIns="45720" rtlCol="0" anchor="t">
            <a:spAutoFit/>
          </a:bodyPr>
          <a:lstStyle/>
          <a:p>
            <a:pPr marL="0" marR="0" lvl="0" indent="0" algn="l" defTabSz="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NOTA: La Interventoría solicitó cambios en las certificaciones de pesaje del </a:t>
            </a:r>
            <a:r>
              <a:rPr kumimoji="0" lang="es-CO" sz="900" b="0" i="0" u="none" strike="noStrike" kern="1200" cap="none" spc="0" normalizeH="0" baseline="0" noProof="0" dirty="0">
                <a:ln>
                  <a:noFill/>
                </a:ln>
                <a:solidFill>
                  <a:srgbClr val="4472C4">
                    <a:lumMod val="50000"/>
                  </a:srgbClr>
                </a:solidFill>
                <a:effectLst/>
                <a:highlight>
                  <a:srgbClr val="FFFFFF"/>
                </a:highlight>
                <a:uLnTx/>
                <a:uFillTx/>
                <a:latin typeface="Calibri" panose="020F0502020204030204"/>
                <a:ea typeface="+mn-ea"/>
                <a:cs typeface="+mn-cs"/>
              </a:rPr>
              <a:t>PIDJ</a:t>
            </a: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mediante comunicado </a:t>
            </a: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20217000296242</a:t>
            </a: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del 29/06/2021 reiterado en diciembre del mismo año, mediante comunicado UAESP-CPC-UAESP-3977-21</a:t>
            </a:r>
          </a:p>
          <a:p>
            <a:pPr marL="0" marR="0" lvl="0" indent="0" algn="l" defTabSz="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De acuerdo con lo establecido en el Decreto 1077 de 2015, artículo 2.3.2.1.1. “Definiciones”. Numeral 43.</a:t>
            </a:r>
          </a:p>
          <a:p>
            <a:pPr marL="0" marR="0" lvl="0" indent="0" algn="l" defTabSz="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Base de datos </a:t>
            </a:r>
            <a:r>
              <a:rPr kumimoji="0" lang="es-CO" sz="900" b="0" i="0" u="none" strike="noStrike" kern="1200" cap="none" spc="0" normalizeH="0" baseline="0" noProof="0" dirty="0">
                <a:ln>
                  <a:noFill/>
                </a:ln>
                <a:solidFill>
                  <a:srgbClr val="4472C4">
                    <a:lumMod val="50000"/>
                  </a:srgbClr>
                </a:solidFill>
                <a:effectLst/>
                <a:highlight>
                  <a:srgbClr val="FFFFFF"/>
                </a:highlight>
                <a:uLnTx/>
                <a:uFillTx/>
                <a:latin typeface="Calibri" panose="020F0502020204030204"/>
                <a:ea typeface="+mn-ea"/>
                <a:cs typeface="+mn-cs"/>
              </a:rPr>
              <a:t>PIDJ</a:t>
            </a: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en revisión de la interventoría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Periodo comprendido entre el </a:t>
            </a: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12 de febrero 2018 y el 31 de diciembre de 2024</a:t>
            </a: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p:txBody>
      </p:sp>
      <p:graphicFrame>
        <p:nvGraphicFramePr>
          <p:cNvPr id="2" name="Tabla 1">
            <a:extLst>
              <a:ext uri="{FF2B5EF4-FFF2-40B4-BE49-F238E27FC236}">
                <a16:creationId xmlns:a16="http://schemas.microsoft.com/office/drawing/2014/main" id="{FB91F45B-E6EF-A1EC-ACD1-DC1F6C4EA39F}"/>
              </a:ext>
            </a:extLst>
          </p:cNvPr>
          <p:cNvGraphicFramePr>
            <a:graphicFrameLocks noGrp="1"/>
          </p:cNvGraphicFramePr>
          <p:nvPr>
            <p:extLst>
              <p:ext uri="{D42A27DB-BD31-4B8C-83A1-F6EECF244321}">
                <p14:modId xmlns:p14="http://schemas.microsoft.com/office/powerpoint/2010/main" val="2836406436"/>
              </p:ext>
            </p:extLst>
          </p:nvPr>
        </p:nvGraphicFramePr>
        <p:xfrm>
          <a:off x="884726" y="4348264"/>
          <a:ext cx="10515600" cy="1647426"/>
        </p:xfrm>
        <a:graphic>
          <a:graphicData uri="http://schemas.openxmlformats.org/drawingml/2006/table">
            <a:tbl>
              <a:tblPr/>
              <a:tblGrid>
                <a:gridCol w="773536">
                  <a:extLst>
                    <a:ext uri="{9D8B030D-6E8A-4147-A177-3AD203B41FA5}">
                      <a16:colId xmlns:a16="http://schemas.microsoft.com/office/drawing/2014/main" val="1610484518"/>
                    </a:ext>
                  </a:extLst>
                </a:gridCol>
                <a:gridCol w="695061">
                  <a:extLst>
                    <a:ext uri="{9D8B030D-6E8A-4147-A177-3AD203B41FA5}">
                      <a16:colId xmlns:a16="http://schemas.microsoft.com/office/drawing/2014/main" val="1541673822"/>
                    </a:ext>
                  </a:extLst>
                </a:gridCol>
                <a:gridCol w="695061">
                  <a:extLst>
                    <a:ext uri="{9D8B030D-6E8A-4147-A177-3AD203B41FA5}">
                      <a16:colId xmlns:a16="http://schemas.microsoft.com/office/drawing/2014/main" val="3409301169"/>
                    </a:ext>
                  </a:extLst>
                </a:gridCol>
                <a:gridCol w="695061">
                  <a:extLst>
                    <a:ext uri="{9D8B030D-6E8A-4147-A177-3AD203B41FA5}">
                      <a16:colId xmlns:a16="http://schemas.microsoft.com/office/drawing/2014/main" val="578135107"/>
                    </a:ext>
                  </a:extLst>
                </a:gridCol>
                <a:gridCol w="695061">
                  <a:extLst>
                    <a:ext uri="{9D8B030D-6E8A-4147-A177-3AD203B41FA5}">
                      <a16:colId xmlns:a16="http://schemas.microsoft.com/office/drawing/2014/main" val="1472422830"/>
                    </a:ext>
                  </a:extLst>
                </a:gridCol>
                <a:gridCol w="695061">
                  <a:extLst>
                    <a:ext uri="{9D8B030D-6E8A-4147-A177-3AD203B41FA5}">
                      <a16:colId xmlns:a16="http://schemas.microsoft.com/office/drawing/2014/main" val="2076541697"/>
                    </a:ext>
                  </a:extLst>
                </a:gridCol>
                <a:gridCol w="695061">
                  <a:extLst>
                    <a:ext uri="{9D8B030D-6E8A-4147-A177-3AD203B41FA5}">
                      <a16:colId xmlns:a16="http://schemas.microsoft.com/office/drawing/2014/main" val="678311674"/>
                    </a:ext>
                  </a:extLst>
                </a:gridCol>
                <a:gridCol w="695061">
                  <a:extLst>
                    <a:ext uri="{9D8B030D-6E8A-4147-A177-3AD203B41FA5}">
                      <a16:colId xmlns:a16="http://schemas.microsoft.com/office/drawing/2014/main" val="4277381239"/>
                    </a:ext>
                  </a:extLst>
                </a:gridCol>
                <a:gridCol w="695061">
                  <a:extLst>
                    <a:ext uri="{9D8B030D-6E8A-4147-A177-3AD203B41FA5}">
                      <a16:colId xmlns:a16="http://schemas.microsoft.com/office/drawing/2014/main" val="3505536002"/>
                    </a:ext>
                  </a:extLst>
                </a:gridCol>
                <a:gridCol w="695061">
                  <a:extLst>
                    <a:ext uri="{9D8B030D-6E8A-4147-A177-3AD203B41FA5}">
                      <a16:colId xmlns:a16="http://schemas.microsoft.com/office/drawing/2014/main" val="1863658613"/>
                    </a:ext>
                  </a:extLst>
                </a:gridCol>
                <a:gridCol w="695061">
                  <a:extLst>
                    <a:ext uri="{9D8B030D-6E8A-4147-A177-3AD203B41FA5}">
                      <a16:colId xmlns:a16="http://schemas.microsoft.com/office/drawing/2014/main" val="2321580808"/>
                    </a:ext>
                  </a:extLst>
                </a:gridCol>
                <a:gridCol w="695061">
                  <a:extLst>
                    <a:ext uri="{9D8B030D-6E8A-4147-A177-3AD203B41FA5}">
                      <a16:colId xmlns:a16="http://schemas.microsoft.com/office/drawing/2014/main" val="1182538812"/>
                    </a:ext>
                  </a:extLst>
                </a:gridCol>
                <a:gridCol w="695061">
                  <a:extLst>
                    <a:ext uri="{9D8B030D-6E8A-4147-A177-3AD203B41FA5}">
                      <a16:colId xmlns:a16="http://schemas.microsoft.com/office/drawing/2014/main" val="1643576715"/>
                    </a:ext>
                  </a:extLst>
                </a:gridCol>
                <a:gridCol w="683850">
                  <a:extLst>
                    <a:ext uri="{9D8B030D-6E8A-4147-A177-3AD203B41FA5}">
                      <a16:colId xmlns:a16="http://schemas.microsoft.com/office/drawing/2014/main" val="1307014625"/>
                    </a:ext>
                  </a:extLst>
                </a:gridCol>
                <a:gridCol w="717482">
                  <a:extLst>
                    <a:ext uri="{9D8B030D-6E8A-4147-A177-3AD203B41FA5}">
                      <a16:colId xmlns:a16="http://schemas.microsoft.com/office/drawing/2014/main" val="3864010641"/>
                    </a:ext>
                  </a:extLst>
                </a:gridCol>
              </a:tblGrid>
              <a:tr h="298928">
                <a:tc>
                  <a:txBody>
                    <a:bodyPr/>
                    <a:lstStyle/>
                    <a:p>
                      <a:pPr algn="l" rtl="0" fontAlgn="ctr"/>
                      <a:r>
                        <a:rPr lang="es-CO" sz="1000" b="1" i="0" u="none" strike="noStrike">
                          <a:solidFill>
                            <a:srgbClr val="122D40"/>
                          </a:solidFill>
                          <a:effectLst/>
                          <a:latin typeface="Calibri" panose="020F0502020204030204" pitchFamily="34" charset="0"/>
                        </a:rPr>
                        <a:t> SERVICIO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feb-18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jul-18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ene-19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jul-19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ene-20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jul-20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ene-21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jul-21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ene-22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jul-22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ene-23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jul-23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ene-24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jun-24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jul-24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dic-24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2794495174"/>
                  </a:ext>
                </a:extLst>
              </a:tr>
              <a:tr h="190552">
                <a:tc>
                  <a:txBody>
                    <a:bodyPr/>
                    <a:lstStyle/>
                    <a:p>
                      <a:pPr algn="l" rtl="0" fontAlgn="ctr"/>
                      <a:r>
                        <a:rPr lang="es-CO" sz="1100" b="0" i="0" u="none" strike="noStrike">
                          <a:solidFill>
                            <a:srgbClr val="122D40"/>
                          </a:solidFill>
                          <a:effectLst/>
                          <a:latin typeface="Calibri" panose="020F0502020204030204" pitchFamily="34" charset="0"/>
                        </a:rPr>
                        <a:t>Domiciliario</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752.321,98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981.476,69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960.830,50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991.850,75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916.477,85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1.001.042,00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935.109,15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968.433,37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911.140,20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947.847,09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904.168,75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932.778,69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915.245,83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947.221,60</a:t>
                      </a:r>
                    </a:p>
                  </a:txBody>
                  <a:tcPr marL="0" marR="0" marT="0" marB="0" anchor="ctr">
                    <a:lnL>
                      <a:noFill/>
                    </a:lnL>
                    <a:lnR>
                      <a:noFill/>
                    </a:lnR>
                    <a:lnT>
                      <a:noFill/>
                    </a:lnT>
                    <a:lnB>
                      <a:noFill/>
                    </a:lnB>
                    <a:noFill/>
                  </a:tcPr>
                </a:tc>
                <a:extLst>
                  <a:ext uri="{0D108BD9-81ED-4DB2-BD59-A6C34878D82A}">
                    <a16:rowId xmlns:a16="http://schemas.microsoft.com/office/drawing/2014/main" val="3794042284"/>
                  </a:ext>
                </a:extLst>
              </a:tr>
              <a:tr h="156937">
                <a:tc>
                  <a:txBody>
                    <a:bodyPr/>
                    <a:lstStyle/>
                    <a:p>
                      <a:pPr algn="l" rtl="0" fontAlgn="ctr"/>
                      <a:r>
                        <a:rPr lang="es-CO" sz="1100" b="0" i="0" u="none" strike="noStrike">
                          <a:solidFill>
                            <a:srgbClr val="122D40"/>
                          </a:solidFill>
                          <a:effectLst/>
                          <a:latin typeface="Calibri" panose="020F0502020204030204" pitchFamily="34" charset="0"/>
                        </a:rPr>
                        <a:t>Barrido</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28.581,89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42.303,86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44.182,81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52.189,59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42.146,63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52.142,58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44.489,99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47.311,91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44.588,28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48.056,29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45.825,95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46.844,71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48.017,53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49.368,66</a:t>
                      </a:r>
                    </a:p>
                  </a:txBody>
                  <a:tcPr marL="0" marR="0" marT="0" marB="0" anchor="ctr">
                    <a:lnL>
                      <a:noFill/>
                    </a:lnL>
                    <a:lnR>
                      <a:noFill/>
                    </a:lnR>
                    <a:lnT>
                      <a:noFill/>
                    </a:lnT>
                    <a:lnB>
                      <a:noFill/>
                    </a:lnB>
                    <a:noFill/>
                  </a:tcPr>
                </a:tc>
                <a:extLst>
                  <a:ext uri="{0D108BD9-81ED-4DB2-BD59-A6C34878D82A}">
                    <a16:rowId xmlns:a16="http://schemas.microsoft.com/office/drawing/2014/main" val="2453632322"/>
                  </a:ext>
                </a:extLst>
              </a:tr>
              <a:tr h="313874">
                <a:tc>
                  <a:txBody>
                    <a:bodyPr/>
                    <a:lstStyle/>
                    <a:p>
                      <a:pPr algn="l" rtl="0" fontAlgn="b"/>
                      <a:r>
                        <a:rPr lang="es-CO" sz="1100" b="0" i="0" u="none" strike="noStrike">
                          <a:solidFill>
                            <a:srgbClr val="122D40"/>
                          </a:solidFill>
                          <a:effectLst/>
                          <a:latin typeface="Calibri" panose="020F0502020204030204" pitchFamily="34" charset="0"/>
                        </a:rPr>
                        <a:t>Corte césped</a:t>
                      </a:r>
                    </a:p>
                  </a:txBody>
                  <a:tcPr marL="0" marR="0" marT="0" marB="0" anchor="b">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15.389,75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16.431,88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19.112,26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14.336,55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15.039,35</a:t>
                      </a: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122D40"/>
                          </a:solidFill>
                          <a:effectLst/>
                          <a:latin typeface="Calibri" panose="020F0502020204030204" pitchFamily="34" charset="0"/>
                        </a:rPr>
                        <a:t>17.452,55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19.643,29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19.402,44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17.838,38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18.347,25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12.888,81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10.387,90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13.732,80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16.065,61</a:t>
                      </a:r>
                    </a:p>
                  </a:txBody>
                  <a:tcPr marL="0" marR="0" marT="0" marB="0" anchor="ctr">
                    <a:lnL>
                      <a:noFill/>
                    </a:lnL>
                    <a:lnR>
                      <a:noFill/>
                    </a:lnR>
                    <a:lnT>
                      <a:noFill/>
                    </a:lnT>
                    <a:lnB>
                      <a:noFill/>
                    </a:lnB>
                    <a:noFill/>
                  </a:tcPr>
                </a:tc>
                <a:extLst>
                  <a:ext uri="{0D108BD9-81ED-4DB2-BD59-A6C34878D82A}">
                    <a16:rowId xmlns:a16="http://schemas.microsoft.com/office/drawing/2014/main" val="3349377240"/>
                  </a:ext>
                </a:extLst>
              </a:tr>
              <a:tr h="156937">
                <a:tc>
                  <a:txBody>
                    <a:bodyPr/>
                    <a:lstStyle/>
                    <a:p>
                      <a:pPr algn="l" rtl="0" fontAlgn="b"/>
                      <a:r>
                        <a:rPr lang="es-CO" sz="1100" b="0" i="0" u="none" strike="noStrike">
                          <a:solidFill>
                            <a:srgbClr val="122D40"/>
                          </a:solidFill>
                          <a:effectLst/>
                          <a:latin typeface="Calibri" panose="020F0502020204030204" pitchFamily="34" charset="0"/>
                        </a:rPr>
                        <a:t>Poda</a:t>
                      </a:r>
                    </a:p>
                  </a:txBody>
                  <a:tcPr marL="0" marR="0" marT="0" marB="0" anchor="b">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3.672,42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1.344,38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4.284,90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4.250,55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3.454,89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2.871,85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2.627,52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2.908,84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3.285,24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3.744,59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3.774,66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3.549,17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3.917,25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3.723,20</a:t>
                      </a:r>
                    </a:p>
                  </a:txBody>
                  <a:tcPr marL="0" marR="0" marT="0" marB="0" anchor="ctr">
                    <a:lnL>
                      <a:noFill/>
                    </a:lnL>
                    <a:lnR>
                      <a:noFill/>
                    </a:lnR>
                    <a:lnT>
                      <a:noFill/>
                    </a:lnT>
                    <a:lnB>
                      <a:noFill/>
                    </a:lnB>
                    <a:noFill/>
                  </a:tcPr>
                </a:tc>
                <a:extLst>
                  <a:ext uri="{0D108BD9-81ED-4DB2-BD59-A6C34878D82A}">
                    <a16:rowId xmlns:a16="http://schemas.microsoft.com/office/drawing/2014/main" val="491035315"/>
                  </a:ext>
                </a:extLst>
              </a:tr>
              <a:tr h="164410">
                <a:tc>
                  <a:txBody>
                    <a:bodyPr/>
                    <a:lstStyle/>
                    <a:p>
                      <a:pPr algn="l" rtl="0" fontAlgn="ctr"/>
                      <a:r>
                        <a:rPr lang="es-CO" sz="1100" b="1" i="0" u="none" strike="noStrike">
                          <a:solidFill>
                            <a:srgbClr val="122D4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799.966,04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1.041.556,81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1.028.410,47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1.062.627,44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977.118,72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1.073.508,98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1.001.869,95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1.038.056,56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976.852,10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1.017.995,22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966.658,17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993.560,47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980.913,41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1.016.379,07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036982593"/>
                  </a:ext>
                </a:extLst>
              </a:tr>
              <a:tr h="321348">
                <a:tc>
                  <a:txBody>
                    <a:bodyPr/>
                    <a:lstStyle/>
                    <a:p>
                      <a:pPr algn="l" rtl="0" fontAlgn="ctr"/>
                      <a:r>
                        <a:rPr lang="es-CO" sz="1100" b="1" i="0" u="none" strike="noStrike">
                          <a:solidFill>
                            <a:srgbClr val="122D40"/>
                          </a:solidFill>
                          <a:effectLst/>
                          <a:latin typeface="Calibri" panose="020F0502020204030204" pitchFamily="34" charset="0"/>
                        </a:rPr>
                        <a:t>Promedio diario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5.303,45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5.660,53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5.682,51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5.774,69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5.371,45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5.834,66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5.536,64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5.643,14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5.398,54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5.533,17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5.339,42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5.399,94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5.364,27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122D40"/>
                          </a:solidFill>
                          <a:effectLst/>
                          <a:latin typeface="Calibri" panose="020F0502020204030204" pitchFamily="34" charset="0"/>
                        </a:rPr>
                        <a:t>5.405,62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590101458"/>
                  </a:ext>
                </a:extLst>
              </a:tr>
            </a:tbl>
          </a:graphicData>
        </a:graphic>
      </p:graphicFrame>
      <p:graphicFrame>
        <p:nvGraphicFramePr>
          <p:cNvPr id="4" name="1 Gráfico">
            <a:extLst>
              <a:ext uri="{FF2B5EF4-FFF2-40B4-BE49-F238E27FC236}">
                <a16:creationId xmlns:a16="http://schemas.microsoft.com/office/drawing/2014/main" id="{52CC697D-ECC3-4A18-AA34-8049051FABC3}"/>
              </a:ext>
            </a:extLst>
          </p:cNvPr>
          <p:cNvGraphicFramePr>
            <a:graphicFrameLocks/>
          </p:cNvGraphicFramePr>
          <p:nvPr>
            <p:extLst>
              <p:ext uri="{D42A27DB-BD31-4B8C-83A1-F6EECF244321}">
                <p14:modId xmlns:p14="http://schemas.microsoft.com/office/powerpoint/2010/main" val="2942802899"/>
              </p:ext>
            </p:extLst>
          </p:nvPr>
        </p:nvGraphicFramePr>
        <p:xfrm>
          <a:off x="1478358" y="1376349"/>
          <a:ext cx="9316305" cy="276958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99492251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7411453"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CENSO DE PUNTOS CRÍTICOS</a:t>
            </a:r>
          </a:p>
          <a:p>
            <a:pPr lvl="1"/>
            <a:r>
              <a:rPr lang="es-CO" sz="1600" b="0" kern="0">
                <a:solidFill>
                  <a:schemeClr val="accent1">
                    <a:lumMod val="50000"/>
                  </a:schemeClr>
                </a:solidFill>
                <a:latin typeface="Candara"/>
              </a:rPr>
              <a:t>Puntos críticos por Localidad marzo </a:t>
            </a:r>
            <a:r>
              <a:rPr lang="es-CO" sz="1600" b="0" dirty="0">
                <a:solidFill>
                  <a:schemeClr val="accent1">
                    <a:lumMod val="50000"/>
                  </a:schemeClr>
                </a:solidFill>
                <a:latin typeface="Candara"/>
              </a:rPr>
              <a:t>2025</a:t>
            </a:r>
            <a:endParaRPr lang="es-CO" sz="1600" b="0" kern="0" dirty="0">
              <a:solidFill>
                <a:schemeClr val="accent1">
                  <a:lumMod val="50000"/>
                </a:schemeClr>
              </a:solidFill>
            </a:endParaRPr>
          </a:p>
        </p:txBody>
      </p:sp>
      <p:pic>
        <p:nvPicPr>
          <p:cNvPr id="31" name="Imagen 30">
            <a:extLst>
              <a:ext uri="{FF2B5EF4-FFF2-40B4-BE49-F238E27FC236}">
                <a16:creationId xmlns:a16="http://schemas.microsoft.com/office/drawing/2014/main" id="{8126ABF8-BD60-4EC5-A1D4-06CD5E9007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8052" y="173174"/>
            <a:ext cx="1233949" cy="863764"/>
          </a:xfrm>
          <a:prstGeom prst="rect">
            <a:avLst/>
          </a:prstGeom>
        </p:spPr>
      </p:pic>
      <p:cxnSp>
        <p:nvCxnSpPr>
          <p:cNvPr id="27" name="Conector recto 26">
            <a:extLst>
              <a:ext uri="{FF2B5EF4-FFF2-40B4-BE49-F238E27FC236}">
                <a16:creationId xmlns:a16="http://schemas.microsoft.com/office/drawing/2014/main" id="{98D26232-96AF-499B-9E7F-E96A7C07C829}"/>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8" name="Imagen 27">
            <a:extLst>
              <a:ext uri="{FF2B5EF4-FFF2-40B4-BE49-F238E27FC236}">
                <a16:creationId xmlns:a16="http://schemas.microsoft.com/office/drawing/2014/main" id="{B4F7AF4B-D16B-4D62-943C-69226B0579B1}"/>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4080754" y="1668770"/>
            <a:ext cx="7336964" cy="3585189"/>
          </a:xfrm>
          <a:prstGeom prst="rect">
            <a:avLst/>
          </a:prstGeom>
        </p:spPr>
      </p:pic>
      <p:sp>
        <p:nvSpPr>
          <p:cNvPr id="29" name="Título 1">
            <a:extLst>
              <a:ext uri="{FF2B5EF4-FFF2-40B4-BE49-F238E27FC236}">
                <a16:creationId xmlns:a16="http://schemas.microsoft.com/office/drawing/2014/main" id="{1AC7BD8D-032F-4CCD-A4D4-DD8549398D47}"/>
              </a:ext>
            </a:extLst>
          </p:cNvPr>
          <p:cNvSpPr txBox="1">
            <a:spLocks/>
          </p:cNvSpPr>
          <p:nvPr/>
        </p:nvSpPr>
        <p:spPr>
          <a:xfrm>
            <a:off x="6736867" y="1271294"/>
            <a:ext cx="381266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CANDELARIA           SAN CRISTÓBAL        USME   </a:t>
            </a:r>
          </a:p>
          <a:p>
            <a:r>
              <a:rPr lang="es-CO" sz="1200">
                <a:solidFill>
                  <a:schemeClr val="accent1">
                    <a:lumMod val="50000"/>
                  </a:schemeClr>
                </a:solidFill>
                <a:latin typeface="+mn-lt"/>
              </a:rPr>
              <a:t>1</a:t>
            </a:r>
            <a:r>
              <a:rPr lang="es-CO" sz="1200" b="1">
                <a:solidFill>
                  <a:schemeClr val="accent1">
                    <a:lumMod val="50000"/>
                  </a:schemeClr>
                </a:solidFill>
                <a:latin typeface="+mn-lt"/>
              </a:rPr>
              <a:t>	          </a:t>
            </a:r>
            <a:r>
              <a:rPr lang="es-CO" sz="1200">
                <a:solidFill>
                  <a:schemeClr val="accent1">
                    <a:lumMod val="50000"/>
                  </a:schemeClr>
                </a:solidFill>
                <a:latin typeface="+mn-lt"/>
              </a:rPr>
              <a:t>33</a:t>
            </a:r>
            <a:r>
              <a:rPr lang="es-CO" sz="1200" b="1">
                <a:solidFill>
                  <a:schemeClr val="accent1">
                    <a:lumMod val="50000"/>
                  </a:schemeClr>
                </a:solidFill>
                <a:latin typeface="+mn-lt"/>
              </a:rPr>
              <a:t>	                    </a:t>
            </a:r>
            <a:r>
              <a:rPr lang="es-CO" sz="1200">
                <a:solidFill>
                  <a:schemeClr val="accent1">
                    <a:lumMod val="50000"/>
                  </a:schemeClr>
                </a:solidFill>
                <a:latin typeface="+mn-lt"/>
              </a:rPr>
              <a:t>11</a:t>
            </a:r>
            <a:endParaRPr lang="es-CO" sz="1200" cap="small">
              <a:solidFill>
                <a:schemeClr val="accent1">
                  <a:lumMod val="50000"/>
                </a:schemeClr>
              </a:solidFill>
              <a:latin typeface="+mn-lt"/>
              <a:ea typeface="+mn-ea"/>
              <a:cs typeface="+mn-cs"/>
            </a:endParaRPr>
          </a:p>
          <a:p>
            <a:r>
              <a:rPr lang="es-CO" sz="1000" b="1">
                <a:solidFill>
                  <a:schemeClr val="accent1">
                    <a:lumMod val="50000"/>
                  </a:schemeClr>
                </a:solidFill>
              </a:rPr>
              <a:t> - - - - - - - - - - - - - - -    - - - - - - - - - - - - - - - - -      - - - - - - - - - - - - - - -   </a:t>
            </a:r>
          </a:p>
          <a:p>
            <a:r>
              <a:rPr lang="es-CO" sz="1200" b="1">
                <a:solidFill>
                  <a:schemeClr val="accent1">
                    <a:lumMod val="50000"/>
                  </a:schemeClr>
                </a:solidFill>
                <a:latin typeface="+mn-lt"/>
              </a:rPr>
              <a:t>CHAPINERO             SANTA FE                  USAQUÉN</a:t>
            </a:r>
          </a:p>
          <a:p>
            <a:r>
              <a:rPr lang="es-CO" sz="1200" cap="small">
                <a:solidFill>
                  <a:schemeClr val="accent1">
                    <a:lumMod val="50000"/>
                  </a:schemeClr>
                </a:solidFill>
                <a:latin typeface="+mn-lt"/>
                <a:ea typeface="+mn-ea"/>
                <a:cs typeface="+mn-cs"/>
              </a:rPr>
              <a:t>9	         21                              9</a:t>
            </a:r>
          </a:p>
        </p:txBody>
      </p:sp>
      <p:sp>
        <p:nvSpPr>
          <p:cNvPr id="30" name="Título 1">
            <a:extLst>
              <a:ext uri="{FF2B5EF4-FFF2-40B4-BE49-F238E27FC236}">
                <a16:creationId xmlns:a16="http://schemas.microsoft.com/office/drawing/2014/main" id="{13E0CA78-D755-4023-A6B3-FC8BCB506EB3}"/>
              </a:ext>
            </a:extLst>
          </p:cNvPr>
          <p:cNvSpPr txBox="1">
            <a:spLocks/>
          </p:cNvSpPr>
          <p:nvPr/>
        </p:nvSpPr>
        <p:spPr>
          <a:xfrm>
            <a:off x="3522087" y="2796295"/>
            <a:ext cx="129319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rgbClr val="002060"/>
                </a:solidFill>
                <a:latin typeface="+mn-lt"/>
              </a:rPr>
              <a:t>SUBA</a:t>
            </a:r>
          </a:p>
          <a:p>
            <a:r>
              <a:rPr lang="es-CO" sz="1800" b="1">
                <a:solidFill>
                  <a:srgbClr val="002060"/>
                </a:solidFill>
                <a:latin typeface="+mn-lt"/>
              </a:rPr>
              <a:t>42</a:t>
            </a:r>
          </a:p>
          <a:p>
            <a:r>
              <a:rPr lang="es-CO" sz="1200" b="1">
                <a:solidFill>
                  <a:srgbClr val="002060"/>
                </a:solidFill>
                <a:latin typeface="+mn-lt"/>
              </a:rPr>
              <a:t>- - - - - - - - - </a:t>
            </a:r>
          </a:p>
          <a:p>
            <a:endParaRPr lang="es-CO" sz="1200" cap="small">
              <a:solidFill>
                <a:srgbClr val="002060"/>
              </a:solidFill>
              <a:latin typeface="+mn-lt"/>
              <a:ea typeface="+mn-ea"/>
              <a:cs typeface="+mn-cs"/>
            </a:endParaRPr>
          </a:p>
        </p:txBody>
      </p:sp>
      <p:sp>
        <p:nvSpPr>
          <p:cNvPr id="32" name="Título 1">
            <a:extLst>
              <a:ext uri="{FF2B5EF4-FFF2-40B4-BE49-F238E27FC236}">
                <a16:creationId xmlns:a16="http://schemas.microsoft.com/office/drawing/2014/main" id="{B57029B5-76CC-4FB1-809C-4A3E422B9D94}"/>
              </a:ext>
            </a:extLst>
          </p:cNvPr>
          <p:cNvSpPr txBox="1">
            <a:spLocks/>
          </p:cNvSpPr>
          <p:nvPr/>
        </p:nvSpPr>
        <p:spPr>
          <a:xfrm>
            <a:off x="3215074" y="4010722"/>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800" b="1">
                <a:solidFill>
                  <a:srgbClr val="002060"/>
                </a:solidFill>
                <a:latin typeface="+mn-lt"/>
              </a:rPr>
              <a:t>209</a:t>
            </a:r>
            <a:endParaRPr lang="es-CO" sz="1000" b="1">
              <a:solidFill>
                <a:srgbClr val="002060"/>
              </a:solidFill>
            </a:endParaRPr>
          </a:p>
        </p:txBody>
      </p:sp>
      <p:sp>
        <p:nvSpPr>
          <p:cNvPr id="33" name="Título 1">
            <a:extLst>
              <a:ext uri="{FF2B5EF4-FFF2-40B4-BE49-F238E27FC236}">
                <a16:creationId xmlns:a16="http://schemas.microsoft.com/office/drawing/2014/main" id="{434578C6-5D0A-4634-ABFE-F3DFC11BE21D}"/>
              </a:ext>
            </a:extLst>
          </p:cNvPr>
          <p:cNvSpPr txBox="1">
            <a:spLocks/>
          </p:cNvSpPr>
          <p:nvPr/>
        </p:nvSpPr>
        <p:spPr>
          <a:xfrm>
            <a:off x="4386754" y="4884274"/>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FONTIBÓN </a:t>
            </a:r>
          </a:p>
          <a:p>
            <a:r>
              <a:rPr lang="es-CO" sz="1200">
                <a:solidFill>
                  <a:schemeClr val="accent1">
                    <a:lumMod val="50000"/>
                  </a:schemeClr>
                </a:solidFill>
                <a:latin typeface="+mn-lt"/>
              </a:rPr>
              <a:t>34       </a:t>
            </a:r>
            <a:endParaRPr lang="es-CO" sz="1400">
              <a:solidFill>
                <a:schemeClr val="accent1">
                  <a:lumMod val="50000"/>
                </a:schemeClr>
              </a:solidFill>
              <a:latin typeface="+mn-lt"/>
            </a:endParaRPr>
          </a:p>
          <a:p>
            <a:r>
              <a:rPr lang="es-CO" sz="1400" b="1">
                <a:solidFill>
                  <a:schemeClr val="accent1">
                    <a:lumMod val="50000"/>
                  </a:schemeClr>
                </a:solidFill>
              </a:rPr>
              <a:t>- - - - - - - - -</a:t>
            </a:r>
            <a:endParaRPr lang="es-CO" sz="1400" b="1">
              <a:solidFill>
                <a:schemeClr val="accent1">
                  <a:lumMod val="50000"/>
                </a:schemeClr>
              </a:solidFill>
              <a:latin typeface="+mn-lt"/>
            </a:endParaRPr>
          </a:p>
          <a:p>
            <a:r>
              <a:rPr lang="es-CO" sz="1400" b="1">
                <a:solidFill>
                  <a:schemeClr val="accent1">
                    <a:lumMod val="50000"/>
                  </a:schemeClr>
                </a:solidFill>
                <a:latin typeface="+mn-lt"/>
              </a:rPr>
              <a:t> </a:t>
            </a:r>
            <a:r>
              <a:rPr lang="es-CO" sz="1200" b="1">
                <a:solidFill>
                  <a:schemeClr val="accent1">
                    <a:lumMod val="50000"/>
                  </a:schemeClr>
                </a:solidFill>
                <a:latin typeface="+mn-lt"/>
              </a:rPr>
              <a:t>KENNEDY</a:t>
            </a:r>
          </a:p>
          <a:p>
            <a:r>
              <a:rPr lang="es-CO" sz="1200">
                <a:solidFill>
                  <a:schemeClr val="accent1">
                    <a:lumMod val="50000"/>
                  </a:schemeClr>
                </a:solidFill>
                <a:latin typeface="+mn-lt"/>
              </a:rPr>
              <a:t>71</a:t>
            </a:r>
          </a:p>
        </p:txBody>
      </p:sp>
      <p:sp>
        <p:nvSpPr>
          <p:cNvPr id="34" name="Título 1">
            <a:extLst>
              <a:ext uri="{FF2B5EF4-FFF2-40B4-BE49-F238E27FC236}">
                <a16:creationId xmlns:a16="http://schemas.microsoft.com/office/drawing/2014/main" id="{11C67826-722B-45AF-A5EA-517A84001E17}"/>
              </a:ext>
            </a:extLst>
          </p:cNvPr>
          <p:cNvSpPr txBox="1">
            <a:spLocks/>
          </p:cNvSpPr>
          <p:nvPr/>
        </p:nvSpPr>
        <p:spPr>
          <a:xfrm>
            <a:off x="5590564" y="5670250"/>
            <a:ext cx="529400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rgbClr val="002060"/>
                </a:solidFill>
                <a:latin typeface="+mn-lt"/>
              </a:rPr>
              <a:t>ANTONIO NARIÑO      CIUDAD BOLÍVAR       PUENTE ARANDA     TEUSAQUILLO</a:t>
            </a:r>
          </a:p>
          <a:p>
            <a:r>
              <a:rPr lang="es-CO" sz="1200" b="1">
                <a:solidFill>
                  <a:srgbClr val="002060"/>
                </a:solidFill>
                <a:latin typeface="+mn-lt"/>
              </a:rPr>
              <a:t>  </a:t>
            </a:r>
            <a:r>
              <a:rPr lang="es-CO" sz="1200">
                <a:solidFill>
                  <a:srgbClr val="002060"/>
                </a:solidFill>
                <a:latin typeface="+mn-lt"/>
              </a:rPr>
              <a:t>22</a:t>
            </a:r>
            <a:r>
              <a:rPr lang="es-CO" sz="1200" b="1">
                <a:solidFill>
                  <a:srgbClr val="002060"/>
                </a:solidFill>
                <a:latin typeface="+mn-lt"/>
              </a:rPr>
              <a:t>                                  </a:t>
            </a:r>
            <a:r>
              <a:rPr lang="es-CO" sz="1200">
                <a:solidFill>
                  <a:srgbClr val="002060"/>
                </a:solidFill>
                <a:latin typeface="+mn-lt"/>
              </a:rPr>
              <a:t>42</a:t>
            </a:r>
            <a:r>
              <a:rPr lang="es-CO" sz="1200" b="1">
                <a:solidFill>
                  <a:srgbClr val="002060"/>
                </a:solidFill>
                <a:latin typeface="+mn-lt"/>
              </a:rPr>
              <a:t>                                 </a:t>
            </a:r>
            <a:r>
              <a:rPr lang="es-CO" sz="1200">
                <a:solidFill>
                  <a:srgbClr val="002060"/>
                </a:solidFill>
                <a:latin typeface="+mn-lt"/>
              </a:rPr>
              <a:t>22</a:t>
            </a:r>
            <a:r>
              <a:rPr lang="es-CO" sz="1200" b="1">
                <a:solidFill>
                  <a:srgbClr val="002060"/>
                </a:solidFill>
                <a:latin typeface="+mn-lt"/>
              </a:rPr>
              <a:t>                                </a:t>
            </a:r>
            <a:r>
              <a:rPr lang="es-CO" sz="1200">
                <a:solidFill>
                  <a:srgbClr val="002060"/>
                </a:solidFill>
                <a:latin typeface="+mn-lt"/>
              </a:rPr>
              <a:t>14</a:t>
            </a:r>
          </a:p>
          <a:p>
            <a:r>
              <a:rPr lang="es-CO" sz="1000" b="1">
                <a:solidFill>
                  <a:srgbClr val="002060"/>
                </a:solidFill>
              </a:rPr>
              <a:t>- - - - - - - - - - - - - - - - -     - - - - - - - - - - - - - - - - - -       - - - - - - - - - - - - - - - - -      - - - - - - - - - - - - - - - - - </a:t>
            </a:r>
          </a:p>
          <a:p>
            <a:r>
              <a:rPr lang="es-CO" sz="1200" b="1">
                <a:solidFill>
                  <a:srgbClr val="002060"/>
                </a:solidFill>
                <a:latin typeface="+mn-lt"/>
              </a:rPr>
              <a:t>BOSA                              LOS MÁRTIRES           RAFAEL URIBE           TUNJUELITO</a:t>
            </a:r>
          </a:p>
          <a:p>
            <a:r>
              <a:rPr lang="es-CO" sz="1200">
                <a:solidFill>
                  <a:srgbClr val="002060"/>
                </a:solidFill>
                <a:latin typeface="+mn-lt"/>
              </a:rPr>
              <a:t> 61</a:t>
            </a:r>
            <a:r>
              <a:rPr lang="es-CO" sz="1200" b="1">
                <a:solidFill>
                  <a:srgbClr val="002060"/>
                </a:solidFill>
                <a:latin typeface="+mn-lt"/>
              </a:rPr>
              <a:t>	              </a:t>
            </a:r>
            <a:r>
              <a:rPr lang="es-CO" sz="1200">
                <a:solidFill>
                  <a:srgbClr val="002060"/>
                </a:solidFill>
                <a:latin typeface="+mn-lt"/>
              </a:rPr>
              <a:t>20</a:t>
            </a:r>
            <a:r>
              <a:rPr lang="es-CO" sz="1200" b="1">
                <a:solidFill>
                  <a:srgbClr val="002060"/>
                </a:solidFill>
                <a:latin typeface="+mn-lt"/>
              </a:rPr>
              <a:t>		</a:t>
            </a:r>
            <a:r>
              <a:rPr lang="es-CO" sz="1200">
                <a:solidFill>
                  <a:srgbClr val="002060"/>
                </a:solidFill>
                <a:latin typeface="+mn-lt"/>
              </a:rPr>
              <a:t>32</a:t>
            </a:r>
            <a:r>
              <a:rPr lang="es-CO" sz="1200" b="1">
                <a:solidFill>
                  <a:srgbClr val="002060"/>
                </a:solidFill>
                <a:latin typeface="+mn-lt"/>
              </a:rPr>
              <a:t>	          </a:t>
            </a:r>
            <a:r>
              <a:rPr lang="es-CO" sz="1200">
                <a:solidFill>
                  <a:srgbClr val="002060"/>
                </a:solidFill>
                <a:latin typeface="+mn-lt"/>
              </a:rPr>
              <a:t>13</a:t>
            </a:r>
          </a:p>
        </p:txBody>
      </p:sp>
      <p:sp>
        <p:nvSpPr>
          <p:cNvPr id="42" name="CuadroTexto 41">
            <a:extLst>
              <a:ext uri="{FF2B5EF4-FFF2-40B4-BE49-F238E27FC236}">
                <a16:creationId xmlns:a16="http://schemas.microsoft.com/office/drawing/2014/main" id="{4639E364-3ED9-49BC-A287-B1DF72F0689F}"/>
              </a:ext>
            </a:extLst>
          </p:cNvPr>
          <p:cNvSpPr txBox="1"/>
          <p:nvPr/>
        </p:nvSpPr>
        <p:spPr>
          <a:xfrm>
            <a:off x="705378" y="2022282"/>
            <a:ext cx="1436650" cy="1631216"/>
          </a:xfrm>
          <a:prstGeom prst="rect">
            <a:avLst/>
          </a:prstGeom>
          <a:noFill/>
        </p:spPr>
        <p:txBody>
          <a:bodyPr wrap="square" rtlCol="0">
            <a:spAutoFit/>
          </a:bodyPr>
          <a:lstStyle/>
          <a:p>
            <a:pPr algn="ctr"/>
            <a:r>
              <a:rPr lang="es-CO" sz="2000" b="1">
                <a:solidFill>
                  <a:srgbClr val="002060"/>
                </a:solidFill>
                <a:effectLst>
                  <a:outerShdw blurRad="38100" dist="38100" dir="2700000" algn="tl">
                    <a:srgbClr val="000000">
                      <a:alpha val="43137"/>
                    </a:srgbClr>
                  </a:outerShdw>
                </a:effectLst>
              </a:rPr>
              <a:t>Total censo puntos Críticos</a:t>
            </a:r>
          </a:p>
          <a:p>
            <a:pPr algn="ctr"/>
            <a:r>
              <a:rPr lang="es-CO" sz="2000" b="1">
                <a:solidFill>
                  <a:srgbClr val="002060"/>
                </a:solidFill>
                <a:effectLst>
                  <a:outerShdw blurRad="38100" dist="38100" dir="2700000" algn="tl">
                    <a:srgbClr val="000000">
                      <a:alpha val="43137"/>
                    </a:srgbClr>
                  </a:outerShdw>
                </a:effectLst>
              </a:rPr>
              <a:t>666</a:t>
            </a:r>
          </a:p>
          <a:p>
            <a:pPr algn="ctr"/>
            <a:endParaRPr lang="es-CO" sz="2000" b="1">
              <a:solidFill>
                <a:srgbClr val="002060"/>
              </a:solidFill>
              <a:effectLst>
                <a:outerShdw blurRad="38100" dist="38100" dir="2700000" algn="tl">
                  <a:srgbClr val="000000">
                    <a:alpha val="43137"/>
                  </a:srgbClr>
                </a:outerShdw>
              </a:effectLst>
            </a:endParaRPr>
          </a:p>
        </p:txBody>
      </p:sp>
      <p:cxnSp>
        <p:nvCxnSpPr>
          <p:cNvPr id="43" name="126 Conector recto">
            <a:extLst>
              <a:ext uri="{FF2B5EF4-FFF2-40B4-BE49-F238E27FC236}">
                <a16:creationId xmlns:a16="http://schemas.microsoft.com/office/drawing/2014/main" id="{2D1EBE29-05EC-40DB-BCB6-4FF6B97F8483}"/>
              </a:ext>
            </a:extLst>
          </p:cNvPr>
          <p:cNvCxnSpPr/>
          <p:nvPr/>
        </p:nvCxnSpPr>
        <p:spPr>
          <a:xfrm flipH="1">
            <a:off x="7341402" y="2198452"/>
            <a:ext cx="486154" cy="962025"/>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4" name="126 Conector recto">
            <a:extLst>
              <a:ext uri="{FF2B5EF4-FFF2-40B4-BE49-F238E27FC236}">
                <a16:creationId xmlns:a16="http://schemas.microsoft.com/office/drawing/2014/main" id="{8C06788A-64F5-4B97-9336-7D74EFAC4587}"/>
              </a:ext>
            </a:extLst>
          </p:cNvPr>
          <p:cNvCxnSpPr>
            <a:cxnSpLocks/>
          </p:cNvCxnSpPr>
          <p:nvPr/>
        </p:nvCxnSpPr>
        <p:spPr>
          <a:xfrm flipH="1">
            <a:off x="4735885" y="3492437"/>
            <a:ext cx="854679" cy="756851"/>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5" name="126 Conector recto">
            <a:extLst>
              <a:ext uri="{FF2B5EF4-FFF2-40B4-BE49-F238E27FC236}">
                <a16:creationId xmlns:a16="http://schemas.microsoft.com/office/drawing/2014/main" id="{14267D2D-0A75-4C6F-A422-A28C6539CC22}"/>
              </a:ext>
            </a:extLst>
          </p:cNvPr>
          <p:cNvCxnSpPr>
            <a:cxnSpLocks/>
          </p:cNvCxnSpPr>
          <p:nvPr/>
        </p:nvCxnSpPr>
        <p:spPr>
          <a:xfrm flipH="1">
            <a:off x="5356329" y="3795024"/>
            <a:ext cx="765092" cy="1377227"/>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6" name="Conector recto 45">
            <a:extLst>
              <a:ext uri="{FF2B5EF4-FFF2-40B4-BE49-F238E27FC236}">
                <a16:creationId xmlns:a16="http://schemas.microsoft.com/office/drawing/2014/main" id="{DA157FD8-028F-4BDB-92A7-4610F541F018}"/>
              </a:ext>
            </a:extLst>
          </p:cNvPr>
          <p:cNvCxnSpPr>
            <a:cxnSpLocks/>
          </p:cNvCxnSpPr>
          <p:nvPr/>
        </p:nvCxnSpPr>
        <p:spPr>
          <a:xfrm>
            <a:off x="7584479" y="3697524"/>
            <a:ext cx="329515" cy="1947921"/>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47" name="CuadroTexto 46">
            <a:extLst>
              <a:ext uri="{FF2B5EF4-FFF2-40B4-BE49-F238E27FC236}">
                <a16:creationId xmlns:a16="http://schemas.microsoft.com/office/drawing/2014/main" id="{4F70A28B-148E-4D44-959E-9EABD845DCB5}"/>
              </a:ext>
            </a:extLst>
          </p:cNvPr>
          <p:cNvSpPr txBox="1"/>
          <p:nvPr/>
        </p:nvSpPr>
        <p:spPr>
          <a:xfrm>
            <a:off x="6044077" y="1543457"/>
            <a:ext cx="784962" cy="369332"/>
          </a:xfrm>
          <a:prstGeom prst="rect">
            <a:avLst/>
          </a:prstGeom>
          <a:noFill/>
        </p:spPr>
        <p:txBody>
          <a:bodyPr wrap="square" rtlCol="0">
            <a:spAutoFit/>
          </a:bodyPr>
          <a:lstStyle/>
          <a:p>
            <a:r>
              <a:rPr lang="es-CO" b="1">
                <a:solidFill>
                  <a:srgbClr val="002060"/>
                </a:solidFill>
              </a:rPr>
              <a:t>84</a:t>
            </a:r>
          </a:p>
        </p:txBody>
      </p:sp>
      <p:cxnSp>
        <p:nvCxnSpPr>
          <p:cNvPr id="48" name="Conector recto 47">
            <a:extLst>
              <a:ext uri="{FF2B5EF4-FFF2-40B4-BE49-F238E27FC236}">
                <a16:creationId xmlns:a16="http://schemas.microsoft.com/office/drawing/2014/main" id="{7D4E201B-D90B-4DD3-AF5E-0FA4BE605E28}"/>
              </a:ext>
            </a:extLst>
          </p:cNvPr>
          <p:cNvCxnSpPr>
            <a:cxnSpLocks/>
          </p:cNvCxnSpPr>
          <p:nvPr/>
        </p:nvCxnSpPr>
        <p:spPr>
          <a:xfrm flipV="1">
            <a:off x="4295540" y="3119504"/>
            <a:ext cx="440345" cy="206012"/>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49" name="CuadroTexto 48">
            <a:extLst>
              <a:ext uri="{FF2B5EF4-FFF2-40B4-BE49-F238E27FC236}">
                <a16:creationId xmlns:a16="http://schemas.microsoft.com/office/drawing/2014/main" id="{EB130E7D-C5EE-4FB5-9577-03343BE19B0D}"/>
              </a:ext>
            </a:extLst>
          </p:cNvPr>
          <p:cNvSpPr txBox="1"/>
          <p:nvPr/>
        </p:nvSpPr>
        <p:spPr>
          <a:xfrm>
            <a:off x="3719291" y="4998935"/>
            <a:ext cx="1108752" cy="369332"/>
          </a:xfrm>
          <a:prstGeom prst="rect">
            <a:avLst/>
          </a:prstGeom>
          <a:noFill/>
        </p:spPr>
        <p:txBody>
          <a:bodyPr wrap="square" rtlCol="0">
            <a:spAutoFit/>
          </a:bodyPr>
          <a:lstStyle/>
          <a:p>
            <a:r>
              <a:rPr lang="es-CO" b="1">
                <a:solidFill>
                  <a:srgbClr val="002060"/>
                </a:solidFill>
              </a:rPr>
              <a:t>105</a:t>
            </a:r>
          </a:p>
        </p:txBody>
      </p:sp>
      <p:sp>
        <p:nvSpPr>
          <p:cNvPr id="50" name="CuadroTexto 49">
            <a:extLst>
              <a:ext uri="{FF2B5EF4-FFF2-40B4-BE49-F238E27FC236}">
                <a16:creationId xmlns:a16="http://schemas.microsoft.com/office/drawing/2014/main" id="{3921443F-F3EA-4DF2-9850-BFB78DFD391A}"/>
              </a:ext>
            </a:extLst>
          </p:cNvPr>
          <p:cNvSpPr txBox="1"/>
          <p:nvPr/>
        </p:nvSpPr>
        <p:spPr>
          <a:xfrm>
            <a:off x="4942450" y="6120032"/>
            <a:ext cx="1309244" cy="369332"/>
          </a:xfrm>
          <a:prstGeom prst="rect">
            <a:avLst/>
          </a:prstGeom>
          <a:noFill/>
        </p:spPr>
        <p:txBody>
          <a:bodyPr wrap="square" rtlCol="0">
            <a:spAutoFit/>
          </a:bodyPr>
          <a:lstStyle/>
          <a:p>
            <a:r>
              <a:rPr lang="es-CO" b="1">
                <a:solidFill>
                  <a:srgbClr val="002060"/>
                </a:solidFill>
              </a:rPr>
              <a:t>226 *</a:t>
            </a:r>
          </a:p>
        </p:txBody>
      </p:sp>
      <p:sp>
        <p:nvSpPr>
          <p:cNvPr id="52" name="Título 1">
            <a:extLst>
              <a:ext uri="{FF2B5EF4-FFF2-40B4-BE49-F238E27FC236}">
                <a16:creationId xmlns:a16="http://schemas.microsoft.com/office/drawing/2014/main" id="{438E7934-713C-4AEC-8D2D-DFA47CA52847}"/>
              </a:ext>
            </a:extLst>
          </p:cNvPr>
          <p:cNvSpPr txBox="1">
            <a:spLocks/>
          </p:cNvSpPr>
          <p:nvPr/>
        </p:nvSpPr>
        <p:spPr>
          <a:xfrm>
            <a:off x="3816806" y="3985321"/>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BARRIOS UNIDOS </a:t>
            </a:r>
          </a:p>
          <a:p>
            <a:r>
              <a:rPr lang="es-CO" sz="1200">
                <a:solidFill>
                  <a:schemeClr val="accent1">
                    <a:lumMod val="50000"/>
                  </a:schemeClr>
                </a:solidFill>
                <a:latin typeface="+mn-lt"/>
              </a:rPr>
              <a:t>57</a:t>
            </a:r>
            <a:r>
              <a:rPr lang="es-CO" sz="1200" b="1">
                <a:solidFill>
                  <a:schemeClr val="accent1">
                    <a:lumMod val="50000"/>
                  </a:schemeClr>
                </a:solidFill>
                <a:latin typeface="+mn-lt"/>
              </a:rPr>
              <a:t>      </a:t>
            </a:r>
            <a:endParaRPr lang="es-CO" sz="1400" b="1">
              <a:solidFill>
                <a:schemeClr val="accent1">
                  <a:lumMod val="50000"/>
                </a:schemeClr>
              </a:solidFill>
              <a:latin typeface="+mn-lt"/>
            </a:endParaRPr>
          </a:p>
          <a:p>
            <a:r>
              <a:rPr lang="es-CO" sz="1400" b="1">
                <a:solidFill>
                  <a:schemeClr val="accent1">
                    <a:lumMod val="50000"/>
                  </a:schemeClr>
                </a:solidFill>
              </a:rPr>
              <a:t>- - - - - - - - -</a:t>
            </a:r>
            <a:endParaRPr lang="es-CO" sz="1400" b="1">
              <a:solidFill>
                <a:schemeClr val="accent1">
                  <a:lumMod val="50000"/>
                </a:schemeClr>
              </a:solidFill>
              <a:latin typeface="+mn-lt"/>
            </a:endParaRPr>
          </a:p>
          <a:p>
            <a:r>
              <a:rPr lang="es-CO" sz="1400" b="1">
                <a:solidFill>
                  <a:schemeClr val="accent1">
                    <a:lumMod val="50000"/>
                  </a:schemeClr>
                </a:solidFill>
                <a:latin typeface="+mn-lt"/>
              </a:rPr>
              <a:t> </a:t>
            </a:r>
            <a:r>
              <a:rPr lang="es-CO" sz="1200" b="1">
                <a:solidFill>
                  <a:schemeClr val="accent1">
                    <a:lumMod val="50000"/>
                  </a:schemeClr>
                </a:solidFill>
                <a:latin typeface="+mn-lt"/>
              </a:rPr>
              <a:t>ENGATIVÁ</a:t>
            </a:r>
          </a:p>
          <a:p>
            <a:r>
              <a:rPr lang="es-CO" sz="1200">
                <a:solidFill>
                  <a:schemeClr val="accent1">
                    <a:lumMod val="50000"/>
                  </a:schemeClr>
                </a:solidFill>
                <a:latin typeface="+mn-lt"/>
              </a:rPr>
              <a:t>152</a:t>
            </a:r>
          </a:p>
        </p:txBody>
      </p:sp>
      <p:sp>
        <p:nvSpPr>
          <p:cNvPr id="2" name="CuadroTexto 1">
            <a:extLst>
              <a:ext uri="{FF2B5EF4-FFF2-40B4-BE49-F238E27FC236}">
                <a16:creationId xmlns:a16="http://schemas.microsoft.com/office/drawing/2014/main" id="{CDD912C1-81B2-9F1D-5BE8-4D0F944AF9FA}"/>
              </a:ext>
            </a:extLst>
          </p:cNvPr>
          <p:cNvSpPr txBox="1"/>
          <p:nvPr/>
        </p:nvSpPr>
        <p:spPr>
          <a:xfrm>
            <a:off x="580542" y="4044828"/>
            <a:ext cx="1703981" cy="1323439"/>
          </a:xfrm>
          <a:prstGeom prst="rect">
            <a:avLst/>
          </a:prstGeom>
          <a:noFill/>
        </p:spPr>
        <p:txBody>
          <a:bodyPr wrap="square" rtlCol="0">
            <a:spAutoFit/>
          </a:bodyPr>
          <a:lstStyle/>
          <a:p>
            <a:pPr algn="ctr"/>
            <a:r>
              <a:rPr lang="es-CO" sz="2000" b="1">
                <a:solidFill>
                  <a:srgbClr val="002060"/>
                </a:solidFill>
                <a:effectLst>
                  <a:outerShdw blurRad="38100" dist="38100" dir="2700000" algn="tl">
                    <a:srgbClr val="000000">
                      <a:alpha val="43137"/>
                    </a:srgbClr>
                  </a:outerShdw>
                </a:effectLst>
              </a:rPr>
              <a:t>Total puntos críticos</a:t>
            </a:r>
          </a:p>
          <a:p>
            <a:pPr algn="ctr"/>
            <a:r>
              <a:rPr lang="es-CO" sz="2000" b="1">
                <a:solidFill>
                  <a:srgbClr val="002060"/>
                </a:solidFill>
                <a:effectLst>
                  <a:outerShdw blurRad="38100" dist="38100" dir="2700000" algn="tl">
                    <a:srgbClr val="000000">
                      <a:alpha val="43137"/>
                    </a:srgbClr>
                  </a:outerShdw>
                </a:effectLst>
              </a:rPr>
              <a:t>SIGAB</a:t>
            </a:r>
          </a:p>
          <a:p>
            <a:pPr algn="ctr"/>
            <a:r>
              <a:rPr lang="es-CO" sz="2000" b="1">
                <a:solidFill>
                  <a:srgbClr val="002060"/>
                </a:solidFill>
                <a:effectLst>
                  <a:outerShdw blurRad="38100" dist="38100" dir="2700000" algn="tl">
                    <a:srgbClr val="000000">
                      <a:alpha val="43137"/>
                    </a:srgbClr>
                  </a:outerShdw>
                </a:effectLst>
              </a:rPr>
              <a:t>666</a:t>
            </a:r>
          </a:p>
        </p:txBody>
      </p:sp>
      <p:sp>
        <p:nvSpPr>
          <p:cNvPr id="3" name="CuadroTexto 2">
            <a:extLst>
              <a:ext uri="{FF2B5EF4-FFF2-40B4-BE49-F238E27FC236}">
                <a16:creationId xmlns:a16="http://schemas.microsoft.com/office/drawing/2014/main" id="{10126F45-55C8-6F85-C86A-2D0EBA95A072}"/>
              </a:ext>
            </a:extLst>
          </p:cNvPr>
          <p:cNvSpPr txBox="1"/>
          <p:nvPr/>
        </p:nvSpPr>
        <p:spPr>
          <a:xfrm>
            <a:off x="27699" y="6346212"/>
            <a:ext cx="4937477" cy="507831"/>
          </a:xfrm>
          <a:prstGeom prst="rect">
            <a:avLst/>
          </a:prstGeom>
          <a:noFill/>
        </p:spPr>
        <p:txBody>
          <a:bodyPr wrap="square" lIns="91440" tIns="45720" rIns="91440" bIns="45720" rtlCol="0" anchor="t">
            <a:spAutoFit/>
          </a:bodyPr>
          <a:lstStyle/>
          <a:p>
            <a:pPr algn="just">
              <a:defRPr/>
            </a:pP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 Nota: </a:t>
            </a:r>
            <a:r>
              <a:rPr lang="es-CO" sz="900" dirty="0">
                <a:solidFill>
                  <a:schemeClr val="accent1">
                    <a:lumMod val="50000"/>
                  </a:schemeClr>
                </a:solidFill>
                <a:latin typeface="Calibri"/>
              </a:rPr>
              <a:t>L</a:t>
            </a: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os totales del SIGAB y del Informe </a:t>
            </a:r>
            <a:r>
              <a:rPr lang="es-CO" sz="900" dirty="0">
                <a:solidFill>
                  <a:schemeClr val="accent1">
                    <a:lumMod val="50000"/>
                  </a:schemeClr>
                </a:solidFill>
                <a:latin typeface="Calibri"/>
              </a:rPr>
              <a:t>Mensual coinciden, pero se presentan diferencias en las cantidades por localidad. </a:t>
            </a:r>
          </a:p>
          <a:p>
            <a:pPr algn="just">
              <a:defRPr/>
            </a:pP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Fuente: Informe mensual </a:t>
            </a:r>
            <a:r>
              <a:rPr lang="es-CO" sz="900" dirty="0">
                <a:solidFill>
                  <a:schemeClr val="accent1">
                    <a:lumMod val="50000"/>
                  </a:schemeClr>
                </a:solidFill>
                <a:latin typeface="Calibri"/>
              </a:rPr>
              <a:t>del Concesionario y SIGAB</a:t>
            </a:r>
            <a:endPar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endParaRPr>
          </a:p>
        </p:txBody>
      </p:sp>
    </p:spTree>
    <p:extLst>
      <p:ext uri="{BB962C8B-B14F-4D97-AF65-F5344CB8AC3E}">
        <p14:creationId xmlns:p14="http://schemas.microsoft.com/office/powerpoint/2010/main" val="13453557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87605" y="6192685"/>
            <a:ext cx="8475003" cy="507831"/>
          </a:xfrm>
          <a:prstGeom prst="rect">
            <a:avLst/>
          </a:prstGeom>
          <a:noFill/>
        </p:spPr>
        <p:txBody>
          <a:bodyPr wrap="square" rtlCol="0">
            <a:spAutoFit/>
          </a:bodyPr>
          <a:lstStyle/>
          <a:p>
            <a:r>
              <a:rPr lang="es-CO" sz="900" dirty="0">
                <a:solidFill>
                  <a:schemeClr val="accent1">
                    <a:lumMod val="50000"/>
                  </a:schemeClr>
                </a:solidFill>
              </a:rPr>
              <a:t>(**) La Interventoría solicitó cambios en las certificaciones de pesaje del PIDJ </a:t>
            </a:r>
            <a:r>
              <a:rPr lang="es-MX" sz="900" dirty="0">
                <a:solidFill>
                  <a:schemeClr val="accent1">
                    <a:lumMod val="50000"/>
                  </a:schemeClr>
                </a:solidFill>
              </a:rPr>
              <a:t>mediante comunicado </a:t>
            </a:r>
            <a:r>
              <a:rPr lang="es-CO" sz="900" dirty="0">
                <a:solidFill>
                  <a:schemeClr val="accent1">
                    <a:lumMod val="50000"/>
                  </a:schemeClr>
                </a:solidFill>
              </a:rPr>
              <a:t>20217000296242</a:t>
            </a:r>
            <a:r>
              <a:rPr lang="es-MX" sz="900" dirty="0">
                <a:solidFill>
                  <a:schemeClr val="accent1">
                    <a:lumMod val="50000"/>
                  </a:schemeClr>
                </a:solidFill>
              </a:rPr>
              <a:t> del 29/06/2021</a:t>
            </a:r>
            <a:endParaRPr lang="es-CO" sz="900" dirty="0">
              <a:solidFill>
                <a:schemeClr val="accent1">
                  <a:lumMod val="50000"/>
                </a:schemeClr>
              </a:solidFill>
            </a:endParaRPr>
          </a:p>
          <a:p>
            <a:r>
              <a:rPr lang="es-CO" sz="900" dirty="0">
                <a:solidFill>
                  <a:schemeClr val="accent1">
                    <a:lumMod val="50000"/>
                  </a:schemeClr>
                </a:solidFill>
              </a:rPr>
              <a:t>Fuente: </a:t>
            </a:r>
            <a:r>
              <a:rPr lang="es-MX" sz="900" dirty="0">
                <a:solidFill>
                  <a:schemeClr val="accent1">
                    <a:lumMod val="50000"/>
                  </a:schemeClr>
                </a:solidFill>
              </a:rPr>
              <a:t>Base de Datos PIDJ y a partir del mes de febrero de 2022 y hasta el 15 de abril de 2024 base del Punto Limpio </a:t>
            </a:r>
          </a:p>
          <a:p>
            <a:r>
              <a:rPr lang="es-CO" sz="900" dirty="0">
                <a:solidFill>
                  <a:schemeClr val="accent1">
                    <a:lumMod val="50000"/>
                  </a:schemeClr>
                </a:solidFill>
              </a:rPr>
              <a:t>Periodo comprendido entre el 12 de febrero de 2018 y el </a:t>
            </a:r>
            <a:r>
              <a:rPr lang="es-MX" sz="900" dirty="0">
                <a:solidFill>
                  <a:schemeClr val="accent1">
                    <a:lumMod val="50000"/>
                  </a:schemeClr>
                </a:solidFill>
              </a:rPr>
              <a:t>31 de diciembre de 2024</a:t>
            </a:r>
            <a:r>
              <a:rPr lang="es-CO" sz="900" dirty="0">
                <a:solidFill>
                  <a:schemeClr val="accent1">
                    <a:lumMod val="50000"/>
                  </a:schemeClr>
                </a:solidFill>
              </a:rPr>
              <a:t>.</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36123" y="151750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39885" y="1442849"/>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03765" y="1789438"/>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15383" y="1613858"/>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27805" y="1697277"/>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5748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Toneladas recolectadas y transportadas </a:t>
            </a:r>
            <a:r>
              <a:rPr lang="es-ES" sz="1600" b="0" u="sng" dirty="0">
                <a:solidFill>
                  <a:srgbClr val="4472C4">
                    <a:lumMod val="50000"/>
                  </a:srgbClr>
                </a:solidFill>
              </a:rPr>
              <a:t>residuos de puntos críticos y arrojo clandestino 2018 a 2024</a:t>
            </a:r>
            <a:endParaRPr lang="es-CO" sz="1600" b="0" kern="0" dirty="0">
              <a:solidFill>
                <a:schemeClr val="accent1">
                  <a:lumMod val="50000"/>
                </a:schemeClr>
              </a:solidFill>
            </a:endParaRPr>
          </a:p>
        </p:txBody>
      </p:sp>
      <p:pic>
        <p:nvPicPr>
          <p:cNvPr id="24" name="Picture 2">
            <a:extLst>
              <a:ext uri="{FF2B5EF4-FFF2-40B4-BE49-F238E27FC236}">
                <a16:creationId xmlns:a16="http://schemas.microsoft.com/office/drawing/2014/main" id="{DA62169C-63DF-4396-91EB-C8726F35EAE3}"/>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68769" y="1818752"/>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EF066A9A-A70F-4EEE-898D-6D3B1E7D5B41}"/>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68769" y="110127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B8D86452-C56F-0FD6-5D0E-1BD55F1371FE}"/>
              </a:ext>
            </a:extLst>
          </p:cNvPr>
          <p:cNvGraphicFramePr>
            <a:graphicFrameLocks noGrp="1"/>
          </p:cNvGraphicFramePr>
          <p:nvPr>
            <p:extLst>
              <p:ext uri="{D42A27DB-BD31-4B8C-83A1-F6EECF244321}">
                <p14:modId xmlns:p14="http://schemas.microsoft.com/office/powerpoint/2010/main" val="77654574"/>
              </p:ext>
            </p:extLst>
          </p:nvPr>
        </p:nvGraphicFramePr>
        <p:xfrm>
          <a:off x="287605" y="2677156"/>
          <a:ext cx="11551965" cy="3272632"/>
        </p:xfrm>
        <a:graphic>
          <a:graphicData uri="http://schemas.openxmlformats.org/drawingml/2006/table">
            <a:tbl>
              <a:tblPr/>
              <a:tblGrid>
                <a:gridCol w="851758">
                  <a:extLst>
                    <a:ext uri="{9D8B030D-6E8A-4147-A177-3AD203B41FA5}">
                      <a16:colId xmlns:a16="http://schemas.microsoft.com/office/drawing/2014/main" val="1433338440"/>
                    </a:ext>
                  </a:extLst>
                </a:gridCol>
                <a:gridCol w="1224402">
                  <a:extLst>
                    <a:ext uri="{9D8B030D-6E8A-4147-A177-3AD203B41FA5}">
                      <a16:colId xmlns:a16="http://schemas.microsoft.com/office/drawing/2014/main" val="1653835566"/>
                    </a:ext>
                  </a:extLst>
                </a:gridCol>
                <a:gridCol w="159704">
                  <a:extLst>
                    <a:ext uri="{9D8B030D-6E8A-4147-A177-3AD203B41FA5}">
                      <a16:colId xmlns:a16="http://schemas.microsoft.com/office/drawing/2014/main" val="4108701039"/>
                    </a:ext>
                  </a:extLst>
                </a:gridCol>
                <a:gridCol w="851758">
                  <a:extLst>
                    <a:ext uri="{9D8B030D-6E8A-4147-A177-3AD203B41FA5}">
                      <a16:colId xmlns:a16="http://schemas.microsoft.com/office/drawing/2014/main" val="2296529264"/>
                    </a:ext>
                  </a:extLst>
                </a:gridCol>
                <a:gridCol w="883699">
                  <a:extLst>
                    <a:ext uri="{9D8B030D-6E8A-4147-A177-3AD203B41FA5}">
                      <a16:colId xmlns:a16="http://schemas.microsoft.com/office/drawing/2014/main" val="3440196634"/>
                    </a:ext>
                  </a:extLst>
                </a:gridCol>
                <a:gridCol w="159704">
                  <a:extLst>
                    <a:ext uri="{9D8B030D-6E8A-4147-A177-3AD203B41FA5}">
                      <a16:colId xmlns:a16="http://schemas.microsoft.com/office/drawing/2014/main" val="2384688362"/>
                    </a:ext>
                  </a:extLst>
                </a:gridCol>
                <a:gridCol w="851758">
                  <a:extLst>
                    <a:ext uri="{9D8B030D-6E8A-4147-A177-3AD203B41FA5}">
                      <a16:colId xmlns:a16="http://schemas.microsoft.com/office/drawing/2014/main" val="482990932"/>
                    </a:ext>
                  </a:extLst>
                </a:gridCol>
                <a:gridCol w="883699">
                  <a:extLst>
                    <a:ext uri="{9D8B030D-6E8A-4147-A177-3AD203B41FA5}">
                      <a16:colId xmlns:a16="http://schemas.microsoft.com/office/drawing/2014/main" val="1292345496"/>
                    </a:ext>
                  </a:extLst>
                </a:gridCol>
                <a:gridCol w="159704">
                  <a:extLst>
                    <a:ext uri="{9D8B030D-6E8A-4147-A177-3AD203B41FA5}">
                      <a16:colId xmlns:a16="http://schemas.microsoft.com/office/drawing/2014/main" val="4190821969"/>
                    </a:ext>
                  </a:extLst>
                </a:gridCol>
                <a:gridCol w="851758">
                  <a:extLst>
                    <a:ext uri="{9D8B030D-6E8A-4147-A177-3AD203B41FA5}">
                      <a16:colId xmlns:a16="http://schemas.microsoft.com/office/drawing/2014/main" val="3840845090"/>
                    </a:ext>
                  </a:extLst>
                </a:gridCol>
                <a:gridCol w="883699">
                  <a:extLst>
                    <a:ext uri="{9D8B030D-6E8A-4147-A177-3AD203B41FA5}">
                      <a16:colId xmlns:a16="http://schemas.microsoft.com/office/drawing/2014/main" val="1475001546"/>
                    </a:ext>
                  </a:extLst>
                </a:gridCol>
                <a:gridCol w="159704">
                  <a:extLst>
                    <a:ext uri="{9D8B030D-6E8A-4147-A177-3AD203B41FA5}">
                      <a16:colId xmlns:a16="http://schemas.microsoft.com/office/drawing/2014/main" val="1477338752"/>
                    </a:ext>
                  </a:extLst>
                </a:gridCol>
                <a:gridCol w="851758">
                  <a:extLst>
                    <a:ext uri="{9D8B030D-6E8A-4147-A177-3AD203B41FA5}">
                      <a16:colId xmlns:a16="http://schemas.microsoft.com/office/drawing/2014/main" val="1280436238"/>
                    </a:ext>
                  </a:extLst>
                </a:gridCol>
                <a:gridCol w="883699">
                  <a:extLst>
                    <a:ext uri="{9D8B030D-6E8A-4147-A177-3AD203B41FA5}">
                      <a16:colId xmlns:a16="http://schemas.microsoft.com/office/drawing/2014/main" val="2293265462"/>
                    </a:ext>
                  </a:extLst>
                </a:gridCol>
                <a:gridCol w="159704">
                  <a:extLst>
                    <a:ext uri="{9D8B030D-6E8A-4147-A177-3AD203B41FA5}">
                      <a16:colId xmlns:a16="http://schemas.microsoft.com/office/drawing/2014/main" val="3302465647"/>
                    </a:ext>
                  </a:extLst>
                </a:gridCol>
                <a:gridCol w="851758">
                  <a:extLst>
                    <a:ext uri="{9D8B030D-6E8A-4147-A177-3AD203B41FA5}">
                      <a16:colId xmlns:a16="http://schemas.microsoft.com/office/drawing/2014/main" val="4086653371"/>
                    </a:ext>
                  </a:extLst>
                </a:gridCol>
                <a:gridCol w="883699">
                  <a:extLst>
                    <a:ext uri="{9D8B030D-6E8A-4147-A177-3AD203B41FA5}">
                      <a16:colId xmlns:a16="http://schemas.microsoft.com/office/drawing/2014/main" val="312494952"/>
                    </a:ext>
                  </a:extLst>
                </a:gridCol>
              </a:tblGrid>
              <a:tr h="213433">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088092870"/>
                  </a:ext>
                </a:extLst>
              </a:tr>
              <a:tr h="203269">
                <a:tc>
                  <a:txBody>
                    <a:bodyPr/>
                    <a:lstStyle/>
                    <a:p>
                      <a:pPr algn="ctr" rtl="0" fontAlgn="ctr"/>
                      <a:r>
                        <a:rPr lang="es-CO" sz="11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7.610,15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31.226,24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11.836,84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10.066,20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5.258,92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65.998,35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074143774"/>
                  </a:ext>
                </a:extLst>
              </a:tr>
              <a:tr h="203269">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25.165,23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57.934,51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26.225,49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21.236,97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17.353,15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147.915,35</a:t>
                      </a:r>
                    </a:p>
                  </a:txBody>
                  <a:tcPr marL="0" marR="0" marT="0" marB="0" anchor="ctr">
                    <a:lnL>
                      <a:noFill/>
                    </a:lnL>
                    <a:lnR>
                      <a:noFill/>
                    </a:lnR>
                    <a:lnT>
                      <a:noFill/>
                    </a:lnT>
                    <a:lnB>
                      <a:noFill/>
                    </a:lnB>
                    <a:noFill/>
                  </a:tcPr>
                </a:tc>
                <a:extLst>
                  <a:ext uri="{0D108BD9-81ED-4DB2-BD59-A6C34878D82A}">
                    <a16:rowId xmlns:a16="http://schemas.microsoft.com/office/drawing/2014/main" val="2195421298"/>
                  </a:ext>
                </a:extLst>
              </a:tr>
              <a:tr h="203269">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24.203,16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64.274,74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25.733,32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13.869,50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17.350,17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145.430,89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23645356"/>
                  </a:ext>
                </a:extLst>
              </a:tr>
              <a:tr h="203269">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25.082,27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65.221,33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35.347,27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8.709,30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19.659,84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154.020,01</a:t>
                      </a:r>
                    </a:p>
                  </a:txBody>
                  <a:tcPr marL="0" marR="0" marT="0" marB="0" anchor="ctr">
                    <a:lnL>
                      <a:noFill/>
                    </a:lnL>
                    <a:lnR>
                      <a:noFill/>
                    </a:lnR>
                    <a:lnT>
                      <a:noFill/>
                    </a:lnT>
                    <a:lnB>
                      <a:noFill/>
                    </a:lnB>
                    <a:noFill/>
                  </a:tcPr>
                </a:tc>
                <a:extLst>
                  <a:ext uri="{0D108BD9-81ED-4DB2-BD59-A6C34878D82A}">
                    <a16:rowId xmlns:a16="http://schemas.microsoft.com/office/drawing/2014/main" val="650601780"/>
                  </a:ext>
                </a:extLst>
              </a:tr>
              <a:tr h="203269">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16.623,66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57.233,82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19.207,83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9.151,15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13.836,88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116.053,34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20913804"/>
                  </a:ext>
                </a:extLst>
              </a:tr>
              <a:tr h="203269">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17.246,63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65.284,47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24.353,94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12.782,28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16.124,33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135.791,65</a:t>
                      </a:r>
                    </a:p>
                  </a:txBody>
                  <a:tcPr marL="0" marR="0" marT="0" marB="0" anchor="ctr">
                    <a:lnL>
                      <a:noFill/>
                    </a:lnL>
                    <a:lnR>
                      <a:noFill/>
                    </a:lnR>
                    <a:lnT>
                      <a:noFill/>
                    </a:lnT>
                    <a:lnB>
                      <a:noFill/>
                    </a:lnB>
                    <a:noFill/>
                  </a:tcPr>
                </a:tc>
                <a:extLst>
                  <a:ext uri="{0D108BD9-81ED-4DB2-BD59-A6C34878D82A}">
                    <a16:rowId xmlns:a16="http://schemas.microsoft.com/office/drawing/2014/main" val="2548481916"/>
                  </a:ext>
                </a:extLst>
              </a:tr>
              <a:tr h="203269">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16.418,94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61.259,73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21.680,09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12.163,53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16.761,22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128.283,51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52676133"/>
                  </a:ext>
                </a:extLst>
              </a:tr>
              <a:tr h="203269">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14.383,66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67.595,05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22.253,72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14.723,06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17.663,83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136.619,32</a:t>
                      </a:r>
                    </a:p>
                  </a:txBody>
                  <a:tcPr marL="0" marR="0" marT="0" marB="0" anchor="ctr">
                    <a:lnL>
                      <a:noFill/>
                    </a:lnL>
                    <a:lnR>
                      <a:noFill/>
                    </a:lnR>
                    <a:lnT>
                      <a:noFill/>
                    </a:lnT>
                    <a:lnB>
                      <a:noFill/>
                    </a:lnB>
                    <a:noFill/>
                  </a:tcPr>
                </a:tc>
                <a:extLst>
                  <a:ext uri="{0D108BD9-81ED-4DB2-BD59-A6C34878D82A}">
                    <a16:rowId xmlns:a16="http://schemas.microsoft.com/office/drawing/2014/main" val="2660893844"/>
                  </a:ext>
                </a:extLst>
              </a:tr>
              <a:tr h="203269">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13.194,43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62.474,13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21.561,43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15.491,77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19.877,84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132.599,60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29819054"/>
                  </a:ext>
                </a:extLst>
              </a:tr>
              <a:tr h="203269">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8.630,20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60.892,46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20.610,04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18.004,26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23.700,14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131.837,10</a:t>
                      </a:r>
                    </a:p>
                  </a:txBody>
                  <a:tcPr marL="0" marR="0" marT="0" marB="0" anchor="ctr">
                    <a:lnL>
                      <a:noFill/>
                    </a:lnL>
                    <a:lnR>
                      <a:noFill/>
                    </a:lnR>
                    <a:lnT>
                      <a:noFill/>
                    </a:lnT>
                    <a:lnB>
                      <a:noFill/>
                    </a:lnB>
                    <a:noFill/>
                  </a:tcPr>
                </a:tc>
                <a:extLst>
                  <a:ext uri="{0D108BD9-81ED-4DB2-BD59-A6C34878D82A}">
                    <a16:rowId xmlns:a16="http://schemas.microsoft.com/office/drawing/2014/main" val="805369219"/>
                  </a:ext>
                </a:extLst>
              </a:tr>
              <a:tr h="203269">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9.806,31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58.588,53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22.610,15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14.410,75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22.194,58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127.610,32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881815837"/>
                  </a:ext>
                </a:extLst>
              </a:tr>
              <a:tr h="203269">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15.267,53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61.124,11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23.156,39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13.387,41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17.075,18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130.010,62</a:t>
                      </a:r>
                    </a:p>
                  </a:txBody>
                  <a:tcPr marL="0" marR="0" marT="0" marB="0" anchor="ctr">
                    <a:lnL>
                      <a:noFill/>
                    </a:lnL>
                    <a:lnR>
                      <a:noFill/>
                    </a:lnR>
                    <a:lnT>
                      <a:noFill/>
                    </a:lnT>
                    <a:lnB>
                      <a:noFill/>
                    </a:lnB>
                    <a:noFill/>
                  </a:tcPr>
                </a:tc>
                <a:extLst>
                  <a:ext uri="{0D108BD9-81ED-4DB2-BD59-A6C34878D82A}">
                    <a16:rowId xmlns:a16="http://schemas.microsoft.com/office/drawing/2014/main" val="2110432626"/>
                  </a:ext>
                </a:extLst>
              </a:tr>
              <a:tr h="203269">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15.901,02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62.376,89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23.606,78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12.780,66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16.187,21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130.852,56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10823897"/>
                  </a:ext>
                </a:extLst>
              </a:tr>
              <a:tr h="203269">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16.627,50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65.179,03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24.950,27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13.645,54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20.797,88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141.200,22</a:t>
                      </a:r>
                    </a:p>
                  </a:txBody>
                  <a:tcPr marL="0" marR="0" marT="0" marB="0" anchor="ctr">
                    <a:lnL>
                      <a:noFill/>
                    </a:lnL>
                    <a:lnR>
                      <a:noFill/>
                    </a:lnR>
                    <a:lnT>
                      <a:noFill/>
                    </a:lnT>
                    <a:lnB>
                      <a:noFill/>
                    </a:lnB>
                    <a:noFill/>
                  </a:tcPr>
                </a:tc>
                <a:extLst>
                  <a:ext uri="{0D108BD9-81ED-4DB2-BD59-A6C34878D82A}">
                    <a16:rowId xmlns:a16="http://schemas.microsoft.com/office/drawing/2014/main" val="4135610148"/>
                  </a:ext>
                </a:extLst>
              </a:tr>
              <a:tr h="213433">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a:solidFill>
                            <a:srgbClr val="203864"/>
                          </a:solidFill>
                          <a:effectLst/>
                          <a:latin typeface="Calibri" panose="020F0502020204030204" pitchFamily="34" charset="0"/>
                        </a:rPr>
                        <a:t>226.160,69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a:solidFill>
                            <a:srgbClr val="203864"/>
                          </a:solidFill>
                          <a:effectLst/>
                          <a:latin typeface="Calibri" panose="020F0502020204030204" pitchFamily="34" charset="0"/>
                        </a:rPr>
                        <a:t>840.665,04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a:solidFill>
                            <a:srgbClr val="203864"/>
                          </a:solidFill>
                          <a:effectLst/>
                          <a:latin typeface="Calibri" panose="020F0502020204030204" pitchFamily="34" charset="0"/>
                        </a:rPr>
                        <a:t>323.133,56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a:solidFill>
                            <a:srgbClr val="203864"/>
                          </a:solidFill>
                          <a:effectLst/>
                          <a:latin typeface="Calibri" panose="020F0502020204030204" pitchFamily="34" charset="0"/>
                        </a:rPr>
                        <a:t>190.422,38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a:solidFill>
                            <a:srgbClr val="203864"/>
                          </a:solidFill>
                          <a:effectLst/>
                          <a:latin typeface="Calibri" panose="020F0502020204030204" pitchFamily="34" charset="0"/>
                        </a:rPr>
                        <a:t>243.841,17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dirty="0">
                          <a:solidFill>
                            <a:srgbClr val="203864"/>
                          </a:solidFill>
                          <a:effectLst/>
                          <a:latin typeface="Calibri" panose="020F0502020204030204" pitchFamily="34" charset="0"/>
                        </a:rPr>
                        <a:t>1.824.222,84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345580189"/>
                  </a:ext>
                </a:extLst>
              </a:tr>
            </a:tbl>
          </a:graphicData>
        </a:graphic>
      </p:graphicFrame>
    </p:spTree>
    <p:extLst>
      <p:ext uri="{BB962C8B-B14F-4D97-AF65-F5344CB8AC3E}">
        <p14:creationId xmlns:p14="http://schemas.microsoft.com/office/powerpoint/2010/main" val="49408329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43906" y="6304843"/>
            <a:ext cx="4404687" cy="369332"/>
          </a:xfrm>
          <a:prstGeom prst="rect">
            <a:avLst/>
          </a:prstGeom>
          <a:noFill/>
        </p:spPr>
        <p:txBody>
          <a:bodyPr wrap="square" rtlCol="0">
            <a:spAutoFit/>
          </a:bodyPr>
          <a:lstStyle/>
          <a:p>
            <a:r>
              <a:rPr lang="es-CO" sz="900" dirty="0">
                <a:solidFill>
                  <a:schemeClr val="accent1">
                    <a:lumMod val="50000"/>
                  </a:schemeClr>
                </a:solidFill>
              </a:rPr>
              <a:t>Fuente: Base de datos PIDJ y Punto Limpio.</a:t>
            </a:r>
          </a:p>
          <a:p>
            <a:r>
              <a:rPr lang="es-CO" sz="900" dirty="0">
                <a:solidFill>
                  <a:schemeClr val="accent1">
                    <a:lumMod val="50000"/>
                  </a:schemeClr>
                </a:solidFill>
              </a:rPr>
              <a:t>Periodo comprendido entre el 12 de febrero de 2018 y el </a:t>
            </a:r>
            <a:r>
              <a:rPr lang="es-MX" sz="900" dirty="0">
                <a:solidFill>
                  <a:schemeClr val="accent1">
                    <a:lumMod val="50000"/>
                  </a:schemeClr>
                </a:solidFill>
              </a:rPr>
              <a:t>31 de diciembre de 2024</a:t>
            </a:r>
            <a:r>
              <a:rPr lang="es-CO" sz="900" dirty="0">
                <a:solidFill>
                  <a:schemeClr val="accent1">
                    <a:lumMod val="50000"/>
                  </a:schemeClr>
                </a:solidFill>
              </a:rPr>
              <a:t>.  </a:t>
            </a:r>
          </a:p>
        </p:txBody>
      </p:sp>
      <p:sp>
        <p:nvSpPr>
          <p:cNvPr id="19" name="CuadroTexto 18">
            <a:extLst>
              <a:ext uri="{FF2B5EF4-FFF2-40B4-BE49-F238E27FC236}">
                <a16:creationId xmlns:a16="http://schemas.microsoft.com/office/drawing/2014/main" id="{47C634B8-9F73-4559-927A-9F4CC823C494}"/>
              </a:ext>
            </a:extLst>
          </p:cNvPr>
          <p:cNvSpPr txBox="1"/>
          <p:nvPr/>
        </p:nvSpPr>
        <p:spPr>
          <a:xfrm>
            <a:off x="2310063" y="11728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Toneladas recolectadas y transportadas </a:t>
            </a:r>
            <a:r>
              <a:rPr lang="es-ES" sz="1600" b="0" u="sng" dirty="0">
                <a:solidFill>
                  <a:srgbClr val="4472C4">
                    <a:lumMod val="50000"/>
                  </a:srgbClr>
                </a:solidFill>
              </a:rPr>
              <a:t>residuos de puntos críticos y arrojo clandestino 2018 a 2024</a:t>
            </a:r>
            <a:endParaRPr lang="es-CO" sz="1600" b="0" kern="0" dirty="0">
              <a:solidFill>
                <a:schemeClr val="accent1">
                  <a:lumMod val="50000"/>
                </a:schemeClr>
              </a:solidFill>
            </a:endParaRPr>
          </a:p>
        </p:txBody>
      </p:sp>
      <p:cxnSp>
        <p:nvCxnSpPr>
          <p:cNvPr id="20" name="Conector recto 19">
            <a:extLst>
              <a:ext uri="{FF2B5EF4-FFF2-40B4-BE49-F238E27FC236}">
                <a16:creationId xmlns:a16="http://schemas.microsoft.com/office/drawing/2014/main" id="{0BFEBA80-8685-4624-8903-850F645380E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4" name="Imagen 33">
            <a:extLst>
              <a:ext uri="{FF2B5EF4-FFF2-40B4-BE49-F238E27FC236}">
                <a16:creationId xmlns:a16="http://schemas.microsoft.com/office/drawing/2014/main" id="{2C33E52F-9E23-4D99-8887-AFFB7194B14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graphicFrame>
        <p:nvGraphicFramePr>
          <p:cNvPr id="7" name="Tabla 6">
            <a:extLst>
              <a:ext uri="{FF2B5EF4-FFF2-40B4-BE49-F238E27FC236}">
                <a16:creationId xmlns:a16="http://schemas.microsoft.com/office/drawing/2014/main" id="{9805BA55-9EFD-A9BD-700A-0BC767B00E97}"/>
              </a:ext>
            </a:extLst>
          </p:cNvPr>
          <p:cNvGraphicFramePr>
            <a:graphicFrameLocks noGrp="1"/>
          </p:cNvGraphicFramePr>
          <p:nvPr>
            <p:extLst>
              <p:ext uri="{D42A27DB-BD31-4B8C-83A1-F6EECF244321}">
                <p14:modId xmlns:p14="http://schemas.microsoft.com/office/powerpoint/2010/main" val="2627609625"/>
              </p:ext>
            </p:extLst>
          </p:nvPr>
        </p:nvGraphicFramePr>
        <p:xfrm>
          <a:off x="942991" y="4257673"/>
          <a:ext cx="10416210" cy="781050"/>
        </p:xfrm>
        <a:graphic>
          <a:graphicData uri="http://schemas.openxmlformats.org/drawingml/2006/table">
            <a:tbl>
              <a:tblPr/>
              <a:tblGrid>
                <a:gridCol w="744015">
                  <a:extLst>
                    <a:ext uri="{9D8B030D-6E8A-4147-A177-3AD203B41FA5}">
                      <a16:colId xmlns:a16="http://schemas.microsoft.com/office/drawing/2014/main" val="3953061310"/>
                    </a:ext>
                  </a:extLst>
                </a:gridCol>
                <a:gridCol w="744015">
                  <a:extLst>
                    <a:ext uri="{9D8B030D-6E8A-4147-A177-3AD203B41FA5}">
                      <a16:colId xmlns:a16="http://schemas.microsoft.com/office/drawing/2014/main" val="3359226359"/>
                    </a:ext>
                  </a:extLst>
                </a:gridCol>
                <a:gridCol w="744015">
                  <a:extLst>
                    <a:ext uri="{9D8B030D-6E8A-4147-A177-3AD203B41FA5}">
                      <a16:colId xmlns:a16="http://schemas.microsoft.com/office/drawing/2014/main" val="1545295527"/>
                    </a:ext>
                  </a:extLst>
                </a:gridCol>
                <a:gridCol w="744015">
                  <a:extLst>
                    <a:ext uri="{9D8B030D-6E8A-4147-A177-3AD203B41FA5}">
                      <a16:colId xmlns:a16="http://schemas.microsoft.com/office/drawing/2014/main" val="2371750043"/>
                    </a:ext>
                  </a:extLst>
                </a:gridCol>
                <a:gridCol w="744015">
                  <a:extLst>
                    <a:ext uri="{9D8B030D-6E8A-4147-A177-3AD203B41FA5}">
                      <a16:colId xmlns:a16="http://schemas.microsoft.com/office/drawing/2014/main" val="2293377607"/>
                    </a:ext>
                  </a:extLst>
                </a:gridCol>
                <a:gridCol w="744015">
                  <a:extLst>
                    <a:ext uri="{9D8B030D-6E8A-4147-A177-3AD203B41FA5}">
                      <a16:colId xmlns:a16="http://schemas.microsoft.com/office/drawing/2014/main" val="1533137965"/>
                    </a:ext>
                  </a:extLst>
                </a:gridCol>
                <a:gridCol w="744015">
                  <a:extLst>
                    <a:ext uri="{9D8B030D-6E8A-4147-A177-3AD203B41FA5}">
                      <a16:colId xmlns:a16="http://schemas.microsoft.com/office/drawing/2014/main" val="3937456299"/>
                    </a:ext>
                  </a:extLst>
                </a:gridCol>
                <a:gridCol w="744015">
                  <a:extLst>
                    <a:ext uri="{9D8B030D-6E8A-4147-A177-3AD203B41FA5}">
                      <a16:colId xmlns:a16="http://schemas.microsoft.com/office/drawing/2014/main" val="1427877884"/>
                    </a:ext>
                  </a:extLst>
                </a:gridCol>
                <a:gridCol w="744015">
                  <a:extLst>
                    <a:ext uri="{9D8B030D-6E8A-4147-A177-3AD203B41FA5}">
                      <a16:colId xmlns:a16="http://schemas.microsoft.com/office/drawing/2014/main" val="3204105065"/>
                    </a:ext>
                  </a:extLst>
                </a:gridCol>
                <a:gridCol w="744015">
                  <a:extLst>
                    <a:ext uri="{9D8B030D-6E8A-4147-A177-3AD203B41FA5}">
                      <a16:colId xmlns:a16="http://schemas.microsoft.com/office/drawing/2014/main" val="2900176654"/>
                    </a:ext>
                  </a:extLst>
                </a:gridCol>
                <a:gridCol w="744015">
                  <a:extLst>
                    <a:ext uri="{9D8B030D-6E8A-4147-A177-3AD203B41FA5}">
                      <a16:colId xmlns:a16="http://schemas.microsoft.com/office/drawing/2014/main" val="1350074686"/>
                    </a:ext>
                  </a:extLst>
                </a:gridCol>
                <a:gridCol w="744015">
                  <a:extLst>
                    <a:ext uri="{9D8B030D-6E8A-4147-A177-3AD203B41FA5}">
                      <a16:colId xmlns:a16="http://schemas.microsoft.com/office/drawing/2014/main" val="2396630271"/>
                    </a:ext>
                  </a:extLst>
                </a:gridCol>
                <a:gridCol w="744015">
                  <a:extLst>
                    <a:ext uri="{9D8B030D-6E8A-4147-A177-3AD203B41FA5}">
                      <a16:colId xmlns:a16="http://schemas.microsoft.com/office/drawing/2014/main" val="1716944576"/>
                    </a:ext>
                  </a:extLst>
                </a:gridCol>
                <a:gridCol w="744015">
                  <a:extLst>
                    <a:ext uri="{9D8B030D-6E8A-4147-A177-3AD203B41FA5}">
                      <a16:colId xmlns:a16="http://schemas.microsoft.com/office/drawing/2014/main" val="3481143261"/>
                    </a:ext>
                  </a:extLst>
                </a:gridCol>
              </a:tblGrid>
              <a:tr h="200025">
                <a:tc gridSpan="14">
                  <a:txBody>
                    <a:bodyPr/>
                    <a:lstStyle/>
                    <a:p>
                      <a:pPr algn="ctr" rtl="0" fontAlgn="ctr"/>
                      <a:r>
                        <a:rPr lang="es-CO" sz="1050" b="1" i="0" u="none" strike="noStrike">
                          <a:solidFill>
                            <a:srgbClr val="203864"/>
                          </a:solidFill>
                          <a:effectLst/>
                          <a:latin typeface="Calibri" panose="020F0502020204030204" pitchFamily="34" charset="0"/>
                        </a:rPr>
                        <a:t> RECOLECCIÓN SEMESTRAL 2018 – 2024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52740549"/>
                  </a:ext>
                </a:extLst>
              </a:tr>
              <a:tr h="381000">
                <a:tc>
                  <a:txBody>
                    <a:bodyPr/>
                    <a:lstStyle/>
                    <a:p>
                      <a:pPr algn="ctr" rtl="0" fontAlgn="ctr"/>
                      <a:r>
                        <a:rPr lang="es-CO" sz="1100" b="1" i="0" u="none" strike="noStrike">
                          <a:solidFill>
                            <a:srgbClr val="002060"/>
                          </a:solidFill>
                          <a:effectLst/>
                          <a:latin typeface="Calibri" panose="020F0502020204030204" pitchFamily="34" charset="0"/>
                        </a:rPr>
                        <a:t>Mar-18 a 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Jul-18 a 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Ene-19 a 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Jul-19 a 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Ene-20 a 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Jul-20 a 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Ene-21 a 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Jul-21a 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Ene-22 a 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Jul-22 a 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Ene-23 a 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Jul-23 a 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 a jun-24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Jul-24 a dic-24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1785080411"/>
                  </a:ext>
                </a:extLst>
              </a:tr>
              <a:tr h="200025">
                <a:tc>
                  <a:txBody>
                    <a:bodyPr/>
                    <a:lstStyle/>
                    <a:p>
                      <a:pPr algn="ctr" rtl="0" fontAlgn="ctr"/>
                      <a:r>
                        <a:rPr lang="es-CO" sz="1050" b="0" i="0" u="none" strike="noStrike">
                          <a:solidFill>
                            <a:srgbClr val="002060"/>
                          </a:solidFill>
                          <a:effectLst/>
                          <a:latin typeface="Calibri" panose="020F0502020204030204" pitchFamily="34" charset="0"/>
                        </a:rPr>
                        <a:t>65.998,35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147.915,35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145.430,89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154.020,01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116.053,34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135.791,65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128.283,51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136.619,32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132.599,60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131.837,10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127.610,32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130.010,62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130.852,56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141.200,22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579202045"/>
                  </a:ext>
                </a:extLst>
              </a:tr>
            </a:tbl>
          </a:graphicData>
        </a:graphic>
      </p:graphicFrame>
      <p:graphicFrame>
        <p:nvGraphicFramePr>
          <p:cNvPr id="8" name="Tabla 7">
            <a:extLst>
              <a:ext uri="{FF2B5EF4-FFF2-40B4-BE49-F238E27FC236}">
                <a16:creationId xmlns:a16="http://schemas.microsoft.com/office/drawing/2014/main" id="{C15311B3-4B62-F602-BA62-F50B172925AE}"/>
              </a:ext>
            </a:extLst>
          </p:cNvPr>
          <p:cNvGraphicFramePr>
            <a:graphicFrameLocks noGrp="1"/>
          </p:cNvGraphicFramePr>
          <p:nvPr>
            <p:extLst>
              <p:ext uri="{D42A27DB-BD31-4B8C-83A1-F6EECF244321}">
                <p14:modId xmlns:p14="http://schemas.microsoft.com/office/powerpoint/2010/main" val="3806004046"/>
              </p:ext>
            </p:extLst>
          </p:nvPr>
        </p:nvGraphicFramePr>
        <p:xfrm>
          <a:off x="942994" y="5281258"/>
          <a:ext cx="10416207" cy="781050"/>
        </p:xfrm>
        <a:graphic>
          <a:graphicData uri="http://schemas.openxmlformats.org/drawingml/2006/table">
            <a:tbl>
              <a:tblPr/>
              <a:tblGrid>
                <a:gridCol w="765462">
                  <a:extLst>
                    <a:ext uri="{9D8B030D-6E8A-4147-A177-3AD203B41FA5}">
                      <a16:colId xmlns:a16="http://schemas.microsoft.com/office/drawing/2014/main" val="223978766"/>
                    </a:ext>
                  </a:extLst>
                </a:gridCol>
                <a:gridCol w="742365">
                  <a:extLst>
                    <a:ext uri="{9D8B030D-6E8A-4147-A177-3AD203B41FA5}">
                      <a16:colId xmlns:a16="http://schemas.microsoft.com/office/drawing/2014/main" val="372093610"/>
                    </a:ext>
                  </a:extLst>
                </a:gridCol>
                <a:gridCol w="742365">
                  <a:extLst>
                    <a:ext uri="{9D8B030D-6E8A-4147-A177-3AD203B41FA5}">
                      <a16:colId xmlns:a16="http://schemas.microsoft.com/office/drawing/2014/main" val="1993436779"/>
                    </a:ext>
                  </a:extLst>
                </a:gridCol>
                <a:gridCol w="742365">
                  <a:extLst>
                    <a:ext uri="{9D8B030D-6E8A-4147-A177-3AD203B41FA5}">
                      <a16:colId xmlns:a16="http://schemas.microsoft.com/office/drawing/2014/main" val="2351821731"/>
                    </a:ext>
                  </a:extLst>
                </a:gridCol>
                <a:gridCol w="742365">
                  <a:extLst>
                    <a:ext uri="{9D8B030D-6E8A-4147-A177-3AD203B41FA5}">
                      <a16:colId xmlns:a16="http://schemas.microsoft.com/office/drawing/2014/main" val="2792724109"/>
                    </a:ext>
                  </a:extLst>
                </a:gridCol>
                <a:gridCol w="742365">
                  <a:extLst>
                    <a:ext uri="{9D8B030D-6E8A-4147-A177-3AD203B41FA5}">
                      <a16:colId xmlns:a16="http://schemas.microsoft.com/office/drawing/2014/main" val="4182331151"/>
                    </a:ext>
                  </a:extLst>
                </a:gridCol>
                <a:gridCol w="742365">
                  <a:extLst>
                    <a:ext uri="{9D8B030D-6E8A-4147-A177-3AD203B41FA5}">
                      <a16:colId xmlns:a16="http://schemas.microsoft.com/office/drawing/2014/main" val="70628804"/>
                    </a:ext>
                  </a:extLst>
                </a:gridCol>
                <a:gridCol w="742365">
                  <a:extLst>
                    <a:ext uri="{9D8B030D-6E8A-4147-A177-3AD203B41FA5}">
                      <a16:colId xmlns:a16="http://schemas.microsoft.com/office/drawing/2014/main" val="2746336845"/>
                    </a:ext>
                  </a:extLst>
                </a:gridCol>
                <a:gridCol w="742365">
                  <a:extLst>
                    <a:ext uri="{9D8B030D-6E8A-4147-A177-3AD203B41FA5}">
                      <a16:colId xmlns:a16="http://schemas.microsoft.com/office/drawing/2014/main" val="2414631696"/>
                    </a:ext>
                  </a:extLst>
                </a:gridCol>
                <a:gridCol w="742365">
                  <a:extLst>
                    <a:ext uri="{9D8B030D-6E8A-4147-A177-3AD203B41FA5}">
                      <a16:colId xmlns:a16="http://schemas.microsoft.com/office/drawing/2014/main" val="3950319663"/>
                    </a:ext>
                  </a:extLst>
                </a:gridCol>
                <a:gridCol w="742365">
                  <a:extLst>
                    <a:ext uri="{9D8B030D-6E8A-4147-A177-3AD203B41FA5}">
                      <a16:colId xmlns:a16="http://schemas.microsoft.com/office/drawing/2014/main" val="4236557499"/>
                    </a:ext>
                  </a:extLst>
                </a:gridCol>
                <a:gridCol w="742365">
                  <a:extLst>
                    <a:ext uri="{9D8B030D-6E8A-4147-A177-3AD203B41FA5}">
                      <a16:colId xmlns:a16="http://schemas.microsoft.com/office/drawing/2014/main" val="1965207032"/>
                    </a:ext>
                  </a:extLst>
                </a:gridCol>
                <a:gridCol w="742365">
                  <a:extLst>
                    <a:ext uri="{9D8B030D-6E8A-4147-A177-3AD203B41FA5}">
                      <a16:colId xmlns:a16="http://schemas.microsoft.com/office/drawing/2014/main" val="3054479174"/>
                    </a:ext>
                  </a:extLst>
                </a:gridCol>
                <a:gridCol w="742365">
                  <a:extLst>
                    <a:ext uri="{9D8B030D-6E8A-4147-A177-3AD203B41FA5}">
                      <a16:colId xmlns:a16="http://schemas.microsoft.com/office/drawing/2014/main" val="3575487146"/>
                    </a:ext>
                  </a:extLst>
                </a:gridCol>
              </a:tblGrid>
              <a:tr h="200025">
                <a:tc gridSpan="14">
                  <a:txBody>
                    <a:bodyPr/>
                    <a:lstStyle/>
                    <a:p>
                      <a:pPr algn="ctr" rtl="0" fontAlgn="ctr"/>
                      <a:r>
                        <a:rPr lang="es-MX" sz="1100" b="1" i="0" u="none" strike="noStrike">
                          <a:solidFill>
                            <a:srgbClr val="203864"/>
                          </a:solidFill>
                          <a:effectLst/>
                          <a:latin typeface="Calibri" panose="020F0502020204030204" pitchFamily="34" charset="0"/>
                        </a:rPr>
                        <a:t>PROMEDIO DIARIO DE RECOLECCIÓN 2018 – 2024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715701986"/>
                  </a:ext>
                </a:extLst>
              </a:tr>
              <a:tr h="381000">
                <a:tc>
                  <a:txBody>
                    <a:bodyPr/>
                    <a:lstStyle/>
                    <a:p>
                      <a:pPr algn="ctr" rtl="0" fontAlgn="ctr"/>
                      <a:r>
                        <a:rPr lang="es-CO" sz="1100" b="1" i="0" u="none" strike="noStrike">
                          <a:solidFill>
                            <a:srgbClr val="002060"/>
                          </a:solidFill>
                          <a:effectLst/>
                          <a:latin typeface="Calibri" panose="020F0502020204030204" pitchFamily="34" charset="0"/>
                        </a:rPr>
                        <a:t>Mar-18 a 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Jul-18 a 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Ene-19 a 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Jul-19 a 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Ene-20 a 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Jul-20 a 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Ene-21 a 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Jul-21 a 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Ene-22 a 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Jul-22 a 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Ene-23 a 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Jul-23 a 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 a jun-24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dirty="0">
                          <a:solidFill>
                            <a:srgbClr val="002060"/>
                          </a:solidFill>
                          <a:effectLst/>
                          <a:latin typeface="Calibri" panose="020F0502020204030204" pitchFamily="34" charset="0"/>
                        </a:rPr>
                        <a:t>Jul-24 a dic-24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90409061"/>
                  </a:ext>
                </a:extLst>
              </a:tr>
              <a:tr h="200025">
                <a:tc>
                  <a:txBody>
                    <a:bodyPr/>
                    <a:lstStyle/>
                    <a:p>
                      <a:pPr algn="ctr" rtl="0" fontAlgn="ctr"/>
                      <a:r>
                        <a:rPr lang="es-CO" sz="1100" b="0" i="0" u="none" strike="noStrike">
                          <a:solidFill>
                            <a:srgbClr val="203864"/>
                          </a:solidFill>
                          <a:effectLst/>
                          <a:latin typeface="Calibri" panose="020F0502020204030204" pitchFamily="34" charset="0"/>
                        </a:rPr>
                        <a:t>543,20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801,13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804,35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837,21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638,16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737,97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709,18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746,46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733,19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716,55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705,08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706,63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719,55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203864"/>
                          </a:solidFill>
                          <a:effectLst/>
                          <a:latin typeface="Calibri" panose="020F0502020204030204" pitchFamily="34" charset="0"/>
                        </a:rPr>
                        <a:t>767,68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850193615"/>
                  </a:ext>
                </a:extLst>
              </a:tr>
            </a:tbl>
          </a:graphicData>
        </a:graphic>
      </p:graphicFrame>
      <p:graphicFrame>
        <p:nvGraphicFramePr>
          <p:cNvPr id="9" name="6 Gráfico">
            <a:extLst>
              <a:ext uri="{FF2B5EF4-FFF2-40B4-BE49-F238E27FC236}">
                <a16:creationId xmlns:a16="http://schemas.microsoft.com/office/drawing/2014/main" id="{75615DB5-D547-461A-9DCA-307CF6F3AED3}"/>
              </a:ext>
            </a:extLst>
          </p:cNvPr>
          <p:cNvGraphicFramePr>
            <a:graphicFrameLocks/>
          </p:cNvGraphicFramePr>
          <p:nvPr>
            <p:extLst>
              <p:ext uri="{D42A27DB-BD31-4B8C-83A1-F6EECF244321}">
                <p14:modId xmlns:p14="http://schemas.microsoft.com/office/powerpoint/2010/main" val="323281065"/>
              </p:ext>
            </p:extLst>
          </p:nvPr>
        </p:nvGraphicFramePr>
        <p:xfrm>
          <a:off x="1361258" y="1050036"/>
          <a:ext cx="9579677" cy="284797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39970931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307976" y="6163897"/>
            <a:ext cx="7065303" cy="507831"/>
          </a:xfrm>
          <a:prstGeom prst="rect">
            <a:avLst/>
          </a:prstGeom>
          <a:noFill/>
        </p:spPr>
        <p:txBody>
          <a:bodyPr wrap="square" lIns="91440" tIns="45720" rIns="91440" bIns="45720" rtlCol="0" anchor="t">
            <a:spAutoFit/>
          </a:bodyPr>
          <a:lstStyle/>
          <a:p>
            <a:r>
              <a:rPr lang="es-CO" sz="900" dirty="0">
                <a:solidFill>
                  <a:schemeClr val="accent1">
                    <a:lumMod val="50000"/>
                  </a:schemeClr>
                </a:solidFill>
              </a:rPr>
              <a:t>(*) </a:t>
            </a:r>
            <a:r>
              <a:rPr lang="es-CO" sz="900" dirty="0">
                <a:solidFill>
                  <a:schemeClr val="accent1">
                    <a:lumMod val="50000"/>
                  </a:schemeClr>
                </a:solidFill>
                <a:ea typeface="+mn-lt"/>
                <a:cs typeface="+mn-lt"/>
              </a:rPr>
              <a:t>Datos en validación por la Interventoría</a:t>
            </a:r>
          </a:p>
          <a:p>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Fuente: Base de Datos </a:t>
            </a:r>
            <a:r>
              <a:rPr lang="es-CO" sz="900" dirty="0">
                <a:solidFill>
                  <a:schemeClr val="accent1">
                    <a:lumMod val="50000"/>
                  </a:schemeClr>
                </a:solidFill>
                <a:latin typeface="Calibri"/>
              </a:rPr>
              <a:t>PI</a:t>
            </a: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DJ </a:t>
            </a:r>
          </a:p>
          <a:p>
            <a:r>
              <a:rPr lang="es-MX" sz="900" dirty="0">
                <a:solidFill>
                  <a:schemeClr val="accent1">
                    <a:lumMod val="50000"/>
                  </a:schemeClr>
                </a:solidFill>
              </a:rPr>
              <a:t>Periodo comprendido entre el 1 de enero y el 31 de marzo  de 2025.</a:t>
            </a:r>
            <a:endParaRPr lang="es-CO" sz="900" dirty="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2878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695742" y="1436162"/>
            <a:ext cx="1620126" cy="917584"/>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418287" y="1928696"/>
            <a:ext cx="1479501" cy="313706"/>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4527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806937"/>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5748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Toneladas recolectadas y transportadas </a:t>
            </a:r>
            <a:r>
              <a:rPr lang="es-ES" sz="1600" b="0" u="sng" dirty="0">
                <a:solidFill>
                  <a:srgbClr val="4472C4">
                    <a:lumMod val="50000"/>
                  </a:srgbClr>
                </a:solidFill>
              </a:rPr>
              <a:t>residuos de puntos críticos y arrojo clandestino 2025</a:t>
            </a:r>
            <a:endParaRPr lang="es-CO" sz="1600" b="0" kern="0" dirty="0">
              <a:solidFill>
                <a:schemeClr val="accent1">
                  <a:lumMod val="50000"/>
                </a:schemeClr>
              </a:solidFill>
            </a:endParaRPr>
          </a:p>
        </p:txBody>
      </p:sp>
      <p:pic>
        <p:nvPicPr>
          <p:cNvPr id="24" name="Picture 2">
            <a:extLst>
              <a:ext uri="{FF2B5EF4-FFF2-40B4-BE49-F238E27FC236}">
                <a16:creationId xmlns:a16="http://schemas.microsoft.com/office/drawing/2014/main" id="{387CB9EF-8553-433B-8B8C-22B39617752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15711" y="161058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C784004B-3DFB-4571-AF15-D9670394265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58318" y="106857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FF770F96-7FB8-FCC0-3078-3C77F67CF980}"/>
              </a:ext>
            </a:extLst>
          </p:cNvPr>
          <p:cNvGraphicFramePr>
            <a:graphicFrameLocks noGrp="1"/>
          </p:cNvGraphicFramePr>
          <p:nvPr>
            <p:extLst>
              <p:ext uri="{D42A27DB-BD31-4B8C-83A1-F6EECF244321}">
                <p14:modId xmlns:p14="http://schemas.microsoft.com/office/powerpoint/2010/main" val="1637245844"/>
              </p:ext>
            </p:extLst>
          </p:nvPr>
        </p:nvGraphicFramePr>
        <p:xfrm>
          <a:off x="317525" y="2464417"/>
          <a:ext cx="11499708" cy="2091226"/>
        </p:xfrm>
        <a:graphic>
          <a:graphicData uri="http://schemas.openxmlformats.org/drawingml/2006/table">
            <a:tbl>
              <a:tblPr/>
              <a:tblGrid>
                <a:gridCol w="847905">
                  <a:extLst>
                    <a:ext uri="{9D8B030D-6E8A-4147-A177-3AD203B41FA5}">
                      <a16:colId xmlns:a16="http://schemas.microsoft.com/office/drawing/2014/main" val="2255906924"/>
                    </a:ext>
                  </a:extLst>
                </a:gridCol>
                <a:gridCol w="1218863">
                  <a:extLst>
                    <a:ext uri="{9D8B030D-6E8A-4147-A177-3AD203B41FA5}">
                      <a16:colId xmlns:a16="http://schemas.microsoft.com/office/drawing/2014/main" val="3438426897"/>
                    </a:ext>
                  </a:extLst>
                </a:gridCol>
                <a:gridCol w="158982">
                  <a:extLst>
                    <a:ext uri="{9D8B030D-6E8A-4147-A177-3AD203B41FA5}">
                      <a16:colId xmlns:a16="http://schemas.microsoft.com/office/drawing/2014/main" val="1723933694"/>
                    </a:ext>
                  </a:extLst>
                </a:gridCol>
                <a:gridCol w="847905">
                  <a:extLst>
                    <a:ext uri="{9D8B030D-6E8A-4147-A177-3AD203B41FA5}">
                      <a16:colId xmlns:a16="http://schemas.microsoft.com/office/drawing/2014/main" val="2094893601"/>
                    </a:ext>
                  </a:extLst>
                </a:gridCol>
                <a:gridCol w="879701">
                  <a:extLst>
                    <a:ext uri="{9D8B030D-6E8A-4147-A177-3AD203B41FA5}">
                      <a16:colId xmlns:a16="http://schemas.microsoft.com/office/drawing/2014/main" val="3892541571"/>
                    </a:ext>
                  </a:extLst>
                </a:gridCol>
                <a:gridCol w="158982">
                  <a:extLst>
                    <a:ext uri="{9D8B030D-6E8A-4147-A177-3AD203B41FA5}">
                      <a16:colId xmlns:a16="http://schemas.microsoft.com/office/drawing/2014/main" val="227547665"/>
                    </a:ext>
                  </a:extLst>
                </a:gridCol>
                <a:gridCol w="847905">
                  <a:extLst>
                    <a:ext uri="{9D8B030D-6E8A-4147-A177-3AD203B41FA5}">
                      <a16:colId xmlns:a16="http://schemas.microsoft.com/office/drawing/2014/main" val="1335794626"/>
                    </a:ext>
                  </a:extLst>
                </a:gridCol>
                <a:gridCol w="879701">
                  <a:extLst>
                    <a:ext uri="{9D8B030D-6E8A-4147-A177-3AD203B41FA5}">
                      <a16:colId xmlns:a16="http://schemas.microsoft.com/office/drawing/2014/main" val="2893796617"/>
                    </a:ext>
                  </a:extLst>
                </a:gridCol>
                <a:gridCol w="158982">
                  <a:extLst>
                    <a:ext uri="{9D8B030D-6E8A-4147-A177-3AD203B41FA5}">
                      <a16:colId xmlns:a16="http://schemas.microsoft.com/office/drawing/2014/main" val="2029890260"/>
                    </a:ext>
                  </a:extLst>
                </a:gridCol>
                <a:gridCol w="847905">
                  <a:extLst>
                    <a:ext uri="{9D8B030D-6E8A-4147-A177-3AD203B41FA5}">
                      <a16:colId xmlns:a16="http://schemas.microsoft.com/office/drawing/2014/main" val="104522360"/>
                    </a:ext>
                  </a:extLst>
                </a:gridCol>
                <a:gridCol w="879701">
                  <a:extLst>
                    <a:ext uri="{9D8B030D-6E8A-4147-A177-3AD203B41FA5}">
                      <a16:colId xmlns:a16="http://schemas.microsoft.com/office/drawing/2014/main" val="826805311"/>
                    </a:ext>
                  </a:extLst>
                </a:gridCol>
                <a:gridCol w="158982">
                  <a:extLst>
                    <a:ext uri="{9D8B030D-6E8A-4147-A177-3AD203B41FA5}">
                      <a16:colId xmlns:a16="http://schemas.microsoft.com/office/drawing/2014/main" val="2615245385"/>
                    </a:ext>
                  </a:extLst>
                </a:gridCol>
                <a:gridCol w="847905">
                  <a:extLst>
                    <a:ext uri="{9D8B030D-6E8A-4147-A177-3AD203B41FA5}">
                      <a16:colId xmlns:a16="http://schemas.microsoft.com/office/drawing/2014/main" val="2909296044"/>
                    </a:ext>
                  </a:extLst>
                </a:gridCol>
                <a:gridCol w="879701">
                  <a:extLst>
                    <a:ext uri="{9D8B030D-6E8A-4147-A177-3AD203B41FA5}">
                      <a16:colId xmlns:a16="http://schemas.microsoft.com/office/drawing/2014/main" val="973999927"/>
                    </a:ext>
                  </a:extLst>
                </a:gridCol>
                <a:gridCol w="158982">
                  <a:extLst>
                    <a:ext uri="{9D8B030D-6E8A-4147-A177-3AD203B41FA5}">
                      <a16:colId xmlns:a16="http://schemas.microsoft.com/office/drawing/2014/main" val="1509822502"/>
                    </a:ext>
                  </a:extLst>
                </a:gridCol>
                <a:gridCol w="847905">
                  <a:extLst>
                    <a:ext uri="{9D8B030D-6E8A-4147-A177-3AD203B41FA5}">
                      <a16:colId xmlns:a16="http://schemas.microsoft.com/office/drawing/2014/main" val="3245979963"/>
                    </a:ext>
                  </a:extLst>
                </a:gridCol>
                <a:gridCol w="879701">
                  <a:extLst>
                    <a:ext uri="{9D8B030D-6E8A-4147-A177-3AD203B41FA5}">
                      <a16:colId xmlns:a16="http://schemas.microsoft.com/office/drawing/2014/main" val="502473122"/>
                    </a:ext>
                  </a:extLst>
                </a:gridCol>
              </a:tblGrid>
              <a:tr h="359965">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766834461"/>
                  </a:ext>
                </a:extLst>
              </a:tr>
              <a:tr h="342824">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2.551,31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11.005,46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3.274,52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2.072,21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3.511,86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22.415,36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633906055"/>
                  </a:ext>
                </a:extLst>
              </a:tr>
              <a:tr h="342824">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2.733,19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10.481,46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3.592,05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2.175,12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3.252,13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22.233,95</a:t>
                      </a:r>
                    </a:p>
                  </a:txBody>
                  <a:tcPr marL="0" marR="0" marT="0" marB="0" anchor="ctr">
                    <a:lnL>
                      <a:noFill/>
                    </a:lnL>
                    <a:lnR>
                      <a:noFill/>
                    </a:lnR>
                    <a:lnT>
                      <a:noFill/>
                    </a:lnT>
                    <a:lnB>
                      <a:noFill/>
                    </a:lnB>
                    <a:noFill/>
                  </a:tcPr>
                </a:tc>
                <a:extLst>
                  <a:ext uri="{0D108BD9-81ED-4DB2-BD59-A6C34878D82A}">
                    <a16:rowId xmlns:a16="http://schemas.microsoft.com/office/drawing/2014/main" val="4073977317"/>
                  </a:ext>
                </a:extLst>
              </a:tr>
              <a:tr h="342824">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2.519,40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11.303,32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4.125,80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2.794,46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3.315,78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24.058,76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18539189"/>
                  </a:ext>
                </a:extLst>
              </a:tr>
              <a:tr h="342824">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2.281,61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11.930,06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4.169,16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3.382,00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3.634,34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25.397,17</a:t>
                      </a:r>
                    </a:p>
                  </a:txBody>
                  <a:tcPr marL="0" marR="0" marT="0" marB="0" anchor="ctr">
                    <a:lnL>
                      <a:noFill/>
                    </a:lnL>
                    <a:lnR>
                      <a:noFill/>
                    </a:lnR>
                    <a:lnT>
                      <a:noFill/>
                    </a:lnT>
                    <a:lnB>
                      <a:noFill/>
                    </a:lnB>
                    <a:noFill/>
                  </a:tcPr>
                </a:tc>
                <a:extLst>
                  <a:ext uri="{0D108BD9-81ED-4DB2-BD59-A6C34878D82A}">
                    <a16:rowId xmlns:a16="http://schemas.microsoft.com/office/drawing/2014/main" val="2510712951"/>
                  </a:ext>
                </a:extLst>
              </a:tr>
              <a:tr h="359965">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10.085,51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44.720,30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15.161,53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10.423,79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13.714,11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94.105,24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140508998"/>
                  </a:ext>
                </a:extLst>
              </a:tr>
            </a:tbl>
          </a:graphicData>
        </a:graphic>
      </p:graphicFrame>
    </p:spTree>
    <p:extLst>
      <p:ext uri="{BB962C8B-B14F-4D97-AF65-F5344CB8AC3E}">
        <p14:creationId xmlns:p14="http://schemas.microsoft.com/office/powerpoint/2010/main" val="59654301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07719" y="6371388"/>
            <a:ext cx="4404687" cy="369332"/>
          </a:xfrm>
          <a:prstGeom prst="rect">
            <a:avLst/>
          </a:prstGeom>
          <a:noFill/>
        </p:spPr>
        <p:txBody>
          <a:bodyPr wrap="square" lIns="91440" tIns="45720" rIns="91440" bIns="45720" rtlCol="0" anchor="t">
            <a:spAutoFit/>
          </a:bodyPr>
          <a:lstStyle/>
          <a:p>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Fuente: Base de Datos </a:t>
            </a:r>
            <a:r>
              <a:rPr lang="es-CO" sz="900" dirty="0">
                <a:solidFill>
                  <a:schemeClr val="accent1">
                    <a:lumMod val="50000"/>
                  </a:schemeClr>
                </a:solidFill>
                <a:latin typeface="Calibri"/>
              </a:rPr>
              <a:t>PI</a:t>
            </a: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DJ y hasta el 15 de abril de 2024 base del Punto Limpio</a:t>
            </a:r>
            <a:endParaRPr lang="es-CO" sz="900" dirty="0">
              <a:solidFill>
                <a:schemeClr val="accent1">
                  <a:lumMod val="50000"/>
                </a:schemeClr>
              </a:solidFill>
              <a:ea typeface="+mn-lt"/>
              <a:cs typeface="+mn-lt"/>
            </a:endParaRPr>
          </a:p>
          <a:p>
            <a:r>
              <a:rPr lang="es-MX" sz="900" dirty="0">
                <a:solidFill>
                  <a:schemeClr val="accent1">
                    <a:lumMod val="50000"/>
                  </a:schemeClr>
                </a:solidFill>
              </a:rPr>
              <a:t>Periodo comprendido entre el 1 de enero y el 30 de abril de 2025</a:t>
            </a:r>
            <a:r>
              <a:rPr lang="es-CO" sz="900" dirty="0">
                <a:solidFill>
                  <a:schemeClr val="accent1">
                    <a:lumMod val="50000"/>
                  </a:schemeClr>
                </a:solidFill>
              </a:rPr>
              <a:t>.</a:t>
            </a:r>
          </a:p>
        </p:txBody>
      </p:sp>
      <p:sp>
        <p:nvSpPr>
          <p:cNvPr id="19" name="CuadroTexto 18">
            <a:extLst>
              <a:ext uri="{FF2B5EF4-FFF2-40B4-BE49-F238E27FC236}">
                <a16:creationId xmlns:a16="http://schemas.microsoft.com/office/drawing/2014/main" id="{47C634B8-9F73-4559-927A-9F4CC823C494}"/>
              </a:ext>
            </a:extLst>
          </p:cNvPr>
          <p:cNvSpPr txBox="1"/>
          <p:nvPr/>
        </p:nvSpPr>
        <p:spPr>
          <a:xfrm>
            <a:off x="2310063" y="11728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Toneladas recolectadas y transportadas </a:t>
            </a:r>
            <a:r>
              <a:rPr lang="es-ES" sz="1600" b="0" u="sng" dirty="0">
                <a:solidFill>
                  <a:srgbClr val="4472C4">
                    <a:lumMod val="50000"/>
                  </a:srgbClr>
                </a:solidFill>
              </a:rPr>
              <a:t>residuos de puntos críticos y arrojo clandestino 2025</a:t>
            </a:r>
            <a:endParaRPr lang="es-CO" sz="1600" b="0" kern="0" dirty="0">
              <a:solidFill>
                <a:schemeClr val="accent1">
                  <a:lumMod val="50000"/>
                </a:schemeClr>
              </a:solidFill>
            </a:endParaRPr>
          </a:p>
        </p:txBody>
      </p:sp>
      <p:cxnSp>
        <p:nvCxnSpPr>
          <p:cNvPr id="20" name="Conector recto 19">
            <a:extLst>
              <a:ext uri="{FF2B5EF4-FFF2-40B4-BE49-F238E27FC236}">
                <a16:creationId xmlns:a16="http://schemas.microsoft.com/office/drawing/2014/main" id="{0BFEBA80-8685-4624-8903-850F645380E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4" name="Imagen 33">
            <a:extLst>
              <a:ext uri="{FF2B5EF4-FFF2-40B4-BE49-F238E27FC236}">
                <a16:creationId xmlns:a16="http://schemas.microsoft.com/office/drawing/2014/main" id="{2C33E52F-9E23-4D99-8887-AFFB7194B14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graphicFrame>
        <p:nvGraphicFramePr>
          <p:cNvPr id="2" name="6 Gráfico">
            <a:extLst>
              <a:ext uri="{FF2B5EF4-FFF2-40B4-BE49-F238E27FC236}">
                <a16:creationId xmlns:a16="http://schemas.microsoft.com/office/drawing/2014/main" id="{C8736B44-5C6B-4CD2-9B86-BF18C27D322F}"/>
              </a:ext>
            </a:extLst>
          </p:cNvPr>
          <p:cNvGraphicFramePr>
            <a:graphicFrameLocks/>
          </p:cNvGraphicFramePr>
          <p:nvPr>
            <p:extLst>
              <p:ext uri="{D42A27DB-BD31-4B8C-83A1-F6EECF244321}">
                <p14:modId xmlns:p14="http://schemas.microsoft.com/office/powerpoint/2010/main" val="60700871"/>
              </p:ext>
            </p:extLst>
          </p:nvPr>
        </p:nvGraphicFramePr>
        <p:xfrm>
          <a:off x="1306161" y="1419623"/>
          <a:ext cx="9579677" cy="287992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 name="Tabla 3">
            <a:extLst>
              <a:ext uri="{FF2B5EF4-FFF2-40B4-BE49-F238E27FC236}">
                <a16:creationId xmlns:a16="http://schemas.microsoft.com/office/drawing/2014/main" id="{E19512B5-F7F6-466B-5DB1-DCD01F7E8B7E}"/>
              </a:ext>
            </a:extLst>
          </p:cNvPr>
          <p:cNvGraphicFramePr>
            <a:graphicFrameLocks noGrp="1"/>
          </p:cNvGraphicFramePr>
          <p:nvPr>
            <p:extLst>
              <p:ext uri="{D42A27DB-BD31-4B8C-83A1-F6EECF244321}">
                <p14:modId xmlns:p14="http://schemas.microsoft.com/office/powerpoint/2010/main" val="3492310550"/>
              </p:ext>
            </p:extLst>
          </p:nvPr>
        </p:nvGraphicFramePr>
        <p:xfrm>
          <a:off x="4780721" y="4419654"/>
          <a:ext cx="3048000" cy="898616"/>
        </p:xfrm>
        <a:graphic>
          <a:graphicData uri="http://schemas.openxmlformats.org/drawingml/2006/table">
            <a:tbl>
              <a:tblPr/>
              <a:tblGrid>
                <a:gridCol w="762000">
                  <a:extLst>
                    <a:ext uri="{9D8B030D-6E8A-4147-A177-3AD203B41FA5}">
                      <a16:colId xmlns:a16="http://schemas.microsoft.com/office/drawing/2014/main" val="3642021641"/>
                    </a:ext>
                  </a:extLst>
                </a:gridCol>
                <a:gridCol w="762000">
                  <a:extLst>
                    <a:ext uri="{9D8B030D-6E8A-4147-A177-3AD203B41FA5}">
                      <a16:colId xmlns:a16="http://schemas.microsoft.com/office/drawing/2014/main" val="871403078"/>
                    </a:ext>
                  </a:extLst>
                </a:gridCol>
                <a:gridCol w="762000">
                  <a:extLst>
                    <a:ext uri="{9D8B030D-6E8A-4147-A177-3AD203B41FA5}">
                      <a16:colId xmlns:a16="http://schemas.microsoft.com/office/drawing/2014/main" val="4197613946"/>
                    </a:ext>
                  </a:extLst>
                </a:gridCol>
                <a:gridCol w="762000">
                  <a:extLst>
                    <a:ext uri="{9D8B030D-6E8A-4147-A177-3AD203B41FA5}">
                      <a16:colId xmlns:a16="http://schemas.microsoft.com/office/drawing/2014/main" val="4175718878"/>
                    </a:ext>
                  </a:extLst>
                </a:gridCol>
              </a:tblGrid>
              <a:tr h="185009">
                <a:tc gridSpan="4">
                  <a:txBody>
                    <a:bodyPr/>
                    <a:lstStyle/>
                    <a:p>
                      <a:pPr algn="ctr" rtl="0" fontAlgn="ctr"/>
                      <a:r>
                        <a:rPr lang="es-CO" sz="1050" b="1" i="0" u="none" strike="noStrike">
                          <a:solidFill>
                            <a:srgbClr val="203864"/>
                          </a:solidFill>
                          <a:effectLst/>
                          <a:latin typeface="Calibri" panose="020F0502020204030204" pitchFamily="34" charset="0"/>
                        </a:rPr>
                        <a:t> RECOLECCIÓN MENSUAL 2025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106763"/>
                  </a:ext>
                </a:extLst>
              </a:tr>
              <a:tr h="352399">
                <a:tc>
                  <a:txBody>
                    <a:bodyPr/>
                    <a:lstStyle/>
                    <a:p>
                      <a:pPr algn="ctr" rtl="0" fontAlgn="ctr"/>
                      <a:r>
                        <a:rPr lang="es-CO" sz="1100" b="1" i="0" u="none" strike="noStrike">
                          <a:solidFill>
                            <a:srgbClr val="002060"/>
                          </a:solidFill>
                          <a:effectLst/>
                          <a:latin typeface="Calibri" panose="020F0502020204030204" pitchFamily="34" charset="0"/>
                        </a:rPr>
                        <a:t>Enero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Febrero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Marzo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Abril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242178340"/>
                  </a:ext>
                </a:extLst>
              </a:tr>
              <a:tr h="176199">
                <a:tc>
                  <a:txBody>
                    <a:bodyPr/>
                    <a:lstStyle/>
                    <a:p>
                      <a:pPr algn="ctr" rtl="0" fontAlgn="ctr"/>
                      <a:r>
                        <a:rPr lang="es-CO" sz="1100" b="1" i="0" u="none" strike="noStrike">
                          <a:solidFill>
                            <a:srgbClr val="002060"/>
                          </a:solidFill>
                          <a:effectLst/>
                          <a:latin typeface="Calibri" panose="020F0502020204030204" pitchFamily="34" charset="0"/>
                        </a:rPr>
                        <a:t>2025</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2025</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2025</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2025</a:t>
                      </a:r>
                    </a:p>
                  </a:txBody>
                  <a:tcPr marL="0" marR="0" marT="0" marB="0" anchor="ctr">
                    <a:lnL>
                      <a:noFill/>
                    </a:lnL>
                    <a:lnR>
                      <a:noFill/>
                    </a:lnR>
                    <a:lnT>
                      <a:noFill/>
                    </a:lnT>
                    <a:lnB>
                      <a:noFill/>
                    </a:lnB>
                    <a:noFill/>
                  </a:tcPr>
                </a:tc>
                <a:extLst>
                  <a:ext uri="{0D108BD9-81ED-4DB2-BD59-A6C34878D82A}">
                    <a16:rowId xmlns:a16="http://schemas.microsoft.com/office/drawing/2014/main" val="2099710801"/>
                  </a:ext>
                </a:extLst>
              </a:tr>
              <a:tr h="185009">
                <a:tc>
                  <a:txBody>
                    <a:bodyPr/>
                    <a:lstStyle/>
                    <a:p>
                      <a:pPr algn="ctr" rtl="0" fontAlgn="ctr"/>
                      <a:r>
                        <a:rPr lang="es-CO" sz="1050" b="0" i="0" u="none" strike="noStrike">
                          <a:solidFill>
                            <a:srgbClr val="002060"/>
                          </a:solidFill>
                          <a:effectLst/>
                          <a:latin typeface="Calibri" panose="020F0502020204030204" pitchFamily="34" charset="0"/>
                        </a:rPr>
                        <a:t>22.415,36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22.233,95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24.058,76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dirty="0">
                          <a:solidFill>
                            <a:srgbClr val="002060"/>
                          </a:solidFill>
                          <a:effectLst/>
                          <a:latin typeface="Calibri" panose="020F0502020204030204" pitchFamily="34" charset="0"/>
                        </a:rPr>
                        <a:t>25.397,17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645798506"/>
                  </a:ext>
                </a:extLst>
              </a:tr>
            </a:tbl>
          </a:graphicData>
        </a:graphic>
      </p:graphicFrame>
      <p:graphicFrame>
        <p:nvGraphicFramePr>
          <p:cNvPr id="8" name="Tabla 7">
            <a:extLst>
              <a:ext uri="{FF2B5EF4-FFF2-40B4-BE49-F238E27FC236}">
                <a16:creationId xmlns:a16="http://schemas.microsoft.com/office/drawing/2014/main" id="{10BF35DB-710C-59BF-A355-DD9DA66DEA34}"/>
              </a:ext>
            </a:extLst>
          </p:cNvPr>
          <p:cNvGraphicFramePr>
            <a:graphicFrameLocks noGrp="1"/>
          </p:cNvGraphicFramePr>
          <p:nvPr>
            <p:extLst>
              <p:ext uri="{D42A27DB-BD31-4B8C-83A1-F6EECF244321}">
                <p14:modId xmlns:p14="http://schemas.microsoft.com/office/powerpoint/2010/main" val="3923345268"/>
              </p:ext>
            </p:extLst>
          </p:nvPr>
        </p:nvGraphicFramePr>
        <p:xfrm>
          <a:off x="4780723" y="5438377"/>
          <a:ext cx="3047998" cy="885779"/>
        </p:xfrm>
        <a:graphic>
          <a:graphicData uri="http://schemas.openxmlformats.org/drawingml/2006/table">
            <a:tbl>
              <a:tblPr/>
              <a:tblGrid>
                <a:gridCol w="683663">
                  <a:extLst>
                    <a:ext uri="{9D8B030D-6E8A-4147-A177-3AD203B41FA5}">
                      <a16:colId xmlns:a16="http://schemas.microsoft.com/office/drawing/2014/main" val="4137277609"/>
                    </a:ext>
                  </a:extLst>
                </a:gridCol>
                <a:gridCol w="854579">
                  <a:extLst>
                    <a:ext uri="{9D8B030D-6E8A-4147-A177-3AD203B41FA5}">
                      <a16:colId xmlns:a16="http://schemas.microsoft.com/office/drawing/2014/main" val="127089378"/>
                    </a:ext>
                  </a:extLst>
                </a:gridCol>
                <a:gridCol w="683663">
                  <a:extLst>
                    <a:ext uri="{9D8B030D-6E8A-4147-A177-3AD203B41FA5}">
                      <a16:colId xmlns:a16="http://schemas.microsoft.com/office/drawing/2014/main" val="3989742034"/>
                    </a:ext>
                  </a:extLst>
                </a:gridCol>
                <a:gridCol w="826093">
                  <a:extLst>
                    <a:ext uri="{9D8B030D-6E8A-4147-A177-3AD203B41FA5}">
                      <a16:colId xmlns:a16="http://schemas.microsoft.com/office/drawing/2014/main" val="3431523043"/>
                    </a:ext>
                  </a:extLst>
                </a:gridCol>
              </a:tblGrid>
              <a:tr h="304754">
                <a:tc gridSpan="4">
                  <a:txBody>
                    <a:bodyPr/>
                    <a:lstStyle/>
                    <a:p>
                      <a:pPr algn="ctr" rtl="0" fontAlgn="ctr"/>
                      <a:r>
                        <a:rPr lang="es-MX" sz="1100" b="1" i="0" u="none" strike="noStrike" dirty="0">
                          <a:solidFill>
                            <a:srgbClr val="203864"/>
                          </a:solidFill>
                          <a:effectLst/>
                          <a:latin typeface="Calibri" panose="020F0502020204030204" pitchFamily="34" charset="0"/>
                        </a:rPr>
                        <a:t>PROMEDIO DIARIO DE RECOLECCIÓN 2025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875066657"/>
                  </a:ext>
                </a:extLst>
              </a:tr>
              <a:tr h="381000">
                <a:tc>
                  <a:txBody>
                    <a:bodyPr/>
                    <a:lstStyle/>
                    <a:p>
                      <a:pPr algn="ctr" rtl="0" fontAlgn="ctr"/>
                      <a:r>
                        <a:rPr lang="es-CO" sz="1100" b="1" i="0" u="none" strike="noStrike">
                          <a:solidFill>
                            <a:srgbClr val="002060"/>
                          </a:solidFill>
                          <a:effectLst/>
                          <a:latin typeface="Calibri" panose="020F0502020204030204" pitchFamily="34" charset="0"/>
                        </a:rPr>
                        <a:t>Enero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Febrero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Marzo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Abril</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1082187534"/>
                  </a:ext>
                </a:extLst>
              </a:tr>
              <a:tr h="200025">
                <a:tc>
                  <a:txBody>
                    <a:bodyPr/>
                    <a:lstStyle/>
                    <a:p>
                      <a:pPr algn="ctr" rtl="0" fontAlgn="ctr"/>
                      <a:r>
                        <a:rPr lang="es-CO" sz="1100" b="0" i="0" u="none" strike="noStrike">
                          <a:solidFill>
                            <a:srgbClr val="203864"/>
                          </a:solidFill>
                          <a:effectLst/>
                          <a:latin typeface="Calibri" panose="020F0502020204030204" pitchFamily="34" charset="0"/>
                        </a:rPr>
                        <a:t>723,08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794,07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776,09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203864"/>
                          </a:solidFill>
                          <a:effectLst/>
                          <a:latin typeface="Calibri" panose="020F0502020204030204" pitchFamily="34" charset="0"/>
                        </a:rPr>
                        <a:t>846,57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597924879"/>
                  </a:ext>
                </a:extLst>
              </a:tr>
            </a:tbl>
          </a:graphicData>
        </a:graphic>
      </p:graphicFrame>
    </p:spTree>
    <p:extLst>
      <p:ext uri="{BB962C8B-B14F-4D97-AF65-F5344CB8AC3E}">
        <p14:creationId xmlns:p14="http://schemas.microsoft.com/office/powerpoint/2010/main" val="179922372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r">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7600" b="1" kern="0" cap="small">
                <a:solidFill>
                  <a:schemeClr val="accent1">
                    <a:lumMod val="50000"/>
                  </a:schemeClr>
                </a:solidFill>
                <a:latin typeface="Candara" panose="020E0502030303020204" pitchFamily="34" charset="0"/>
              </a:rPr>
              <a:t>actividades adicionales</a:t>
            </a:r>
            <a:br>
              <a:rPr lang="es-CO" sz="5300" b="1" kern="0" cap="small">
                <a:solidFill>
                  <a:schemeClr val="accent1">
                    <a:lumMod val="50000"/>
                  </a:schemeClr>
                </a:solidFill>
                <a:latin typeface="Candara" panose="020E0502030303020204" pitchFamily="34" charset="0"/>
              </a:rPr>
            </a:br>
            <a:r>
              <a:rPr lang="es-CO" sz="4400" b="1" kern="0" cap="small">
                <a:solidFill>
                  <a:schemeClr val="accent1">
                    <a:lumMod val="50000"/>
                  </a:schemeClr>
                </a:solidFill>
                <a:latin typeface="Candara" panose="020E0502030303020204" pitchFamily="34" charset="0"/>
              </a:rPr>
              <a:t> </a:t>
            </a:r>
          </a:p>
        </p:txBody>
      </p:sp>
      <p:sp>
        <p:nvSpPr>
          <p:cNvPr id="5" name="CuadroTexto 4">
            <a:extLst>
              <a:ext uri="{FF2B5EF4-FFF2-40B4-BE49-F238E27FC236}">
                <a16:creationId xmlns:a16="http://schemas.microsoft.com/office/drawing/2014/main" id="{3B6BF528-240C-8F56-883C-1A8F6AA2F315}"/>
              </a:ext>
            </a:extLst>
          </p:cNvPr>
          <p:cNvSpPr txBox="1"/>
          <p:nvPr/>
        </p:nvSpPr>
        <p:spPr>
          <a:xfrm>
            <a:off x="1938142" y="5406861"/>
            <a:ext cx="9191009" cy="338554"/>
          </a:xfrm>
          <a:prstGeom prst="rect">
            <a:avLst/>
          </a:prstGeom>
          <a:noFill/>
        </p:spPr>
        <p:txBody>
          <a:bodyPr wrap="square">
            <a:spAutoFit/>
          </a:bodyPr>
          <a:lstStyle/>
          <a:p>
            <a:pPr algn="r"/>
            <a:r>
              <a:rPr lang="es-MX" sz="1600" b="1" kern="0" cap="small">
                <a:solidFill>
                  <a:schemeClr val="accent1">
                    <a:lumMod val="50000"/>
                  </a:schemeClr>
                </a:solidFill>
                <a:latin typeface="Candara" panose="020E0502030303020204" pitchFamily="34" charset="0"/>
              </a:rPr>
              <a:t>RESIDUOS ORDINARIOS ESPORÁDICOS</a:t>
            </a:r>
            <a:endParaRPr lang="es-CO" sz="1600" b="1" kern="0" cap="small">
              <a:solidFill>
                <a:schemeClr val="accent1">
                  <a:lumMod val="50000"/>
                </a:schemeClr>
              </a:solidFill>
              <a:latin typeface="Candara" panose="020E0502030303020204" pitchFamily="34" charset="0"/>
            </a:endParaRPr>
          </a:p>
        </p:txBody>
      </p:sp>
      <p:pic>
        <p:nvPicPr>
          <p:cNvPr id="2" name="Imagen 1">
            <a:extLst>
              <a:ext uri="{FF2B5EF4-FFF2-40B4-BE49-F238E27FC236}">
                <a16:creationId xmlns:a16="http://schemas.microsoft.com/office/drawing/2014/main" id="{06B59CFF-FDB4-FF8E-9430-70C6F2046CD0}"/>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10000" b="90000" l="10000" r="90000"/>
                    </a14:imgEffect>
                    <a14:imgEffect>
                      <a14:colorTemperature colorTemp="11500"/>
                    </a14:imgEffect>
                    <a14:imgEffect>
                      <a14:saturation sat="400000"/>
                    </a14:imgEffect>
                  </a14:imgLayer>
                </a14:imgProps>
              </a:ext>
            </a:extLst>
          </a:blip>
          <a:stretch>
            <a:fillRect/>
          </a:stretch>
        </p:blipFill>
        <p:spPr>
          <a:xfrm>
            <a:off x="7929332" y="2877776"/>
            <a:ext cx="3536683" cy="1862737"/>
          </a:xfrm>
          <a:prstGeom prst="rect">
            <a:avLst/>
          </a:prstGeom>
        </p:spPr>
      </p:pic>
    </p:spTree>
    <p:extLst>
      <p:ext uri="{BB962C8B-B14F-4D97-AF65-F5344CB8AC3E}">
        <p14:creationId xmlns:p14="http://schemas.microsoft.com/office/powerpoint/2010/main" val="223641083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1020246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dirty="0">
                <a:solidFill>
                  <a:schemeClr val="accent1">
                    <a:lumMod val="50000"/>
                  </a:schemeClr>
                </a:solidFill>
                <a:latin typeface="Candara" panose="020E0502030303020204" pitchFamily="34" charset="0"/>
              </a:rPr>
              <a:t>RESIDUOS ORDINARIOS ESPORÁDICOS</a:t>
            </a:r>
          </a:p>
          <a:p>
            <a:pPr lvl="1"/>
            <a:r>
              <a:rPr lang="es-ES" sz="1600" b="0" dirty="0">
                <a:solidFill>
                  <a:schemeClr val="accent1">
                    <a:lumMod val="50000"/>
                  </a:schemeClr>
                </a:solidFill>
              </a:rPr>
              <a:t>Cuadrillas proyectadas por Concesionario - abril 2025</a:t>
            </a:r>
          </a:p>
        </p:txBody>
      </p:sp>
      <p:cxnSp>
        <p:nvCxnSpPr>
          <p:cNvPr id="27" name="Conector recto 26">
            <a:extLst>
              <a:ext uri="{FF2B5EF4-FFF2-40B4-BE49-F238E27FC236}">
                <a16:creationId xmlns:a16="http://schemas.microsoft.com/office/drawing/2014/main" id="{98D26232-96AF-499B-9E7F-E96A7C07C829}"/>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8" name="Imagen 27">
            <a:extLst>
              <a:ext uri="{FF2B5EF4-FFF2-40B4-BE49-F238E27FC236}">
                <a16:creationId xmlns:a16="http://schemas.microsoft.com/office/drawing/2014/main" id="{B4F7AF4B-D16B-4D62-943C-69226B0579B1}"/>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4080754" y="1668770"/>
            <a:ext cx="7336964" cy="3585189"/>
          </a:xfrm>
          <a:prstGeom prst="rect">
            <a:avLst/>
          </a:prstGeom>
        </p:spPr>
      </p:pic>
      <p:cxnSp>
        <p:nvCxnSpPr>
          <p:cNvPr id="3" name="126 Conector recto">
            <a:extLst>
              <a:ext uri="{FF2B5EF4-FFF2-40B4-BE49-F238E27FC236}">
                <a16:creationId xmlns:a16="http://schemas.microsoft.com/office/drawing/2014/main" id="{EE224864-08C9-E47D-30CC-C37AE43C10DE}"/>
              </a:ext>
            </a:extLst>
          </p:cNvPr>
          <p:cNvCxnSpPr/>
          <p:nvPr/>
        </p:nvCxnSpPr>
        <p:spPr>
          <a:xfrm flipH="1">
            <a:off x="7341402" y="2198452"/>
            <a:ext cx="486154" cy="962025"/>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sp>
        <p:nvSpPr>
          <p:cNvPr id="4" name="CuadroTexto 3">
            <a:extLst>
              <a:ext uri="{FF2B5EF4-FFF2-40B4-BE49-F238E27FC236}">
                <a16:creationId xmlns:a16="http://schemas.microsoft.com/office/drawing/2014/main" id="{04D4D3EB-9944-024C-6153-8D47DEEB4752}"/>
              </a:ext>
            </a:extLst>
          </p:cNvPr>
          <p:cNvSpPr txBox="1"/>
          <p:nvPr/>
        </p:nvSpPr>
        <p:spPr>
          <a:xfrm>
            <a:off x="7749236" y="1829120"/>
            <a:ext cx="912164" cy="369332"/>
          </a:xfrm>
          <a:prstGeom prst="rect">
            <a:avLst/>
          </a:prstGeom>
          <a:noFill/>
        </p:spPr>
        <p:txBody>
          <a:bodyPr wrap="square" rtlCol="0">
            <a:spAutoFit/>
          </a:bodyPr>
          <a:lstStyle/>
          <a:p>
            <a:r>
              <a:rPr lang="es-CO" b="1" dirty="0">
                <a:solidFill>
                  <a:srgbClr val="002060"/>
                </a:solidFill>
              </a:rPr>
              <a:t>16</a:t>
            </a:r>
          </a:p>
        </p:txBody>
      </p:sp>
      <p:cxnSp>
        <p:nvCxnSpPr>
          <p:cNvPr id="5" name="126 Conector recto">
            <a:extLst>
              <a:ext uri="{FF2B5EF4-FFF2-40B4-BE49-F238E27FC236}">
                <a16:creationId xmlns:a16="http://schemas.microsoft.com/office/drawing/2014/main" id="{137F3D13-BEC5-7FAA-FB28-ABD0BEA30B33}"/>
              </a:ext>
            </a:extLst>
          </p:cNvPr>
          <p:cNvCxnSpPr>
            <a:cxnSpLocks/>
          </p:cNvCxnSpPr>
          <p:nvPr/>
        </p:nvCxnSpPr>
        <p:spPr>
          <a:xfrm flipH="1">
            <a:off x="4735885" y="3492437"/>
            <a:ext cx="854679" cy="756851"/>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6" name="126 Conector recto">
            <a:extLst>
              <a:ext uri="{FF2B5EF4-FFF2-40B4-BE49-F238E27FC236}">
                <a16:creationId xmlns:a16="http://schemas.microsoft.com/office/drawing/2014/main" id="{4DC96E6B-0E15-41BA-1041-987393B45767}"/>
              </a:ext>
            </a:extLst>
          </p:cNvPr>
          <p:cNvCxnSpPr>
            <a:cxnSpLocks/>
          </p:cNvCxnSpPr>
          <p:nvPr/>
        </p:nvCxnSpPr>
        <p:spPr>
          <a:xfrm flipH="1">
            <a:off x="5356329" y="3795024"/>
            <a:ext cx="765092" cy="1377227"/>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7" name="Conector recto 6">
            <a:extLst>
              <a:ext uri="{FF2B5EF4-FFF2-40B4-BE49-F238E27FC236}">
                <a16:creationId xmlns:a16="http://schemas.microsoft.com/office/drawing/2014/main" id="{214ED14E-512B-E2CA-2F7B-4155AFE6FD93}"/>
              </a:ext>
            </a:extLst>
          </p:cNvPr>
          <p:cNvCxnSpPr>
            <a:cxnSpLocks/>
          </p:cNvCxnSpPr>
          <p:nvPr/>
        </p:nvCxnSpPr>
        <p:spPr>
          <a:xfrm>
            <a:off x="7584479" y="3697524"/>
            <a:ext cx="329515" cy="1947921"/>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8" name="Conector recto 7">
            <a:extLst>
              <a:ext uri="{FF2B5EF4-FFF2-40B4-BE49-F238E27FC236}">
                <a16:creationId xmlns:a16="http://schemas.microsoft.com/office/drawing/2014/main" id="{8331836A-0E3E-FE9F-E3B3-34E4DD166F52}"/>
              </a:ext>
            </a:extLst>
          </p:cNvPr>
          <p:cNvCxnSpPr>
            <a:cxnSpLocks/>
          </p:cNvCxnSpPr>
          <p:nvPr/>
        </p:nvCxnSpPr>
        <p:spPr>
          <a:xfrm flipV="1">
            <a:off x="4295540" y="3119504"/>
            <a:ext cx="440345" cy="206012"/>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11" name="CuadroTexto 10">
            <a:extLst>
              <a:ext uri="{FF2B5EF4-FFF2-40B4-BE49-F238E27FC236}">
                <a16:creationId xmlns:a16="http://schemas.microsoft.com/office/drawing/2014/main" id="{D4E1630A-8248-FE51-98BC-14221D2C496E}"/>
              </a:ext>
            </a:extLst>
          </p:cNvPr>
          <p:cNvSpPr txBox="1"/>
          <p:nvPr/>
        </p:nvSpPr>
        <p:spPr>
          <a:xfrm>
            <a:off x="4363724" y="4288476"/>
            <a:ext cx="744321" cy="369332"/>
          </a:xfrm>
          <a:prstGeom prst="rect">
            <a:avLst/>
          </a:prstGeom>
          <a:noFill/>
        </p:spPr>
        <p:txBody>
          <a:bodyPr wrap="square" rtlCol="0">
            <a:spAutoFit/>
          </a:bodyPr>
          <a:lstStyle/>
          <a:p>
            <a:r>
              <a:rPr lang="es-CO" b="1" dirty="0">
                <a:solidFill>
                  <a:srgbClr val="002060"/>
                </a:solidFill>
              </a:rPr>
              <a:t>4</a:t>
            </a:r>
          </a:p>
        </p:txBody>
      </p:sp>
      <p:sp>
        <p:nvSpPr>
          <p:cNvPr id="12" name="CuadroTexto 11">
            <a:extLst>
              <a:ext uri="{FF2B5EF4-FFF2-40B4-BE49-F238E27FC236}">
                <a16:creationId xmlns:a16="http://schemas.microsoft.com/office/drawing/2014/main" id="{C050E4FD-2A43-7224-CAED-67F6E865422E}"/>
              </a:ext>
            </a:extLst>
          </p:cNvPr>
          <p:cNvSpPr txBox="1"/>
          <p:nvPr/>
        </p:nvSpPr>
        <p:spPr>
          <a:xfrm>
            <a:off x="3372328" y="3547542"/>
            <a:ext cx="715850" cy="369332"/>
          </a:xfrm>
          <a:prstGeom prst="rect">
            <a:avLst/>
          </a:prstGeom>
          <a:noFill/>
        </p:spPr>
        <p:txBody>
          <a:bodyPr wrap="square" rtlCol="0">
            <a:spAutoFit/>
          </a:bodyPr>
          <a:lstStyle/>
          <a:p>
            <a:r>
              <a:rPr lang="es-CO" b="1" dirty="0">
                <a:solidFill>
                  <a:srgbClr val="002060"/>
                </a:solidFill>
              </a:rPr>
              <a:t>8 </a:t>
            </a:r>
          </a:p>
        </p:txBody>
      </p:sp>
      <p:cxnSp>
        <p:nvCxnSpPr>
          <p:cNvPr id="13" name="Conector recto 12">
            <a:extLst>
              <a:ext uri="{FF2B5EF4-FFF2-40B4-BE49-F238E27FC236}">
                <a16:creationId xmlns:a16="http://schemas.microsoft.com/office/drawing/2014/main" id="{C8D96DB1-8859-01EF-D935-5543EDA2FF39}"/>
              </a:ext>
            </a:extLst>
          </p:cNvPr>
          <p:cNvCxnSpPr>
            <a:cxnSpLocks/>
          </p:cNvCxnSpPr>
          <p:nvPr/>
        </p:nvCxnSpPr>
        <p:spPr>
          <a:xfrm flipV="1">
            <a:off x="3818693" y="3341530"/>
            <a:ext cx="440345" cy="206012"/>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16" name="CuadroTexto 15">
            <a:extLst>
              <a:ext uri="{FF2B5EF4-FFF2-40B4-BE49-F238E27FC236}">
                <a16:creationId xmlns:a16="http://schemas.microsoft.com/office/drawing/2014/main" id="{B92E8C68-3CC0-CAE8-9410-76ECE9F329BE}"/>
              </a:ext>
            </a:extLst>
          </p:cNvPr>
          <p:cNvSpPr txBox="1"/>
          <p:nvPr/>
        </p:nvSpPr>
        <p:spPr>
          <a:xfrm>
            <a:off x="74872" y="6351193"/>
            <a:ext cx="6228412"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Fuente:  Planes operativos Concesionarios</a:t>
            </a:r>
          </a:p>
        </p:txBody>
      </p:sp>
      <p:pic>
        <p:nvPicPr>
          <p:cNvPr id="14" name="Imagen 13">
            <a:extLst>
              <a:ext uri="{FF2B5EF4-FFF2-40B4-BE49-F238E27FC236}">
                <a16:creationId xmlns:a16="http://schemas.microsoft.com/office/drawing/2014/main" id="{0D101BB1-C8E7-E21D-D352-7934D0F95143}"/>
              </a:ext>
            </a:extLst>
          </p:cNvPr>
          <p:cNvPicPr>
            <a:picLocks noChangeAspect="1"/>
          </p:cNvPicPr>
          <p:nvPr/>
        </p:nvPicPr>
        <p:blipFill>
          <a:blip r:embed="rId3" cstate="email">
            <a:extLst>
              <a:ext uri="{BEBA8EAE-BF5A-486C-A8C5-ECC9F3942E4B}">
                <a14:imgProps xmlns:a14="http://schemas.microsoft.com/office/drawing/2010/main">
                  <a14:imgLayer r:embed="rId4">
                    <a14:imgEffect>
                      <a14:backgroundRemoval t="10000" b="90000" l="10000" r="90000"/>
                    </a14:imgEffect>
                    <a14:imgEffect>
                      <a14:colorTemperature colorTemp="10784"/>
                    </a14:imgEffect>
                    <a14:imgEffect>
                      <a14:saturation sat="400000"/>
                    </a14:imgEffect>
                  </a14:imgLayer>
                </a14:imgProps>
              </a:ext>
              <a:ext uri="{28A0092B-C50C-407E-A947-70E740481C1C}">
                <a14:useLocalDpi xmlns:a14="http://schemas.microsoft.com/office/drawing/2010/main"/>
              </a:ext>
            </a:extLst>
          </a:blip>
          <a:stretch>
            <a:fillRect/>
          </a:stretch>
        </p:blipFill>
        <p:spPr>
          <a:xfrm>
            <a:off x="163360" y="81672"/>
            <a:ext cx="1975154" cy="1040296"/>
          </a:xfrm>
          <a:prstGeom prst="rect">
            <a:avLst/>
          </a:prstGeom>
        </p:spPr>
      </p:pic>
      <p:sp>
        <p:nvSpPr>
          <p:cNvPr id="2" name="CuadroTexto 1">
            <a:extLst>
              <a:ext uri="{FF2B5EF4-FFF2-40B4-BE49-F238E27FC236}">
                <a16:creationId xmlns:a16="http://schemas.microsoft.com/office/drawing/2014/main" id="{E5801D41-D66C-4C3C-8A4A-EDA638F9A737}"/>
              </a:ext>
            </a:extLst>
          </p:cNvPr>
          <p:cNvSpPr txBox="1"/>
          <p:nvPr/>
        </p:nvSpPr>
        <p:spPr>
          <a:xfrm>
            <a:off x="744058" y="3368096"/>
            <a:ext cx="1713423" cy="830997"/>
          </a:xfrm>
          <a:prstGeom prst="rect">
            <a:avLst/>
          </a:prstGeom>
          <a:noFill/>
        </p:spPr>
        <p:txBody>
          <a:bodyPr wrap="square" rtlCol="0">
            <a:spAutoFit/>
          </a:bodyPr>
          <a:lstStyle/>
          <a:p>
            <a:pPr algn="ctr"/>
            <a:r>
              <a:rPr lang="es-CO" sz="1600" b="1" dirty="0">
                <a:solidFill>
                  <a:srgbClr val="002060"/>
                </a:solidFill>
                <a:effectLst>
                  <a:outerShdw blurRad="38100" dist="38100" dir="2700000" algn="tl">
                    <a:srgbClr val="000000">
                      <a:alpha val="43137"/>
                    </a:srgbClr>
                  </a:outerShdw>
                </a:effectLst>
              </a:rPr>
              <a:t>Total Cuadrillas Proyectadas</a:t>
            </a:r>
          </a:p>
          <a:p>
            <a:pPr algn="ctr"/>
            <a:endParaRPr lang="es-CO" sz="1600" b="1" dirty="0">
              <a:solidFill>
                <a:srgbClr val="002060"/>
              </a:solidFill>
              <a:effectLst>
                <a:outerShdw blurRad="38100" dist="38100" dir="2700000" algn="tl">
                  <a:srgbClr val="000000">
                    <a:alpha val="43137"/>
                  </a:srgbClr>
                </a:outerShdw>
              </a:effectLst>
            </a:endParaRPr>
          </a:p>
        </p:txBody>
      </p:sp>
      <p:sp>
        <p:nvSpPr>
          <p:cNvPr id="15" name="CuadroTexto 14">
            <a:extLst>
              <a:ext uri="{FF2B5EF4-FFF2-40B4-BE49-F238E27FC236}">
                <a16:creationId xmlns:a16="http://schemas.microsoft.com/office/drawing/2014/main" id="{E6BC5CBA-D41D-4D8D-8AAF-08A575C27EAA}"/>
              </a:ext>
            </a:extLst>
          </p:cNvPr>
          <p:cNvSpPr txBox="1"/>
          <p:nvPr/>
        </p:nvSpPr>
        <p:spPr>
          <a:xfrm>
            <a:off x="5088295" y="5161442"/>
            <a:ext cx="744321" cy="369332"/>
          </a:xfrm>
          <a:prstGeom prst="rect">
            <a:avLst/>
          </a:prstGeom>
          <a:noFill/>
        </p:spPr>
        <p:txBody>
          <a:bodyPr wrap="square" rtlCol="0">
            <a:spAutoFit/>
          </a:bodyPr>
          <a:lstStyle/>
          <a:p>
            <a:r>
              <a:rPr lang="es-CO" b="1" dirty="0">
                <a:solidFill>
                  <a:srgbClr val="002060"/>
                </a:solidFill>
              </a:rPr>
              <a:t>4 </a:t>
            </a:r>
          </a:p>
        </p:txBody>
      </p:sp>
      <p:sp>
        <p:nvSpPr>
          <p:cNvPr id="17" name="CuadroTexto 16">
            <a:extLst>
              <a:ext uri="{FF2B5EF4-FFF2-40B4-BE49-F238E27FC236}">
                <a16:creationId xmlns:a16="http://schemas.microsoft.com/office/drawing/2014/main" id="{DABD6087-7CAB-314B-B886-72DE23399D1D}"/>
              </a:ext>
            </a:extLst>
          </p:cNvPr>
          <p:cNvSpPr txBox="1"/>
          <p:nvPr/>
        </p:nvSpPr>
        <p:spPr>
          <a:xfrm>
            <a:off x="7739591" y="5668596"/>
            <a:ext cx="744321" cy="369332"/>
          </a:xfrm>
          <a:prstGeom prst="rect">
            <a:avLst/>
          </a:prstGeom>
          <a:noFill/>
        </p:spPr>
        <p:txBody>
          <a:bodyPr wrap="square" rtlCol="0">
            <a:spAutoFit/>
          </a:bodyPr>
          <a:lstStyle/>
          <a:p>
            <a:r>
              <a:rPr lang="es-CO" b="1" dirty="0">
                <a:solidFill>
                  <a:srgbClr val="002060"/>
                </a:solidFill>
              </a:rPr>
              <a:t>4</a:t>
            </a:r>
          </a:p>
        </p:txBody>
      </p:sp>
      <p:sp>
        <p:nvSpPr>
          <p:cNvPr id="10" name="CuadroTexto 9">
            <a:extLst>
              <a:ext uri="{FF2B5EF4-FFF2-40B4-BE49-F238E27FC236}">
                <a16:creationId xmlns:a16="http://schemas.microsoft.com/office/drawing/2014/main" id="{1441AF65-66C4-E732-2441-55C96A462C8C}"/>
              </a:ext>
            </a:extLst>
          </p:cNvPr>
          <p:cNvSpPr txBox="1"/>
          <p:nvPr/>
        </p:nvSpPr>
        <p:spPr>
          <a:xfrm>
            <a:off x="3048755" y="3267821"/>
            <a:ext cx="6097508" cy="326884"/>
          </a:xfrm>
          <a:prstGeom prst="rect">
            <a:avLst/>
          </a:prstGeom>
          <a:noFill/>
        </p:spPr>
        <p:txBody>
          <a:bodyPr wrap="square">
            <a:spAutoFit/>
          </a:bodyPr>
          <a:lstStyle/>
          <a:p>
            <a:pPr algn="ctr" rtl="0" fontAlgn="base">
              <a:lnSpc>
                <a:spcPts val="1785"/>
              </a:lnSpc>
            </a:pPr>
            <a:r>
              <a:rPr lang="es-ES" sz="1800" b="0" i="0">
                <a:solidFill>
                  <a:srgbClr val="000000"/>
                </a:solidFill>
                <a:effectLst/>
                <a:latin typeface="Aptos Narrow" panose="020B0004020202020204" pitchFamily="34" charset="0"/>
              </a:rPr>
              <a:t>​</a:t>
            </a:r>
            <a:endParaRPr lang="es-ES" b="0" i="0">
              <a:solidFill>
                <a:srgbClr val="000000"/>
              </a:solidFill>
              <a:effectLst/>
            </a:endParaRPr>
          </a:p>
        </p:txBody>
      </p:sp>
    </p:spTree>
    <p:extLst>
      <p:ext uri="{BB962C8B-B14F-4D97-AF65-F5344CB8AC3E}">
        <p14:creationId xmlns:p14="http://schemas.microsoft.com/office/powerpoint/2010/main" val="282717227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653CD8-2819-68E5-796B-C887CCE01DBB}"/>
            </a:ext>
          </a:extLst>
        </p:cNvPr>
        <p:cNvGrpSpPr/>
        <p:nvPr/>
      </p:nvGrpSpPr>
      <p:grpSpPr>
        <a:xfrm>
          <a:off x="0" y="0"/>
          <a:ext cx="0" cy="0"/>
          <a:chOff x="0" y="0"/>
          <a:chExt cx="0" cy="0"/>
        </a:xfrm>
      </p:grpSpPr>
      <p:cxnSp>
        <p:nvCxnSpPr>
          <p:cNvPr id="27" name="Conector recto 26">
            <a:extLst>
              <a:ext uri="{FF2B5EF4-FFF2-40B4-BE49-F238E27FC236}">
                <a16:creationId xmlns:a16="http://schemas.microsoft.com/office/drawing/2014/main" id="{F5D5939B-FCCF-3F04-189D-773B5BB3678A}"/>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9" name="Título 1">
            <a:extLst>
              <a:ext uri="{FF2B5EF4-FFF2-40B4-BE49-F238E27FC236}">
                <a16:creationId xmlns:a16="http://schemas.microsoft.com/office/drawing/2014/main" id="{E2B5C0B7-CF81-1F99-BCBB-BFDE46EB36C0}"/>
              </a:ext>
            </a:extLst>
          </p:cNvPr>
          <p:cNvSpPr txBox="1">
            <a:spLocks/>
          </p:cNvSpPr>
          <p:nvPr/>
        </p:nvSpPr>
        <p:spPr>
          <a:xfrm>
            <a:off x="6736867" y="1271294"/>
            <a:ext cx="381266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endParaRPr lang="es-CO" sz="1200" cap="small">
              <a:solidFill>
                <a:schemeClr val="accent1">
                  <a:lumMod val="50000"/>
                </a:schemeClr>
              </a:solidFill>
              <a:latin typeface="+mn-lt"/>
              <a:ea typeface="+mn-ea"/>
              <a:cs typeface="+mn-cs"/>
            </a:endParaRPr>
          </a:p>
        </p:txBody>
      </p:sp>
      <p:pic>
        <p:nvPicPr>
          <p:cNvPr id="3" name="Imagen 2">
            <a:extLst>
              <a:ext uri="{FF2B5EF4-FFF2-40B4-BE49-F238E27FC236}">
                <a16:creationId xmlns:a16="http://schemas.microsoft.com/office/drawing/2014/main" id="{ABFBC328-7F04-8E99-12C0-9CF155582AD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38888" y="1532679"/>
            <a:ext cx="993389" cy="780399"/>
          </a:xfrm>
          <a:prstGeom prst="rect">
            <a:avLst/>
          </a:prstGeom>
        </p:spPr>
      </p:pic>
      <p:pic>
        <p:nvPicPr>
          <p:cNvPr id="4" name="Imagen 3">
            <a:extLst>
              <a:ext uri="{FF2B5EF4-FFF2-40B4-BE49-F238E27FC236}">
                <a16:creationId xmlns:a16="http://schemas.microsoft.com/office/drawing/2014/main" id="{13D5E4C5-D908-A486-AEF0-A2DA1516E71E}"/>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2325786" y="1577504"/>
            <a:ext cx="1427930" cy="808731"/>
          </a:xfrm>
          <a:prstGeom prst="rect">
            <a:avLst/>
          </a:prstGeom>
        </p:spPr>
      </p:pic>
      <p:pic>
        <p:nvPicPr>
          <p:cNvPr id="5" name="Imagen 4">
            <a:extLst>
              <a:ext uri="{FF2B5EF4-FFF2-40B4-BE49-F238E27FC236}">
                <a16:creationId xmlns:a16="http://schemas.microsoft.com/office/drawing/2014/main" id="{3631F79D-D1C9-C02E-7292-A6A4E41948C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366482" y="1859063"/>
            <a:ext cx="1347315" cy="317332"/>
          </a:xfrm>
          <a:prstGeom prst="rect">
            <a:avLst/>
          </a:prstGeom>
        </p:spPr>
      </p:pic>
      <p:pic>
        <p:nvPicPr>
          <p:cNvPr id="6" name="Imagen 5">
            <a:extLst>
              <a:ext uri="{FF2B5EF4-FFF2-40B4-BE49-F238E27FC236}">
                <a16:creationId xmlns:a16="http://schemas.microsoft.com/office/drawing/2014/main" id="{10761F12-E319-0629-6114-C511DAD81C2B}"/>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358508" y="1754057"/>
            <a:ext cx="1347315" cy="455624"/>
          </a:xfrm>
          <a:prstGeom prst="rect">
            <a:avLst/>
          </a:prstGeom>
        </p:spPr>
      </p:pic>
      <p:sp>
        <p:nvSpPr>
          <p:cNvPr id="7" name="CuadroTexto 6">
            <a:extLst>
              <a:ext uri="{FF2B5EF4-FFF2-40B4-BE49-F238E27FC236}">
                <a16:creationId xmlns:a16="http://schemas.microsoft.com/office/drawing/2014/main" id="{E99F2166-D25C-77F6-734E-23420F36FACF}"/>
              </a:ext>
            </a:extLst>
          </p:cNvPr>
          <p:cNvSpPr txBox="1"/>
          <p:nvPr/>
        </p:nvSpPr>
        <p:spPr>
          <a:xfrm>
            <a:off x="10186627" y="1694563"/>
            <a:ext cx="171481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8" name="Picture 2">
            <a:extLst>
              <a:ext uri="{FF2B5EF4-FFF2-40B4-BE49-F238E27FC236}">
                <a16:creationId xmlns:a16="http://schemas.microsoft.com/office/drawing/2014/main" id="{0F08EF94-AE13-822B-2552-B502E2C76F76}"/>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4381872" y="1142607"/>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2">
            <a:extLst>
              <a:ext uri="{FF2B5EF4-FFF2-40B4-BE49-F238E27FC236}">
                <a16:creationId xmlns:a16="http://schemas.microsoft.com/office/drawing/2014/main" id="{09207691-3A2C-7AF9-1C78-F7524143F0E0}"/>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4381872" y="1762612"/>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88452B2-8714-A994-7C13-0F7B1D7EDE2B}"/>
              </a:ext>
            </a:extLst>
          </p:cNvPr>
          <p:cNvSpPr txBox="1"/>
          <p:nvPr/>
        </p:nvSpPr>
        <p:spPr>
          <a:xfrm>
            <a:off x="138069" y="6269712"/>
            <a:ext cx="6598797"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Fuente: Informes mensuales de los Concesionarios </a:t>
            </a:r>
            <a:r>
              <a:rPr lang="es-CO" sz="900" dirty="0">
                <a:solidFill>
                  <a:schemeClr val="accent1">
                    <a:lumMod val="50000"/>
                  </a:schemeClr>
                </a:solidFill>
                <a:latin typeface="Calibri"/>
              </a:rPr>
              <a:t>en el Periodo comprendido entre el 1 de octubre de 2024 y el 30 de abril de 2025</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900" dirty="0">
                <a:solidFill>
                  <a:schemeClr val="accent1">
                    <a:lumMod val="50000"/>
                  </a:schemeClr>
                </a:solidFill>
                <a:latin typeface="Calibri"/>
              </a:rPr>
              <a:t>* Informes en proceso de aprobación por parte de la Interventoría.</a:t>
            </a:r>
            <a:endPar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endParaRPr>
          </a:p>
        </p:txBody>
      </p:sp>
      <p:sp>
        <p:nvSpPr>
          <p:cNvPr id="13" name="CuadroTexto 12">
            <a:extLst>
              <a:ext uri="{FF2B5EF4-FFF2-40B4-BE49-F238E27FC236}">
                <a16:creationId xmlns:a16="http://schemas.microsoft.com/office/drawing/2014/main" id="{1C2231B1-51DE-9831-8A52-0DD62F3BEC43}"/>
              </a:ext>
            </a:extLst>
          </p:cNvPr>
          <p:cNvSpPr txBox="1"/>
          <p:nvPr/>
        </p:nvSpPr>
        <p:spPr>
          <a:xfrm>
            <a:off x="1552001" y="158780"/>
            <a:ext cx="1020246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dirty="0">
                <a:solidFill>
                  <a:schemeClr val="accent1">
                    <a:lumMod val="50000"/>
                  </a:schemeClr>
                </a:solidFill>
                <a:latin typeface="Candara" panose="020E0502030303020204" pitchFamily="34" charset="0"/>
              </a:rPr>
              <a:t>RESIDUOS ORDINARIOS ESPORÁDICOS</a:t>
            </a:r>
          </a:p>
          <a:p>
            <a:pPr lvl="1"/>
            <a:r>
              <a:rPr lang="es-ES" sz="1600" b="0" dirty="0">
                <a:solidFill>
                  <a:schemeClr val="accent1">
                    <a:lumMod val="50000"/>
                  </a:schemeClr>
                </a:solidFill>
              </a:rPr>
              <a:t>Atenciones realizadas por Concesionario – abril 2025</a:t>
            </a:r>
          </a:p>
        </p:txBody>
      </p:sp>
      <p:pic>
        <p:nvPicPr>
          <p:cNvPr id="14" name="Imagen 13">
            <a:extLst>
              <a:ext uri="{FF2B5EF4-FFF2-40B4-BE49-F238E27FC236}">
                <a16:creationId xmlns:a16="http://schemas.microsoft.com/office/drawing/2014/main" id="{E8C0ADE8-DA20-172E-68FF-02A4D47A1E77}"/>
              </a:ext>
            </a:extLst>
          </p:cNvPr>
          <p:cNvPicPr>
            <a:picLocks noChangeAspect="1"/>
          </p:cNvPicPr>
          <p:nvPr/>
        </p:nvPicPr>
        <p:blipFill>
          <a:blip r:embed="rId8" cstate="email">
            <a:extLst>
              <a:ext uri="{BEBA8EAE-BF5A-486C-A8C5-ECC9F3942E4B}">
                <a14:imgProps xmlns:a14="http://schemas.microsoft.com/office/drawing/2010/main">
                  <a14:imgLayer r:embed="rId9">
                    <a14:imgEffect>
                      <a14:backgroundRemoval t="10000" b="90000" l="10000" r="90000"/>
                    </a14:imgEffect>
                    <a14:imgEffect>
                      <a14:colorTemperature colorTemp="10784"/>
                    </a14:imgEffect>
                    <a14:imgEffect>
                      <a14:saturation sat="400000"/>
                    </a14:imgEffect>
                  </a14:imgLayer>
                </a14:imgProps>
              </a:ext>
              <a:ext uri="{28A0092B-C50C-407E-A947-70E740481C1C}">
                <a14:useLocalDpi xmlns:a14="http://schemas.microsoft.com/office/drawing/2010/main"/>
              </a:ext>
            </a:extLst>
          </a:blip>
          <a:stretch>
            <a:fillRect/>
          </a:stretch>
        </p:blipFill>
        <p:spPr>
          <a:xfrm>
            <a:off x="163360" y="81672"/>
            <a:ext cx="1975154" cy="1040296"/>
          </a:xfrm>
          <a:prstGeom prst="rect">
            <a:avLst/>
          </a:prstGeom>
        </p:spPr>
      </p:pic>
      <p:graphicFrame>
        <p:nvGraphicFramePr>
          <p:cNvPr id="21" name="Tabla 20">
            <a:extLst>
              <a:ext uri="{FF2B5EF4-FFF2-40B4-BE49-F238E27FC236}">
                <a16:creationId xmlns:a16="http://schemas.microsoft.com/office/drawing/2014/main" id="{4F321C33-1CF6-3DF7-C2E9-815BD2325623}"/>
              </a:ext>
            </a:extLst>
          </p:cNvPr>
          <p:cNvGraphicFramePr>
            <a:graphicFrameLocks noGrp="1"/>
          </p:cNvGraphicFramePr>
          <p:nvPr>
            <p:extLst>
              <p:ext uri="{D42A27DB-BD31-4B8C-83A1-F6EECF244321}">
                <p14:modId xmlns:p14="http://schemas.microsoft.com/office/powerpoint/2010/main" val="1603891468"/>
              </p:ext>
            </p:extLst>
          </p:nvPr>
        </p:nvGraphicFramePr>
        <p:xfrm>
          <a:off x="318052" y="2432460"/>
          <a:ext cx="11583384" cy="2376074"/>
        </p:xfrm>
        <a:graphic>
          <a:graphicData uri="http://schemas.openxmlformats.org/drawingml/2006/table">
            <a:tbl>
              <a:tblPr/>
              <a:tblGrid>
                <a:gridCol w="629389">
                  <a:extLst>
                    <a:ext uri="{9D8B030D-6E8A-4147-A177-3AD203B41FA5}">
                      <a16:colId xmlns:a16="http://schemas.microsoft.com/office/drawing/2014/main" val="2360052967"/>
                    </a:ext>
                  </a:extLst>
                </a:gridCol>
                <a:gridCol w="996533">
                  <a:extLst>
                    <a:ext uri="{9D8B030D-6E8A-4147-A177-3AD203B41FA5}">
                      <a16:colId xmlns:a16="http://schemas.microsoft.com/office/drawing/2014/main" val="3480439157"/>
                    </a:ext>
                  </a:extLst>
                </a:gridCol>
                <a:gridCol w="272735">
                  <a:extLst>
                    <a:ext uri="{9D8B030D-6E8A-4147-A177-3AD203B41FA5}">
                      <a16:colId xmlns:a16="http://schemas.microsoft.com/office/drawing/2014/main" val="3993990622"/>
                    </a:ext>
                  </a:extLst>
                </a:gridCol>
                <a:gridCol w="629389">
                  <a:extLst>
                    <a:ext uri="{9D8B030D-6E8A-4147-A177-3AD203B41FA5}">
                      <a16:colId xmlns:a16="http://schemas.microsoft.com/office/drawing/2014/main" val="4266275520"/>
                    </a:ext>
                  </a:extLst>
                </a:gridCol>
                <a:gridCol w="954574">
                  <a:extLst>
                    <a:ext uri="{9D8B030D-6E8A-4147-A177-3AD203B41FA5}">
                      <a16:colId xmlns:a16="http://schemas.microsoft.com/office/drawing/2014/main" val="2829410520"/>
                    </a:ext>
                  </a:extLst>
                </a:gridCol>
                <a:gridCol w="272735">
                  <a:extLst>
                    <a:ext uri="{9D8B030D-6E8A-4147-A177-3AD203B41FA5}">
                      <a16:colId xmlns:a16="http://schemas.microsoft.com/office/drawing/2014/main" val="3062830944"/>
                    </a:ext>
                  </a:extLst>
                </a:gridCol>
                <a:gridCol w="629389">
                  <a:extLst>
                    <a:ext uri="{9D8B030D-6E8A-4147-A177-3AD203B41FA5}">
                      <a16:colId xmlns:a16="http://schemas.microsoft.com/office/drawing/2014/main" val="939838230"/>
                    </a:ext>
                  </a:extLst>
                </a:gridCol>
                <a:gridCol w="1311228">
                  <a:extLst>
                    <a:ext uri="{9D8B030D-6E8A-4147-A177-3AD203B41FA5}">
                      <a16:colId xmlns:a16="http://schemas.microsoft.com/office/drawing/2014/main" val="3723254173"/>
                    </a:ext>
                  </a:extLst>
                </a:gridCol>
                <a:gridCol w="272735">
                  <a:extLst>
                    <a:ext uri="{9D8B030D-6E8A-4147-A177-3AD203B41FA5}">
                      <a16:colId xmlns:a16="http://schemas.microsoft.com/office/drawing/2014/main" val="3410713121"/>
                    </a:ext>
                  </a:extLst>
                </a:gridCol>
                <a:gridCol w="629389">
                  <a:extLst>
                    <a:ext uri="{9D8B030D-6E8A-4147-A177-3AD203B41FA5}">
                      <a16:colId xmlns:a16="http://schemas.microsoft.com/office/drawing/2014/main" val="292494460"/>
                    </a:ext>
                  </a:extLst>
                </a:gridCol>
                <a:gridCol w="975554">
                  <a:extLst>
                    <a:ext uri="{9D8B030D-6E8A-4147-A177-3AD203B41FA5}">
                      <a16:colId xmlns:a16="http://schemas.microsoft.com/office/drawing/2014/main" val="1393335439"/>
                    </a:ext>
                  </a:extLst>
                </a:gridCol>
                <a:gridCol w="272735">
                  <a:extLst>
                    <a:ext uri="{9D8B030D-6E8A-4147-A177-3AD203B41FA5}">
                      <a16:colId xmlns:a16="http://schemas.microsoft.com/office/drawing/2014/main" val="750816362"/>
                    </a:ext>
                  </a:extLst>
                </a:gridCol>
                <a:gridCol w="629389">
                  <a:extLst>
                    <a:ext uri="{9D8B030D-6E8A-4147-A177-3AD203B41FA5}">
                      <a16:colId xmlns:a16="http://schemas.microsoft.com/office/drawing/2014/main" val="4086098803"/>
                    </a:ext>
                  </a:extLst>
                </a:gridCol>
                <a:gridCol w="999156">
                  <a:extLst>
                    <a:ext uri="{9D8B030D-6E8A-4147-A177-3AD203B41FA5}">
                      <a16:colId xmlns:a16="http://schemas.microsoft.com/office/drawing/2014/main" val="69507561"/>
                    </a:ext>
                  </a:extLst>
                </a:gridCol>
                <a:gridCol w="272735">
                  <a:extLst>
                    <a:ext uri="{9D8B030D-6E8A-4147-A177-3AD203B41FA5}">
                      <a16:colId xmlns:a16="http://schemas.microsoft.com/office/drawing/2014/main" val="2824861372"/>
                    </a:ext>
                  </a:extLst>
                </a:gridCol>
                <a:gridCol w="629389">
                  <a:extLst>
                    <a:ext uri="{9D8B030D-6E8A-4147-A177-3AD203B41FA5}">
                      <a16:colId xmlns:a16="http://schemas.microsoft.com/office/drawing/2014/main" val="440604486"/>
                    </a:ext>
                  </a:extLst>
                </a:gridCol>
                <a:gridCol w="1206330">
                  <a:extLst>
                    <a:ext uri="{9D8B030D-6E8A-4147-A177-3AD203B41FA5}">
                      <a16:colId xmlns:a16="http://schemas.microsoft.com/office/drawing/2014/main" val="2717996797"/>
                    </a:ext>
                  </a:extLst>
                </a:gridCol>
              </a:tblGrid>
              <a:tr h="536194">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ATENCIONES REALIZADAS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ATENCIONES REALIZADAS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ATENCIONES REALIZADAS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ATENCIONES REALIZADAS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ATENCIONES REALIZADAS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ATENCIONES REALIZADAS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33024318"/>
                  </a:ext>
                </a:extLst>
              </a:tr>
              <a:tr h="262840">
                <a:tc>
                  <a:txBody>
                    <a:bodyPr/>
                    <a:lstStyle/>
                    <a:p>
                      <a:pPr algn="ctr" rtl="0" fontAlgn="ctr"/>
                      <a:r>
                        <a:rPr lang="es-CO" sz="1100" b="0" i="0" u="none" strike="noStrike">
                          <a:solidFill>
                            <a:srgbClr val="203864"/>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411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06669928"/>
                  </a:ext>
                </a:extLst>
              </a:tr>
              <a:tr h="262840">
                <a:tc>
                  <a:txBody>
                    <a:bodyPr/>
                    <a:lstStyle/>
                    <a:p>
                      <a:pPr algn="ctr" rtl="0" fontAlgn="ctr"/>
                      <a:r>
                        <a:rPr lang="es-CO" sz="1100" b="0" i="0" u="none" strike="noStrike">
                          <a:solidFill>
                            <a:srgbClr val="203864"/>
                          </a:solidFill>
                          <a:effectLst/>
                          <a:latin typeface="Calibri" panose="020F0502020204030204" pitchFamily="34" charset="0"/>
                        </a:rPr>
                        <a:t>nov-24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2.378</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nov-24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2.301</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nov-24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131</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nov-24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1.126</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nov-24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9.520</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nov-24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15.456</a:t>
                      </a:r>
                    </a:p>
                  </a:txBody>
                  <a:tcPr marL="0" marR="0" marT="0" marB="0" anchor="ctr">
                    <a:lnL>
                      <a:noFill/>
                    </a:lnL>
                    <a:lnR>
                      <a:noFill/>
                    </a:lnR>
                    <a:lnT>
                      <a:noFill/>
                    </a:lnT>
                    <a:lnB>
                      <a:noFill/>
                    </a:lnB>
                    <a:noFill/>
                  </a:tcPr>
                </a:tc>
                <a:extLst>
                  <a:ext uri="{0D108BD9-81ED-4DB2-BD59-A6C34878D82A}">
                    <a16:rowId xmlns:a16="http://schemas.microsoft.com/office/drawing/2014/main" val="3051896113"/>
                  </a:ext>
                </a:extLst>
              </a:tr>
              <a:tr h="262840">
                <a:tc>
                  <a:txBody>
                    <a:bodyPr/>
                    <a:lstStyle/>
                    <a:p>
                      <a:pPr algn="ctr" rtl="0" fontAlgn="ctr"/>
                      <a:r>
                        <a:rPr lang="es-CO" sz="1100" b="0" i="0" u="none" strike="noStrike">
                          <a:solidFill>
                            <a:srgbClr val="203864"/>
                          </a:solidFill>
                          <a:effectLst/>
                          <a:latin typeface="Calibri" panose="020F0502020204030204" pitchFamily="34" charset="0"/>
                        </a:rPr>
                        <a:t>dic-24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4.962</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dic-24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3.955</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dic-24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833</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dic-24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3.539</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dic-24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10.825</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dic-24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24.114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76574737"/>
                  </a:ext>
                </a:extLst>
              </a:tr>
              <a:tr h="262840">
                <a:tc>
                  <a:txBody>
                    <a:bodyPr/>
                    <a:lstStyle/>
                    <a:p>
                      <a:pPr algn="ctr" rtl="0" fontAlgn="ctr"/>
                      <a:r>
                        <a:rPr lang="es-CO" sz="1100" b="0" i="0" u="none" strike="noStrike">
                          <a:solidFill>
                            <a:srgbClr val="203864"/>
                          </a:solidFill>
                          <a:effectLst/>
                          <a:latin typeface="Calibri" panose="020F0502020204030204" pitchFamily="34" charset="0"/>
                        </a:rPr>
                        <a:t>ene-25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10.283</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ene-25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4.958</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ene-25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1.395</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ene-25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2.146</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ene-25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12.312</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ene-25</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31.094</a:t>
                      </a:r>
                    </a:p>
                  </a:txBody>
                  <a:tcPr marL="0" marR="0" marT="0" marB="0" anchor="ctr">
                    <a:lnL>
                      <a:noFill/>
                    </a:lnL>
                    <a:lnR>
                      <a:noFill/>
                    </a:lnR>
                    <a:lnT>
                      <a:noFill/>
                    </a:lnT>
                    <a:lnB>
                      <a:noFill/>
                    </a:lnB>
                    <a:noFill/>
                  </a:tcPr>
                </a:tc>
                <a:extLst>
                  <a:ext uri="{0D108BD9-81ED-4DB2-BD59-A6C34878D82A}">
                    <a16:rowId xmlns:a16="http://schemas.microsoft.com/office/drawing/2014/main" val="2980280897"/>
                  </a:ext>
                </a:extLst>
              </a:tr>
              <a:tr h="262840">
                <a:tc>
                  <a:txBody>
                    <a:bodyPr/>
                    <a:lstStyle/>
                    <a:p>
                      <a:pPr algn="ctr" rtl="0" fontAlgn="ctr"/>
                      <a:r>
                        <a:rPr lang="es-CO" sz="1100" b="0" i="0" u="none" strike="noStrike">
                          <a:solidFill>
                            <a:srgbClr val="203864"/>
                          </a:solidFill>
                          <a:effectLst/>
                          <a:latin typeface="Calibri" panose="020F0502020204030204" pitchFamily="34" charset="0"/>
                        </a:rPr>
                        <a:t>feb-25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17.039</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feb-25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4.534</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feb-25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1.446</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feb-25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1.729</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feb-25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8.259</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feb-25</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33.007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641065503"/>
                  </a:ext>
                </a:extLst>
              </a:tr>
              <a:tr h="262840">
                <a:tc>
                  <a:txBody>
                    <a:bodyPr/>
                    <a:lstStyle/>
                    <a:p>
                      <a:pPr algn="ctr" rtl="0" fontAlgn="ctr"/>
                      <a:r>
                        <a:rPr lang="es-CO" sz="1100" b="0" i="0" u="none" strike="noStrike">
                          <a:solidFill>
                            <a:srgbClr val="203864"/>
                          </a:solidFill>
                          <a:effectLst/>
                          <a:latin typeface="Calibri" panose="020F0502020204030204" pitchFamily="34" charset="0"/>
                        </a:rPr>
                        <a:t>mar-25</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endParaRPr lang="es-CO" sz="1100" b="0" i="0" u="none" strike="noStrike">
                        <a:solidFill>
                          <a:srgbClr val="203864"/>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mar-25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4.643</a:t>
                      </a:r>
                    </a:p>
                  </a:txBody>
                  <a:tcPr marL="0" marR="0" marT="0" marB="0" anchor="ctr">
                    <a:lnL>
                      <a:noFill/>
                    </a:lnL>
                    <a:lnR>
                      <a:noFill/>
                    </a:lnR>
                    <a:lnT>
                      <a:noFill/>
                    </a:lnT>
                    <a:lnB>
                      <a:noFill/>
                    </a:lnB>
                    <a:noFill/>
                  </a:tcPr>
                </a:tc>
                <a:tc>
                  <a:txBody>
                    <a:bodyPr/>
                    <a:lstStyle/>
                    <a:p>
                      <a:pPr algn="ctr" rtl="0" fontAlgn="ctr"/>
                      <a:endParaRPr lang="es-CO" sz="1100" b="0" i="0" u="none" strike="noStrike">
                        <a:solidFill>
                          <a:srgbClr val="203864"/>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mar-25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1.295</a:t>
                      </a:r>
                    </a:p>
                  </a:txBody>
                  <a:tcPr marL="0" marR="0" marT="0" marB="0" anchor="ctr">
                    <a:lnL>
                      <a:noFill/>
                    </a:lnL>
                    <a:lnR>
                      <a:noFill/>
                    </a:lnR>
                    <a:lnT>
                      <a:noFill/>
                    </a:lnT>
                    <a:lnB>
                      <a:noFill/>
                    </a:lnB>
                    <a:noFill/>
                  </a:tcPr>
                </a:tc>
                <a:tc>
                  <a:txBody>
                    <a:bodyPr/>
                    <a:lstStyle/>
                    <a:p>
                      <a:pPr algn="ctr" rtl="0" fontAlgn="ctr"/>
                      <a:endParaRPr lang="es-CO" sz="1100" b="0" i="0" u="none" strike="noStrike">
                        <a:solidFill>
                          <a:srgbClr val="203864"/>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mar-25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2.060</a:t>
                      </a:r>
                    </a:p>
                  </a:txBody>
                  <a:tcPr marL="0" marR="0" marT="0" marB="0" anchor="ctr">
                    <a:lnL>
                      <a:noFill/>
                    </a:lnL>
                    <a:lnR>
                      <a:noFill/>
                    </a:lnR>
                    <a:lnT>
                      <a:noFill/>
                    </a:lnT>
                    <a:lnB>
                      <a:noFill/>
                    </a:lnB>
                    <a:noFill/>
                  </a:tcPr>
                </a:tc>
                <a:tc>
                  <a:txBody>
                    <a:bodyPr/>
                    <a:lstStyle/>
                    <a:p>
                      <a:pPr algn="ctr" rtl="0" fontAlgn="ctr"/>
                      <a:endParaRPr lang="es-CO" sz="1100" b="0" i="0" u="none" strike="noStrike">
                        <a:solidFill>
                          <a:srgbClr val="203864"/>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mar-25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8.616</a:t>
                      </a:r>
                    </a:p>
                  </a:txBody>
                  <a:tcPr marL="0" marR="0" marT="0" marB="0" anchor="ctr">
                    <a:lnL>
                      <a:noFill/>
                    </a:lnL>
                    <a:lnR>
                      <a:noFill/>
                    </a:lnR>
                    <a:lnT>
                      <a:noFill/>
                    </a:lnT>
                    <a:lnB>
                      <a:noFill/>
                    </a:lnB>
                    <a:noFill/>
                  </a:tcPr>
                </a:tc>
                <a:tc>
                  <a:txBody>
                    <a:bodyPr/>
                    <a:lstStyle/>
                    <a:p>
                      <a:pPr algn="ctr" rtl="0" fontAlgn="ctr"/>
                      <a:endParaRPr lang="es-CO" sz="1100" b="0" i="0" u="none" strike="noStrike">
                        <a:solidFill>
                          <a:srgbClr val="203864"/>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mar-25</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16.614</a:t>
                      </a:r>
                    </a:p>
                  </a:txBody>
                  <a:tcPr marL="0" marR="0" marT="0" marB="0" anchor="ctr">
                    <a:lnL>
                      <a:noFill/>
                    </a:lnL>
                    <a:lnR>
                      <a:noFill/>
                    </a:lnR>
                    <a:lnT>
                      <a:noFill/>
                    </a:lnT>
                    <a:lnB>
                      <a:noFill/>
                    </a:lnB>
                    <a:noFill/>
                  </a:tcPr>
                </a:tc>
                <a:extLst>
                  <a:ext uri="{0D108BD9-81ED-4DB2-BD59-A6C34878D82A}">
                    <a16:rowId xmlns:a16="http://schemas.microsoft.com/office/drawing/2014/main" val="880697771"/>
                  </a:ext>
                </a:extLst>
              </a:tr>
              <a:tr h="262840">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34.704</a:t>
                      </a:r>
                    </a:p>
                  </a:txBody>
                  <a:tcPr marL="0" marR="0" marT="0" marB="0" anchor="ctr">
                    <a:lnL>
                      <a:noFill/>
                    </a:lnL>
                    <a:lnR>
                      <a:noFill/>
                    </a:lnR>
                    <a:lnT>
                      <a:noFill/>
                    </a:lnT>
                    <a:lnB>
                      <a:noFill/>
                    </a:lnB>
                    <a:solidFill>
                      <a:srgbClr val="EBF1E9"/>
                    </a:solidFill>
                  </a:tcPr>
                </a:tc>
                <a:tc>
                  <a:txBody>
                    <a:bodyPr/>
                    <a:lstStyle/>
                    <a:p>
                      <a:pPr algn="l" fontAlgn="b"/>
                      <a:endParaRPr lang="es-CO" sz="800" b="1"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20.391</a:t>
                      </a:r>
                    </a:p>
                  </a:txBody>
                  <a:tcPr marL="0" marR="0" marT="0" marB="0" anchor="ctr">
                    <a:lnL>
                      <a:noFill/>
                    </a:lnL>
                    <a:lnR>
                      <a:noFill/>
                    </a:lnR>
                    <a:lnT>
                      <a:noFill/>
                    </a:lnT>
                    <a:lnB>
                      <a:noFill/>
                    </a:lnB>
                    <a:solidFill>
                      <a:srgbClr val="EBF1E9"/>
                    </a:solidFill>
                  </a:tcPr>
                </a:tc>
                <a:tc>
                  <a:txBody>
                    <a:bodyPr/>
                    <a:lstStyle/>
                    <a:p>
                      <a:pPr algn="l" fontAlgn="b"/>
                      <a:endParaRPr lang="es-CO" sz="800" b="1"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5.100</a:t>
                      </a:r>
                    </a:p>
                  </a:txBody>
                  <a:tcPr marL="0" marR="0" marT="0" marB="0" anchor="ctr">
                    <a:lnL>
                      <a:noFill/>
                    </a:lnL>
                    <a:lnR>
                      <a:noFill/>
                    </a:lnR>
                    <a:lnT>
                      <a:noFill/>
                    </a:lnT>
                    <a:lnB>
                      <a:noFill/>
                    </a:lnB>
                    <a:solidFill>
                      <a:srgbClr val="EBF1E9"/>
                    </a:solidFill>
                  </a:tcPr>
                </a:tc>
                <a:tc>
                  <a:txBody>
                    <a:bodyPr/>
                    <a:lstStyle/>
                    <a:p>
                      <a:pPr algn="l" fontAlgn="b"/>
                      <a:endParaRPr lang="es-CO" sz="800" b="1"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10.600</a:t>
                      </a:r>
                    </a:p>
                  </a:txBody>
                  <a:tcPr marL="0" marR="0" marT="0" marB="0" anchor="ctr">
                    <a:lnL>
                      <a:noFill/>
                    </a:lnL>
                    <a:lnR>
                      <a:noFill/>
                    </a:lnR>
                    <a:lnT>
                      <a:noFill/>
                    </a:lnT>
                    <a:lnB>
                      <a:noFill/>
                    </a:lnB>
                    <a:solidFill>
                      <a:srgbClr val="EBF1E9"/>
                    </a:solidFill>
                  </a:tcPr>
                </a:tc>
                <a:tc>
                  <a:txBody>
                    <a:bodyPr/>
                    <a:lstStyle/>
                    <a:p>
                      <a:pPr algn="l" fontAlgn="b"/>
                      <a:endParaRPr lang="es-CO" sz="800" b="1"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49.943</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120.738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217196207"/>
                  </a:ext>
                </a:extLst>
              </a:tr>
            </a:tbl>
          </a:graphicData>
        </a:graphic>
      </p:graphicFrame>
    </p:spTree>
    <p:extLst>
      <p:ext uri="{BB962C8B-B14F-4D97-AF65-F5344CB8AC3E}">
        <p14:creationId xmlns:p14="http://schemas.microsoft.com/office/powerpoint/2010/main" val="209516614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FED50A6-9C13-EE9B-0A81-DDB3AE565747}"/>
            </a:ext>
          </a:extLst>
        </p:cNvPr>
        <p:cNvGrpSpPr/>
        <p:nvPr/>
      </p:nvGrpSpPr>
      <p:grpSpPr>
        <a:xfrm>
          <a:off x="0" y="0"/>
          <a:ext cx="0" cy="0"/>
          <a:chOff x="0" y="0"/>
          <a:chExt cx="0" cy="0"/>
        </a:xfrm>
      </p:grpSpPr>
      <p:cxnSp>
        <p:nvCxnSpPr>
          <p:cNvPr id="27" name="Conector recto 26">
            <a:extLst>
              <a:ext uri="{FF2B5EF4-FFF2-40B4-BE49-F238E27FC236}">
                <a16:creationId xmlns:a16="http://schemas.microsoft.com/office/drawing/2014/main" id="{8D55BDB2-DF6A-05EC-770F-CBB415EAD402}"/>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9" name="Título 1">
            <a:extLst>
              <a:ext uri="{FF2B5EF4-FFF2-40B4-BE49-F238E27FC236}">
                <a16:creationId xmlns:a16="http://schemas.microsoft.com/office/drawing/2014/main" id="{1E98501F-8677-0FB7-67BF-63CE383A5E61}"/>
              </a:ext>
            </a:extLst>
          </p:cNvPr>
          <p:cNvSpPr txBox="1">
            <a:spLocks/>
          </p:cNvSpPr>
          <p:nvPr/>
        </p:nvSpPr>
        <p:spPr>
          <a:xfrm>
            <a:off x="6736867" y="1271294"/>
            <a:ext cx="381266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endParaRPr lang="es-CO" sz="1200" cap="small">
              <a:solidFill>
                <a:schemeClr val="accent1">
                  <a:lumMod val="50000"/>
                </a:schemeClr>
              </a:solidFill>
              <a:latin typeface="+mn-lt"/>
              <a:ea typeface="+mn-ea"/>
              <a:cs typeface="+mn-cs"/>
            </a:endParaRPr>
          </a:p>
        </p:txBody>
      </p:sp>
      <p:pic>
        <p:nvPicPr>
          <p:cNvPr id="3" name="Imagen 2">
            <a:extLst>
              <a:ext uri="{FF2B5EF4-FFF2-40B4-BE49-F238E27FC236}">
                <a16:creationId xmlns:a16="http://schemas.microsoft.com/office/drawing/2014/main" id="{1CCE4487-5120-6FFE-8AB4-11ADA839112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38888" y="1532679"/>
            <a:ext cx="993389" cy="780399"/>
          </a:xfrm>
          <a:prstGeom prst="rect">
            <a:avLst/>
          </a:prstGeom>
        </p:spPr>
      </p:pic>
      <p:pic>
        <p:nvPicPr>
          <p:cNvPr id="4" name="Imagen 3">
            <a:extLst>
              <a:ext uri="{FF2B5EF4-FFF2-40B4-BE49-F238E27FC236}">
                <a16:creationId xmlns:a16="http://schemas.microsoft.com/office/drawing/2014/main" id="{7D94A053-EBA2-4B9F-9B9E-8E590F096D5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2325786" y="1577504"/>
            <a:ext cx="1427930" cy="808731"/>
          </a:xfrm>
          <a:prstGeom prst="rect">
            <a:avLst/>
          </a:prstGeom>
        </p:spPr>
      </p:pic>
      <p:pic>
        <p:nvPicPr>
          <p:cNvPr id="5" name="Imagen 4">
            <a:extLst>
              <a:ext uri="{FF2B5EF4-FFF2-40B4-BE49-F238E27FC236}">
                <a16:creationId xmlns:a16="http://schemas.microsoft.com/office/drawing/2014/main" id="{650C0334-454D-1188-E12A-85054BBBBFF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366482" y="1859063"/>
            <a:ext cx="1347315" cy="317332"/>
          </a:xfrm>
          <a:prstGeom prst="rect">
            <a:avLst/>
          </a:prstGeom>
        </p:spPr>
      </p:pic>
      <p:pic>
        <p:nvPicPr>
          <p:cNvPr id="6" name="Imagen 5">
            <a:extLst>
              <a:ext uri="{FF2B5EF4-FFF2-40B4-BE49-F238E27FC236}">
                <a16:creationId xmlns:a16="http://schemas.microsoft.com/office/drawing/2014/main" id="{474B86D5-DE18-32AD-433A-7D2EF0DB63E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358508" y="1754057"/>
            <a:ext cx="1347315" cy="455624"/>
          </a:xfrm>
          <a:prstGeom prst="rect">
            <a:avLst/>
          </a:prstGeom>
        </p:spPr>
      </p:pic>
      <p:sp>
        <p:nvSpPr>
          <p:cNvPr id="7" name="CuadroTexto 6">
            <a:extLst>
              <a:ext uri="{FF2B5EF4-FFF2-40B4-BE49-F238E27FC236}">
                <a16:creationId xmlns:a16="http://schemas.microsoft.com/office/drawing/2014/main" id="{E81B4EC7-D8FA-AF88-E3FE-9B60B120F6A4}"/>
              </a:ext>
            </a:extLst>
          </p:cNvPr>
          <p:cNvSpPr txBox="1"/>
          <p:nvPr/>
        </p:nvSpPr>
        <p:spPr>
          <a:xfrm>
            <a:off x="10186627" y="1694563"/>
            <a:ext cx="171481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8" name="Picture 2">
            <a:extLst>
              <a:ext uri="{FF2B5EF4-FFF2-40B4-BE49-F238E27FC236}">
                <a16:creationId xmlns:a16="http://schemas.microsoft.com/office/drawing/2014/main" id="{FDAF33D8-E117-BB17-7048-F8A3780639AD}"/>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4381872" y="1142607"/>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2">
            <a:extLst>
              <a:ext uri="{FF2B5EF4-FFF2-40B4-BE49-F238E27FC236}">
                <a16:creationId xmlns:a16="http://schemas.microsoft.com/office/drawing/2014/main" id="{75CFB7C9-B44E-BDAF-6623-A8AA296CE65D}"/>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4381872" y="1762612"/>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9CADBFDC-A4F4-DDB8-1590-3AB1415FC00C}"/>
              </a:ext>
            </a:extLst>
          </p:cNvPr>
          <p:cNvSpPr txBox="1"/>
          <p:nvPr/>
        </p:nvSpPr>
        <p:spPr>
          <a:xfrm>
            <a:off x="74872" y="6351193"/>
            <a:ext cx="6228412"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Fuente: Conceptos Interventoría </a:t>
            </a:r>
            <a:r>
              <a:rPr lang="es-CO" sz="900" dirty="0">
                <a:solidFill>
                  <a:schemeClr val="accent1">
                    <a:lumMod val="50000"/>
                  </a:schemeClr>
                </a:solidFill>
                <a:latin typeface="Calibri"/>
              </a:rPr>
              <a:t>en el Periodo comprendido entre el 1 de octubre de 2024 y el 30 de abril de 2025</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900" dirty="0">
                <a:solidFill>
                  <a:schemeClr val="accent1">
                    <a:lumMod val="50000"/>
                  </a:schemeClr>
                </a:solidFill>
                <a:latin typeface="Calibri"/>
              </a:rPr>
              <a:t>* Informes en proceso de aprobación por parte de la Interventoría.</a:t>
            </a:r>
            <a:endPar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endParaRPr>
          </a:p>
        </p:txBody>
      </p:sp>
      <p:sp>
        <p:nvSpPr>
          <p:cNvPr id="13" name="CuadroTexto 12">
            <a:extLst>
              <a:ext uri="{FF2B5EF4-FFF2-40B4-BE49-F238E27FC236}">
                <a16:creationId xmlns:a16="http://schemas.microsoft.com/office/drawing/2014/main" id="{95FA2470-E840-AC3C-828A-69DB19CF6483}"/>
              </a:ext>
            </a:extLst>
          </p:cNvPr>
          <p:cNvSpPr txBox="1"/>
          <p:nvPr/>
        </p:nvSpPr>
        <p:spPr>
          <a:xfrm>
            <a:off x="1552001" y="158780"/>
            <a:ext cx="1020246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dirty="0">
                <a:solidFill>
                  <a:schemeClr val="accent1">
                    <a:lumMod val="50000"/>
                  </a:schemeClr>
                </a:solidFill>
                <a:latin typeface="Candara" panose="020E0502030303020204" pitchFamily="34" charset="0"/>
              </a:rPr>
              <a:t>RESIDUOS ORDINARIOS ESPORÁDICOS</a:t>
            </a:r>
          </a:p>
          <a:p>
            <a:pPr lvl="1"/>
            <a:r>
              <a:rPr lang="es-ES" sz="1600" b="0" dirty="0">
                <a:solidFill>
                  <a:schemeClr val="accent1">
                    <a:lumMod val="50000"/>
                  </a:schemeClr>
                </a:solidFill>
              </a:rPr>
              <a:t>Cuadrillas aprobadas por Concesionario – abril 2025</a:t>
            </a:r>
          </a:p>
        </p:txBody>
      </p:sp>
      <p:pic>
        <p:nvPicPr>
          <p:cNvPr id="14" name="Imagen 13">
            <a:extLst>
              <a:ext uri="{FF2B5EF4-FFF2-40B4-BE49-F238E27FC236}">
                <a16:creationId xmlns:a16="http://schemas.microsoft.com/office/drawing/2014/main" id="{8D681A97-8F7A-344C-8F15-D4741CC5DA28}"/>
              </a:ext>
            </a:extLst>
          </p:cNvPr>
          <p:cNvPicPr>
            <a:picLocks noChangeAspect="1"/>
          </p:cNvPicPr>
          <p:nvPr/>
        </p:nvPicPr>
        <p:blipFill>
          <a:blip r:embed="rId8" cstate="email">
            <a:extLst>
              <a:ext uri="{BEBA8EAE-BF5A-486C-A8C5-ECC9F3942E4B}">
                <a14:imgProps xmlns:a14="http://schemas.microsoft.com/office/drawing/2010/main">
                  <a14:imgLayer r:embed="rId9">
                    <a14:imgEffect>
                      <a14:backgroundRemoval t="10000" b="90000" l="10000" r="90000"/>
                    </a14:imgEffect>
                    <a14:imgEffect>
                      <a14:colorTemperature colorTemp="10784"/>
                    </a14:imgEffect>
                    <a14:imgEffect>
                      <a14:saturation sat="400000"/>
                    </a14:imgEffect>
                  </a14:imgLayer>
                </a14:imgProps>
              </a:ext>
              <a:ext uri="{28A0092B-C50C-407E-A947-70E740481C1C}">
                <a14:useLocalDpi xmlns:a14="http://schemas.microsoft.com/office/drawing/2010/main"/>
              </a:ext>
            </a:extLst>
          </a:blip>
          <a:stretch>
            <a:fillRect/>
          </a:stretch>
        </p:blipFill>
        <p:spPr>
          <a:xfrm>
            <a:off x="163360" y="81672"/>
            <a:ext cx="1975154" cy="1040296"/>
          </a:xfrm>
          <a:prstGeom prst="rect">
            <a:avLst/>
          </a:prstGeom>
        </p:spPr>
      </p:pic>
      <p:graphicFrame>
        <p:nvGraphicFramePr>
          <p:cNvPr id="15" name="Tabla 14">
            <a:extLst>
              <a:ext uri="{FF2B5EF4-FFF2-40B4-BE49-F238E27FC236}">
                <a16:creationId xmlns:a16="http://schemas.microsoft.com/office/drawing/2014/main" id="{2850EDEB-CB9C-1488-BA01-D580EEBD64DB}"/>
              </a:ext>
            </a:extLst>
          </p:cNvPr>
          <p:cNvGraphicFramePr>
            <a:graphicFrameLocks noGrp="1"/>
          </p:cNvGraphicFramePr>
          <p:nvPr>
            <p:extLst>
              <p:ext uri="{D42A27DB-BD31-4B8C-83A1-F6EECF244321}">
                <p14:modId xmlns:p14="http://schemas.microsoft.com/office/powerpoint/2010/main" val="661033750"/>
              </p:ext>
            </p:extLst>
          </p:nvPr>
        </p:nvGraphicFramePr>
        <p:xfrm>
          <a:off x="318052" y="2399057"/>
          <a:ext cx="11648661" cy="2500011"/>
        </p:xfrm>
        <a:graphic>
          <a:graphicData uri="http://schemas.openxmlformats.org/drawingml/2006/table">
            <a:tbl>
              <a:tblPr/>
              <a:tblGrid>
                <a:gridCol w="632936">
                  <a:extLst>
                    <a:ext uri="{9D8B030D-6E8A-4147-A177-3AD203B41FA5}">
                      <a16:colId xmlns:a16="http://schemas.microsoft.com/office/drawing/2014/main" val="3702443288"/>
                    </a:ext>
                  </a:extLst>
                </a:gridCol>
                <a:gridCol w="1002149">
                  <a:extLst>
                    <a:ext uri="{9D8B030D-6E8A-4147-A177-3AD203B41FA5}">
                      <a16:colId xmlns:a16="http://schemas.microsoft.com/office/drawing/2014/main" val="1227555516"/>
                    </a:ext>
                  </a:extLst>
                </a:gridCol>
                <a:gridCol w="274272">
                  <a:extLst>
                    <a:ext uri="{9D8B030D-6E8A-4147-A177-3AD203B41FA5}">
                      <a16:colId xmlns:a16="http://schemas.microsoft.com/office/drawing/2014/main" val="1746526805"/>
                    </a:ext>
                  </a:extLst>
                </a:gridCol>
                <a:gridCol w="632936">
                  <a:extLst>
                    <a:ext uri="{9D8B030D-6E8A-4147-A177-3AD203B41FA5}">
                      <a16:colId xmlns:a16="http://schemas.microsoft.com/office/drawing/2014/main" val="1479509541"/>
                    </a:ext>
                  </a:extLst>
                </a:gridCol>
                <a:gridCol w="959953">
                  <a:extLst>
                    <a:ext uri="{9D8B030D-6E8A-4147-A177-3AD203B41FA5}">
                      <a16:colId xmlns:a16="http://schemas.microsoft.com/office/drawing/2014/main" val="3629867504"/>
                    </a:ext>
                  </a:extLst>
                </a:gridCol>
                <a:gridCol w="274272">
                  <a:extLst>
                    <a:ext uri="{9D8B030D-6E8A-4147-A177-3AD203B41FA5}">
                      <a16:colId xmlns:a16="http://schemas.microsoft.com/office/drawing/2014/main" val="2791586879"/>
                    </a:ext>
                  </a:extLst>
                </a:gridCol>
                <a:gridCol w="632936">
                  <a:extLst>
                    <a:ext uri="{9D8B030D-6E8A-4147-A177-3AD203B41FA5}">
                      <a16:colId xmlns:a16="http://schemas.microsoft.com/office/drawing/2014/main" val="2992791819"/>
                    </a:ext>
                  </a:extLst>
                </a:gridCol>
                <a:gridCol w="1318617">
                  <a:extLst>
                    <a:ext uri="{9D8B030D-6E8A-4147-A177-3AD203B41FA5}">
                      <a16:colId xmlns:a16="http://schemas.microsoft.com/office/drawing/2014/main" val="24269409"/>
                    </a:ext>
                  </a:extLst>
                </a:gridCol>
                <a:gridCol w="274272">
                  <a:extLst>
                    <a:ext uri="{9D8B030D-6E8A-4147-A177-3AD203B41FA5}">
                      <a16:colId xmlns:a16="http://schemas.microsoft.com/office/drawing/2014/main" val="422935460"/>
                    </a:ext>
                  </a:extLst>
                </a:gridCol>
                <a:gridCol w="632936">
                  <a:extLst>
                    <a:ext uri="{9D8B030D-6E8A-4147-A177-3AD203B41FA5}">
                      <a16:colId xmlns:a16="http://schemas.microsoft.com/office/drawing/2014/main" val="1340553394"/>
                    </a:ext>
                  </a:extLst>
                </a:gridCol>
                <a:gridCol w="981052">
                  <a:extLst>
                    <a:ext uri="{9D8B030D-6E8A-4147-A177-3AD203B41FA5}">
                      <a16:colId xmlns:a16="http://schemas.microsoft.com/office/drawing/2014/main" val="140095862"/>
                    </a:ext>
                  </a:extLst>
                </a:gridCol>
                <a:gridCol w="274272">
                  <a:extLst>
                    <a:ext uri="{9D8B030D-6E8A-4147-A177-3AD203B41FA5}">
                      <a16:colId xmlns:a16="http://schemas.microsoft.com/office/drawing/2014/main" val="2813396315"/>
                    </a:ext>
                  </a:extLst>
                </a:gridCol>
                <a:gridCol w="632936">
                  <a:extLst>
                    <a:ext uri="{9D8B030D-6E8A-4147-A177-3AD203B41FA5}">
                      <a16:colId xmlns:a16="http://schemas.microsoft.com/office/drawing/2014/main" val="1765753387"/>
                    </a:ext>
                  </a:extLst>
                </a:gridCol>
                <a:gridCol w="1004786">
                  <a:extLst>
                    <a:ext uri="{9D8B030D-6E8A-4147-A177-3AD203B41FA5}">
                      <a16:colId xmlns:a16="http://schemas.microsoft.com/office/drawing/2014/main" val="4036221605"/>
                    </a:ext>
                  </a:extLst>
                </a:gridCol>
                <a:gridCol w="274272">
                  <a:extLst>
                    <a:ext uri="{9D8B030D-6E8A-4147-A177-3AD203B41FA5}">
                      <a16:colId xmlns:a16="http://schemas.microsoft.com/office/drawing/2014/main" val="3936346441"/>
                    </a:ext>
                  </a:extLst>
                </a:gridCol>
                <a:gridCol w="632936">
                  <a:extLst>
                    <a:ext uri="{9D8B030D-6E8A-4147-A177-3AD203B41FA5}">
                      <a16:colId xmlns:a16="http://schemas.microsoft.com/office/drawing/2014/main" val="3747833028"/>
                    </a:ext>
                  </a:extLst>
                </a:gridCol>
                <a:gridCol w="1213128">
                  <a:extLst>
                    <a:ext uri="{9D8B030D-6E8A-4147-A177-3AD203B41FA5}">
                      <a16:colId xmlns:a16="http://schemas.microsoft.com/office/drawing/2014/main" val="392824167"/>
                    </a:ext>
                  </a:extLst>
                </a:gridCol>
              </a:tblGrid>
              <a:tr h="564161">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CUADRILLAS APROBADAS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CUADRILLAS APROBADAS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CUADRILLAS APROBADAS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CUADRILLAS APROBADAS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CUADRILLAS APROBADAS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CUADRILLAS APROBADAS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978696250"/>
                  </a:ext>
                </a:extLst>
              </a:tr>
              <a:tr h="276550">
                <a:tc>
                  <a:txBody>
                    <a:bodyPr/>
                    <a:lstStyle/>
                    <a:p>
                      <a:pPr algn="ctr" rtl="0" fontAlgn="ctr"/>
                      <a:r>
                        <a:rPr lang="es-CO" sz="1100" b="0" i="0" u="none" strike="noStrike">
                          <a:solidFill>
                            <a:srgbClr val="203864"/>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920654196"/>
                  </a:ext>
                </a:extLst>
              </a:tr>
              <a:tr h="276550">
                <a:tc>
                  <a:txBody>
                    <a:bodyPr/>
                    <a:lstStyle/>
                    <a:p>
                      <a:pPr algn="ctr" rtl="0" fontAlgn="ctr"/>
                      <a:r>
                        <a:rPr lang="es-CO" sz="1100" b="0" i="0" u="none" strike="noStrike">
                          <a:solidFill>
                            <a:srgbClr val="203864"/>
                          </a:solidFill>
                          <a:effectLst/>
                          <a:latin typeface="Calibri" panose="020F0502020204030204" pitchFamily="34" charset="0"/>
                        </a:rPr>
                        <a:t>nov-24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93</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nov-24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72</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nov-24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89</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nov-24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57</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nov-24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164</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nov-24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475</a:t>
                      </a:r>
                    </a:p>
                  </a:txBody>
                  <a:tcPr marL="0" marR="0" marT="0" marB="0" anchor="ctr">
                    <a:lnL>
                      <a:noFill/>
                    </a:lnL>
                    <a:lnR>
                      <a:noFill/>
                    </a:lnR>
                    <a:lnT>
                      <a:noFill/>
                    </a:lnT>
                    <a:lnB>
                      <a:noFill/>
                    </a:lnB>
                    <a:noFill/>
                  </a:tcPr>
                </a:tc>
                <a:extLst>
                  <a:ext uri="{0D108BD9-81ED-4DB2-BD59-A6C34878D82A}">
                    <a16:rowId xmlns:a16="http://schemas.microsoft.com/office/drawing/2014/main" val="3217536642"/>
                  </a:ext>
                </a:extLst>
              </a:tr>
              <a:tr h="276550">
                <a:tc>
                  <a:txBody>
                    <a:bodyPr/>
                    <a:lstStyle/>
                    <a:p>
                      <a:pPr algn="ctr" rtl="0" fontAlgn="ctr"/>
                      <a:r>
                        <a:rPr lang="es-CO" sz="1100" b="0" i="0" u="none" strike="noStrike">
                          <a:solidFill>
                            <a:srgbClr val="203864"/>
                          </a:solidFill>
                          <a:effectLst/>
                          <a:latin typeface="Calibri" panose="020F0502020204030204" pitchFamily="34" charset="0"/>
                        </a:rPr>
                        <a:t>dic-24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195</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dic-24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104</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dic-24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85</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dic-24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dic-24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184</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dic-24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583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09289763"/>
                  </a:ext>
                </a:extLst>
              </a:tr>
              <a:tr h="276550">
                <a:tc>
                  <a:txBody>
                    <a:bodyPr/>
                    <a:lstStyle/>
                    <a:p>
                      <a:pPr algn="ctr" rtl="0" fontAlgn="ctr"/>
                      <a:r>
                        <a:rPr lang="es-CO" sz="1100" b="0" i="0" u="none" strike="noStrike">
                          <a:solidFill>
                            <a:srgbClr val="203864"/>
                          </a:solidFill>
                          <a:effectLst/>
                          <a:latin typeface="Calibri" panose="020F0502020204030204" pitchFamily="34" charset="0"/>
                        </a:rPr>
                        <a:t>ene-25</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ene-25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108</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ene-25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85</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ene-25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ene-25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205</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ene-25</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416</a:t>
                      </a:r>
                    </a:p>
                  </a:txBody>
                  <a:tcPr marL="0" marR="0" marT="0" marB="0" anchor="ctr">
                    <a:lnL>
                      <a:noFill/>
                    </a:lnL>
                    <a:lnR>
                      <a:noFill/>
                    </a:lnR>
                    <a:lnT>
                      <a:noFill/>
                    </a:lnT>
                    <a:lnB>
                      <a:noFill/>
                    </a:lnB>
                    <a:noFill/>
                  </a:tcPr>
                </a:tc>
                <a:extLst>
                  <a:ext uri="{0D108BD9-81ED-4DB2-BD59-A6C34878D82A}">
                    <a16:rowId xmlns:a16="http://schemas.microsoft.com/office/drawing/2014/main" val="2682387221"/>
                  </a:ext>
                </a:extLst>
              </a:tr>
              <a:tr h="276550">
                <a:tc>
                  <a:txBody>
                    <a:bodyPr/>
                    <a:lstStyle/>
                    <a:p>
                      <a:pPr algn="ctr" rtl="0" fontAlgn="ctr"/>
                      <a:r>
                        <a:rPr lang="es-CO" sz="1100" b="0" i="0" u="none" strike="noStrike">
                          <a:solidFill>
                            <a:srgbClr val="203864"/>
                          </a:solidFill>
                          <a:effectLst/>
                          <a:latin typeface="Calibri" panose="020F0502020204030204" pitchFamily="34" charset="0"/>
                        </a:rPr>
                        <a:t>feb-25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feb-25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93</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feb-25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68</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feb-25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93</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feb-25</a:t>
                      </a:r>
                    </a:p>
                  </a:txBody>
                  <a:tcPr marL="0" marR="0" marT="0" marB="0" anchor="ctr">
                    <a:lnL>
                      <a:noFill/>
                    </a:lnL>
                    <a:lnR>
                      <a:noFill/>
                    </a:lnR>
                    <a:lnT>
                      <a:noFill/>
                    </a:lnT>
                    <a:lnB>
                      <a:noFill/>
                    </a:lnB>
                    <a:solidFill>
                      <a:srgbClr val="EBF1E9"/>
                    </a:solidFill>
                  </a:tcPr>
                </a:tc>
                <a:tc>
                  <a:txBody>
                    <a:bodyPr/>
                    <a:lstStyle/>
                    <a:p>
                      <a:pPr algn="ctr" rtl="0" fontAlgn="ctr"/>
                      <a:r>
                        <a:rPr lang="es-MX" sz="1100" b="0" i="0" u="none" strike="noStrike" dirty="0">
                          <a:solidFill>
                            <a:srgbClr val="203864"/>
                          </a:solidFill>
                          <a:effectLst/>
                          <a:latin typeface="Calibri" panose="020F0502020204030204" pitchFamily="34" charset="0"/>
                        </a:rPr>
                        <a:t>167</a:t>
                      </a:r>
                      <a:endParaRPr lang="es-CO" sz="1100" b="0" i="0" u="none" strike="noStrike" dirty="0">
                        <a:solidFill>
                          <a:srgbClr val="203864"/>
                        </a:solidFill>
                        <a:effectLst/>
                        <a:latin typeface="Calibri" panose="020F0502020204030204" pitchFamily="34" charset="0"/>
                      </a:endParaRP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feb-25</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254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8708057"/>
                  </a:ext>
                </a:extLst>
              </a:tr>
              <a:tr h="276550">
                <a:tc>
                  <a:txBody>
                    <a:bodyPr/>
                    <a:lstStyle/>
                    <a:p>
                      <a:pPr algn="ctr" rtl="0" fontAlgn="ctr"/>
                      <a:r>
                        <a:rPr lang="es-CO" sz="1100" b="0" i="0" u="none" strike="noStrike">
                          <a:solidFill>
                            <a:srgbClr val="203864"/>
                          </a:solidFill>
                          <a:effectLst/>
                          <a:latin typeface="Calibri" panose="020F0502020204030204" pitchFamily="34" charset="0"/>
                        </a:rPr>
                        <a:t>mar-25</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endParaRPr lang="es-CO" sz="1100" b="0" i="0" u="none" strike="noStrike">
                        <a:solidFill>
                          <a:srgbClr val="203864"/>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mar-25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a:t>
                      </a:r>
                    </a:p>
                  </a:txBody>
                  <a:tcPr marL="0" marR="0" marT="0" marB="0" anchor="ctr">
                    <a:lnL>
                      <a:noFill/>
                    </a:lnL>
                    <a:lnR>
                      <a:noFill/>
                    </a:lnR>
                    <a:lnT>
                      <a:noFill/>
                    </a:lnT>
                    <a:lnB>
                      <a:noFill/>
                    </a:lnB>
                    <a:noFill/>
                  </a:tcPr>
                </a:tc>
                <a:tc>
                  <a:txBody>
                    <a:bodyPr/>
                    <a:lstStyle/>
                    <a:p>
                      <a:pPr algn="ctr" rtl="0" fontAlgn="ctr"/>
                      <a:endParaRPr lang="es-CO" sz="1100" b="0" i="0" u="none" strike="noStrike">
                        <a:solidFill>
                          <a:srgbClr val="203864"/>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mar-25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83</a:t>
                      </a:r>
                    </a:p>
                  </a:txBody>
                  <a:tcPr marL="0" marR="0" marT="0" marB="0" anchor="ctr">
                    <a:lnL>
                      <a:noFill/>
                    </a:lnL>
                    <a:lnR>
                      <a:noFill/>
                    </a:lnR>
                    <a:lnT>
                      <a:noFill/>
                    </a:lnT>
                    <a:lnB>
                      <a:noFill/>
                    </a:lnB>
                    <a:noFill/>
                  </a:tcPr>
                </a:tc>
                <a:tc>
                  <a:txBody>
                    <a:bodyPr/>
                    <a:lstStyle/>
                    <a:p>
                      <a:pPr algn="ctr" rtl="0" fontAlgn="ctr"/>
                      <a:endParaRPr lang="es-CO" sz="1100" b="0" i="0" u="none" strike="noStrike" dirty="0">
                        <a:solidFill>
                          <a:srgbClr val="203864"/>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mar-25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98</a:t>
                      </a:r>
                    </a:p>
                  </a:txBody>
                  <a:tcPr marL="0" marR="0" marT="0" marB="0" anchor="ctr">
                    <a:lnL>
                      <a:noFill/>
                    </a:lnL>
                    <a:lnR>
                      <a:noFill/>
                    </a:lnR>
                    <a:lnT>
                      <a:noFill/>
                    </a:lnT>
                    <a:lnB>
                      <a:noFill/>
                    </a:lnB>
                    <a:noFill/>
                  </a:tcPr>
                </a:tc>
                <a:tc>
                  <a:txBody>
                    <a:bodyPr/>
                    <a:lstStyle/>
                    <a:p>
                      <a:pPr algn="ctr" rtl="0" fontAlgn="ctr"/>
                      <a:endParaRPr lang="es-CO" sz="1100" b="0" i="0" u="none" strike="noStrike">
                        <a:solidFill>
                          <a:srgbClr val="203864"/>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mar-25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205</a:t>
                      </a:r>
                    </a:p>
                  </a:txBody>
                  <a:tcPr marL="0" marR="0" marT="0" marB="0" anchor="ctr">
                    <a:lnL>
                      <a:noFill/>
                    </a:lnL>
                    <a:lnR>
                      <a:noFill/>
                    </a:lnR>
                    <a:lnT>
                      <a:noFill/>
                    </a:lnT>
                    <a:lnB>
                      <a:noFill/>
                    </a:lnB>
                    <a:noFill/>
                  </a:tcPr>
                </a:tc>
                <a:tc>
                  <a:txBody>
                    <a:bodyPr/>
                    <a:lstStyle/>
                    <a:p>
                      <a:pPr algn="ctr" rtl="0" fontAlgn="ctr"/>
                      <a:endParaRPr lang="es-CO" sz="1100" b="0" i="0" u="none" strike="noStrike">
                        <a:solidFill>
                          <a:srgbClr val="203864"/>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mar-25</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488</a:t>
                      </a:r>
                    </a:p>
                  </a:txBody>
                  <a:tcPr marL="0" marR="0" marT="0" marB="0" anchor="ctr">
                    <a:lnL>
                      <a:noFill/>
                    </a:lnL>
                    <a:lnR>
                      <a:noFill/>
                    </a:lnR>
                    <a:lnT>
                      <a:noFill/>
                    </a:lnT>
                    <a:lnB>
                      <a:noFill/>
                    </a:lnB>
                    <a:noFill/>
                  </a:tcPr>
                </a:tc>
                <a:extLst>
                  <a:ext uri="{0D108BD9-81ED-4DB2-BD59-A6C34878D82A}">
                    <a16:rowId xmlns:a16="http://schemas.microsoft.com/office/drawing/2014/main" val="3267485088"/>
                  </a:ext>
                </a:extLst>
              </a:tr>
              <a:tr h="276550">
                <a:tc>
                  <a:txBody>
                    <a:bodyPr/>
                    <a:lstStyle/>
                    <a:p>
                      <a:pPr algn="ctr" rtl="0" fontAlgn="ctr"/>
                      <a:r>
                        <a:rPr lang="es-CO" sz="1100" b="1" i="0" u="none" strike="noStrike" dirty="0">
                          <a:solidFill>
                            <a:srgbClr val="203864"/>
                          </a:solidFill>
                          <a:effectLst/>
                          <a:latin typeface="Calibri" panose="020F0502020204030204" pitchFamily="34" charset="0"/>
                        </a:rPr>
                        <a:t>TOTAL</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290</a:t>
                      </a:r>
                    </a:p>
                  </a:txBody>
                  <a:tcPr marL="0" marR="0" marT="0" marB="0" anchor="ctr">
                    <a:lnL>
                      <a:noFill/>
                    </a:lnL>
                    <a:lnR>
                      <a:noFill/>
                    </a:lnR>
                    <a:lnT>
                      <a:noFill/>
                    </a:lnT>
                    <a:lnB>
                      <a:noFill/>
                    </a:lnB>
                    <a:solidFill>
                      <a:srgbClr val="EBF1E9"/>
                    </a:solidFill>
                  </a:tcPr>
                </a:tc>
                <a:tc>
                  <a:txBody>
                    <a:bodyPr/>
                    <a:lstStyle/>
                    <a:p>
                      <a:pPr algn="l" fontAlgn="b"/>
                      <a:endParaRPr lang="es-CO" sz="800" b="1"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TOTAL</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479</a:t>
                      </a:r>
                    </a:p>
                  </a:txBody>
                  <a:tcPr marL="0" marR="0" marT="0" marB="0" anchor="ctr">
                    <a:lnL>
                      <a:noFill/>
                    </a:lnL>
                    <a:lnR>
                      <a:noFill/>
                    </a:lnR>
                    <a:lnT>
                      <a:noFill/>
                    </a:lnT>
                    <a:lnB>
                      <a:noFill/>
                    </a:lnB>
                    <a:solidFill>
                      <a:srgbClr val="EBF1E9"/>
                    </a:solidFill>
                  </a:tcPr>
                </a:tc>
                <a:tc>
                  <a:txBody>
                    <a:bodyPr/>
                    <a:lstStyle/>
                    <a:p>
                      <a:pPr algn="l" fontAlgn="b"/>
                      <a:endParaRPr lang="es-CO" sz="800" b="1"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TOTAL</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410</a:t>
                      </a:r>
                    </a:p>
                  </a:txBody>
                  <a:tcPr marL="0" marR="0" marT="0" marB="0" anchor="ctr">
                    <a:lnL>
                      <a:noFill/>
                    </a:lnL>
                    <a:lnR>
                      <a:noFill/>
                    </a:lnR>
                    <a:lnT>
                      <a:noFill/>
                    </a:lnT>
                    <a:lnB>
                      <a:noFill/>
                    </a:lnB>
                    <a:solidFill>
                      <a:srgbClr val="EBF1E9"/>
                    </a:solidFill>
                  </a:tcPr>
                </a:tc>
                <a:tc>
                  <a:txBody>
                    <a:bodyPr/>
                    <a:lstStyle/>
                    <a:p>
                      <a:pPr algn="l" fontAlgn="b"/>
                      <a:endParaRPr lang="es-CO" sz="800" b="1" i="0" u="none" strike="noStrike" dirty="0">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281</a:t>
                      </a:r>
                    </a:p>
                  </a:txBody>
                  <a:tcPr marL="0" marR="0" marT="0" marB="0" anchor="ctr">
                    <a:lnL>
                      <a:noFill/>
                    </a:lnL>
                    <a:lnR>
                      <a:noFill/>
                    </a:lnR>
                    <a:lnT>
                      <a:noFill/>
                    </a:lnT>
                    <a:lnB>
                      <a:noFill/>
                    </a:lnB>
                    <a:solidFill>
                      <a:srgbClr val="EBF1E9"/>
                    </a:solidFill>
                  </a:tcPr>
                </a:tc>
                <a:tc>
                  <a:txBody>
                    <a:bodyPr/>
                    <a:lstStyle/>
                    <a:p>
                      <a:pPr algn="l" fontAlgn="b"/>
                      <a:endParaRPr lang="es-CO" sz="800" b="1" i="0" u="none" strike="noStrike" dirty="0">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TOTAL</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937</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dirty="0">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TOTAL</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2.230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75535220"/>
                  </a:ext>
                </a:extLst>
              </a:tr>
            </a:tbl>
          </a:graphicData>
        </a:graphic>
      </p:graphicFrame>
    </p:spTree>
    <p:extLst>
      <p:ext uri="{BB962C8B-B14F-4D97-AF65-F5344CB8AC3E}">
        <p14:creationId xmlns:p14="http://schemas.microsoft.com/office/powerpoint/2010/main" val="382241077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3A559D-98F0-48BD-26AD-E5A1231266D8}"/>
            </a:ext>
          </a:extLst>
        </p:cNvPr>
        <p:cNvGrpSpPr/>
        <p:nvPr/>
      </p:nvGrpSpPr>
      <p:grpSpPr>
        <a:xfrm>
          <a:off x="0" y="0"/>
          <a:ext cx="0" cy="0"/>
          <a:chOff x="0" y="0"/>
          <a:chExt cx="0" cy="0"/>
        </a:xfrm>
      </p:grpSpPr>
      <p:grpSp>
        <p:nvGrpSpPr>
          <p:cNvPr id="3" name="Grupo 2">
            <a:extLst>
              <a:ext uri="{FF2B5EF4-FFF2-40B4-BE49-F238E27FC236}">
                <a16:creationId xmlns:a16="http://schemas.microsoft.com/office/drawing/2014/main" id="{2C903754-7B75-14AA-A824-5F4B38830E78}"/>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777E9192-357E-5A74-42CC-41FCC920A83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001C7094-8B44-AE10-F4C1-2E27BF24D80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C324C83C-4F27-652E-25F7-D2BD73FE30B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grpSp>
        <p:nvGrpSpPr>
          <p:cNvPr id="39" name="Grupo 38">
            <a:extLst>
              <a:ext uri="{FF2B5EF4-FFF2-40B4-BE49-F238E27FC236}">
                <a16:creationId xmlns:a16="http://schemas.microsoft.com/office/drawing/2014/main" id="{0B842C7E-A476-2236-7C58-50C12CA9A3B1}"/>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4D765CA4-8EB2-5F7B-FDB6-FB7A227AB0A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06AA8FD9-3444-F418-C05F-F0EB7952B34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00AC7E8A-CAD3-C17B-4540-C7FFA42DB37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pic>
        <p:nvPicPr>
          <p:cNvPr id="18" name="Imagen 17">
            <a:extLst>
              <a:ext uri="{FF2B5EF4-FFF2-40B4-BE49-F238E27FC236}">
                <a16:creationId xmlns:a16="http://schemas.microsoft.com/office/drawing/2014/main" id="{089B675D-DEBB-AA63-723E-6E8AD7DDACD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449797" y="5693336"/>
            <a:ext cx="1280414" cy="1005884"/>
          </a:xfrm>
          <a:prstGeom prst="rect">
            <a:avLst/>
          </a:prstGeom>
        </p:spPr>
      </p:pic>
      <p:sp>
        <p:nvSpPr>
          <p:cNvPr id="4" name="AutoShape 2">
            <a:extLst>
              <a:ext uri="{FF2B5EF4-FFF2-40B4-BE49-F238E27FC236}">
                <a16:creationId xmlns:a16="http://schemas.microsoft.com/office/drawing/2014/main" id="{9E8E6536-41A0-DEFB-DD9B-08208B595714}"/>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2B1DF8E-5CE0-6B8D-A2D3-7CC0CCC55138}"/>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ED0CCF9C-22E1-2486-4526-9D70D1B92583}"/>
              </a:ext>
            </a:extLst>
          </p:cNvPr>
          <p:cNvPicPr>
            <a:picLocks noChangeAspect="1"/>
          </p:cNvPicPr>
          <p:nvPr/>
        </p:nvPicPr>
        <p:blipFill>
          <a:blip r:embed="rId5" cstate="email">
            <a:extLst>
              <a:ext uri="{BEBA8EAE-BF5A-486C-A8C5-ECC9F3942E4B}">
                <a14:imgProps xmlns:a14="http://schemas.microsoft.com/office/drawing/2010/main">
                  <a14:imgLayer r:embed="rId6">
                    <a14:imgEffect>
                      <a14:backgroundRemoval t="10000" b="90000" l="10000" r="90000"/>
                    </a14:imgEffect>
                    <a14:imgEffect>
                      <a14:colorTemperature colorTemp="10784"/>
                    </a14:imgEffect>
                    <a14:imgEffect>
                      <a14:saturation sat="400000"/>
                    </a14:imgEffect>
                  </a14:imgLayer>
                </a14:imgProps>
              </a:ext>
              <a:ext uri="{28A0092B-C50C-407E-A947-70E740481C1C}">
                <a14:useLocalDpi xmlns:a14="http://schemas.microsoft.com/office/drawing/2010/main"/>
              </a:ext>
            </a:extLst>
          </a:blip>
          <a:stretch>
            <a:fillRect/>
          </a:stretch>
        </p:blipFill>
        <p:spPr>
          <a:xfrm>
            <a:off x="163360" y="81672"/>
            <a:ext cx="1975154" cy="1040296"/>
          </a:xfrm>
          <a:prstGeom prst="rect">
            <a:avLst/>
          </a:prstGeom>
        </p:spPr>
      </p:pic>
      <p:sp>
        <p:nvSpPr>
          <p:cNvPr id="12" name="CuadroTexto 11">
            <a:extLst>
              <a:ext uri="{FF2B5EF4-FFF2-40B4-BE49-F238E27FC236}">
                <a16:creationId xmlns:a16="http://schemas.microsoft.com/office/drawing/2014/main" id="{0C31611B-2663-35A5-C091-1F6CF0D27523}"/>
              </a:ext>
            </a:extLst>
          </p:cNvPr>
          <p:cNvSpPr txBox="1"/>
          <p:nvPr/>
        </p:nvSpPr>
        <p:spPr>
          <a:xfrm>
            <a:off x="1552001" y="158780"/>
            <a:ext cx="868746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dirty="0">
                <a:solidFill>
                  <a:schemeClr val="accent1">
                    <a:lumMod val="50000"/>
                  </a:schemeClr>
                </a:solidFill>
                <a:latin typeface="Candara" panose="020E0502030303020204" pitchFamily="34" charset="0"/>
              </a:rPr>
              <a:t>RESIDUOS ORDINARIOS ESPORÁDICOS</a:t>
            </a:r>
          </a:p>
          <a:p>
            <a:pPr lvl="1"/>
            <a:r>
              <a:rPr lang="es-ES" sz="1600" b="0" dirty="0">
                <a:solidFill>
                  <a:schemeClr val="accent1">
                    <a:lumMod val="50000"/>
                  </a:schemeClr>
                </a:solidFill>
              </a:rPr>
              <a:t>Cuadrillas verificadas por concesionario – abril 2025</a:t>
            </a:r>
          </a:p>
        </p:txBody>
      </p:sp>
      <p:sp>
        <p:nvSpPr>
          <p:cNvPr id="5" name="Rectángulo 4">
            <a:extLst>
              <a:ext uri="{FF2B5EF4-FFF2-40B4-BE49-F238E27FC236}">
                <a16:creationId xmlns:a16="http://schemas.microsoft.com/office/drawing/2014/main" id="{139CE02C-7A73-1300-1C91-0DC7ABC836FF}"/>
              </a:ext>
            </a:extLst>
          </p:cNvPr>
          <p:cNvSpPr/>
          <p:nvPr/>
        </p:nvSpPr>
        <p:spPr>
          <a:xfrm>
            <a:off x="446427" y="2037494"/>
            <a:ext cx="11348044" cy="2880000"/>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028" name="Picture 4" descr="item 4">
            <a:extLst>
              <a:ext uri="{FF2B5EF4-FFF2-40B4-BE49-F238E27FC236}">
                <a16:creationId xmlns:a16="http://schemas.microsoft.com/office/drawing/2014/main" id="{0C2BCDEB-7B2E-3A3D-E214-DD8A1B36805E}"/>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538514" y="2125629"/>
            <a:ext cx="3528254" cy="2659528"/>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item 5">
            <a:extLst>
              <a:ext uri="{FF2B5EF4-FFF2-40B4-BE49-F238E27FC236}">
                <a16:creationId xmlns:a16="http://schemas.microsoft.com/office/drawing/2014/main" id="{EEE6A7EB-A458-53B4-BF4D-952BD036AE28}"/>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304562" y="2125270"/>
            <a:ext cx="3737492" cy="2659528"/>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item 3">
            <a:extLst>
              <a:ext uri="{FF2B5EF4-FFF2-40B4-BE49-F238E27FC236}">
                <a16:creationId xmlns:a16="http://schemas.microsoft.com/office/drawing/2014/main" id="{CE5F3AE9-2F58-5969-2E76-08CCB96B0BD7}"/>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8246472" y="2125270"/>
            <a:ext cx="3474955" cy="265952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1476390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58196" y="6178291"/>
            <a:ext cx="6038024" cy="507831"/>
          </a:xfrm>
          <a:prstGeom prst="rect">
            <a:avLst/>
          </a:prstGeom>
          <a:noFill/>
        </p:spPr>
        <p:txBody>
          <a:bodyPr wrap="square" rtlCol="0">
            <a:spAutoFit/>
          </a:bodyPr>
          <a:lstStyle/>
          <a:p>
            <a:r>
              <a:rPr lang="es-MX" sz="900" dirty="0">
                <a:solidFill>
                  <a:schemeClr val="accent1">
                    <a:lumMod val="50000"/>
                  </a:schemeClr>
                </a:solidFill>
              </a:rPr>
              <a:t>(*) De acuerdo con lo establecido en el Decreto 1077 de 2015, artículo 2.3.2.1.1. “Definiciones”. Numeral 43.</a:t>
            </a:r>
          </a:p>
          <a:p>
            <a:r>
              <a:rPr lang="es-MX" sz="900" dirty="0">
                <a:solidFill>
                  <a:schemeClr val="accent1">
                    <a:lumMod val="50000"/>
                  </a:schemeClr>
                </a:solidFill>
              </a:rPr>
              <a:t>Fuente: Base de datos PIDJ </a:t>
            </a:r>
          </a:p>
          <a:p>
            <a:r>
              <a:rPr lang="es-MX" sz="900" dirty="0">
                <a:solidFill>
                  <a:schemeClr val="accent1">
                    <a:lumMod val="50000"/>
                  </a:schemeClr>
                </a:solidFill>
                <a:highlight>
                  <a:srgbClr val="FFFFFF"/>
                </a:highlight>
              </a:rPr>
              <a:t>Periodo comprendido entre el 1 de enero y el 30 de abril de 2025</a:t>
            </a:r>
            <a:endParaRPr lang="es-CO" sz="900" dirty="0">
              <a:solidFill>
                <a:schemeClr val="accent1">
                  <a:lumMod val="50000"/>
                </a:schemeClr>
              </a:solidFill>
              <a:highlight>
                <a:srgbClr val="FFFFFF"/>
              </a:highlight>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0662" y="1585871"/>
            <a:ext cx="992865" cy="779988"/>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537543" y="1579514"/>
            <a:ext cx="1382614" cy="783065"/>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55962" y="1800939"/>
            <a:ext cx="1366506" cy="289747"/>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97772" y="1628572"/>
            <a:ext cx="1199927" cy="462114"/>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135468" y="1598019"/>
            <a:ext cx="1329707" cy="523220"/>
          </a:xfrm>
          <a:prstGeom prst="rect">
            <a:avLst/>
          </a:prstGeom>
          <a:noFill/>
        </p:spPr>
        <p:txBody>
          <a:bodyPr wrap="square" rtlCol="0">
            <a:spAutoFit/>
          </a:bodyPr>
          <a:lstStyle/>
          <a:p>
            <a:r>
              <a:rPr lang="es-CO" sz="2800" b="1" kern="0" cap="small">
                <a:solidFill>
                  <a:schemeClr val="accent1">
                    <a:lumMod val="50000"/>
                  </a:schemeClr>
                </a:solidFill>
                <a:latin typeface="Candara" panose="020E0502030303020204" pitchFamily="34" charset="0"/>
              </a:rPr>
              <a:t>TOTAL</a:t>
            </a:r>
            <a:endParaRPr lang="es-CO" sz="1400"/>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718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ordinarios* – 2025 </a:t>
            </a:r>
            <a:endParaRPr lang="es-CO" sz="1600" b="0" kern="0">
              <a:solidFill>
                <a:schemeClr val="accent1">
                  <a:lumMod val="50000"/>
                </a:schemeClr>
              </a:solidFill>
            </a:endParaRPr>
          </a:p>
        </p:txBody>
      </p:sp>
      <p:grpSp>
        <p:nvGrpSpPr>
          <p:cNvPr id="7" name="Grupo 6">
            <a:extLst>
              <a:ext uri="{FF2B5EF4-FFF2-40B4-BE49-F238E27FC236}">
                <a16:creationId xmlns:a16="http://schemas.microsoft.com/office/drawing/2014/main" id="{2DE9AA0E-45AB-ADF0-2791-7823AD5132E2}"/>
              </a:ext>
            </a:extLst>
          </p:cNvPr>
          <p:cNvGrpSpPr/>
          <p:nvPr/>
        </p:nvGrpSpPr>
        <p:grpSpPr>
          <a:xfrm>
            <a:off x="4667767" y="1325935"/>
            <a:ext cx="942092" cy="986839"/>
            <a:chOff x="4478235" y="1309860"/>
            <a:chExt cx="942092" cy="986839"/>
          </a:xfrm>
        </p:grpSpPr>
        <p:pic>
          <p:nvPicPr>
            <p:cNvPr id="24" name="Picture 2">
              <a:extLst>
                <a:ext uri="{FF2B5EF4-FFF2-40B4-BE49-F238E27FC236}">
                  <a16:creationId xmlns:a16="http://schemas.microsoft.com/office/drawing/2014/main" id="{94EE6973-16C4-4F63-A2A5-4C74E14D5D9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78235" y="1762666"/>
              <a:ext cx="942092" cy="5340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A69F2703-7766-411E-9041-3437A82F1D09}"/>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86814" y="1309860"/>
              <a:ext cx="928019" cy="52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CB00C93D-0EFD-5515-6B51-10BAC69BA7F3}"/>
              </a:ext>
            </a:extLst>
          </p:cNvPr>
          <p:cNvGraphicFramePr>
            <a:graphicFrameLocks noGrp="1"/>
          </p:cNvGraphicFramePr>
          <p:nvPr>
            <p:extLst>
              <p:ext uri="{D42A27DB-BD31-4B8C-83A1-F6EECF244321}">
                <p14:modId xmlns:p14="http://schemas.microsoft.com/office/powerpoint/2010/main" val="2446442120"/>
              </p:ext>
            </p:extLst>
          </p:nvPr>
        </p:nvGraphicFramePr>
        <p:xfrm>
          <a:off x="492254" y="2452199"/>
          <a:ext cx="11207491" cy="1953601"/>
        </p:xfrm>
        <a:graphic>
          <a:graphicData uri="http://schemas.openxmlformats.org/drawingml/2006/table">
            <a:tbl>
              <a:tblPr/>
              <a:tblGrid>
                <a:gridCol w="803885">
                  <a:extLst>
                    <a:ext uri="{9D8B030D-6E8A-4147-A177-3AD203B41FA5}">
                      <a16:colId xmlns:a16="http://schemas.microsoft.com/office/drawing/2014/main" val="197205882"/>
                    </a:ext>
                  </a:extLst>
                </a:gridCol>
                <a:gridCol w="911069">
                  <a:extLst>
                    <a:ext uri="{9D8B030D-6E8A-4147-A177-3AD203B41FA5}">
                      <a16:colId xmlns:a16="http://schemas.microsoft.com/office/drawing/2014/main" val="3648889361"/>
                    </a:ext>
                  </a:extLst>
                </a:gridCol>
                <a:gridCol w="150728">
                  <a:extLst>
                    <a:ext uri="{9D8B030D-6E8A-4147-A177-3AD203B41FA5}">
                      <a16:colId xmlns:a16="http://schemas.microsoft.com/office/drawing/2014/main" val="2689370031"/>
                    </a:ext>
                  </a:extLst>
                </a:gridCol>
                <a:gridCol w="803885">
                  <a:extLst>
                    <a:ext uri="{9D8B030D-6E8A-4147-A177-3AD203B41FA5}">
                      <a16:colId xmlns:a16="http://schemas.microsoft.com/office/drawing/2014/main" val="2936238275"/>
                    </a:ext>
                  </a:extLst>
                </a:gridCol>
                <a:gridCol w="911069">
                  <a:extLst>
                    <a:ext uri="{9D8B030D-6E8A-4147-A177-3AD203B41FA5}">
                      <a16:colId xmlns:a16="http://schemas.microsoft.com/office/drawing/2014/main" val="3175890688"/>
                    </a:ext>
                  </a:extLst>
                </a:gridCol>
                <a:gridCol w="150728">
                  <a:extLst>
                    <a:ext uri="{9D8B030D-6E8A-4147-A177-3AD203B41FA5}">
                      <a16:colId xmlns:a16="http://schemas.microsoft.com/office/drawing/2014/main" val="1724177009"/>
                    </a:ext>
                  </a:extLst>
                </a:gridCol>
                <a:gridCol w="803885">
                  <a:extLst>
                    <a:ext uri="{9D8B030D-6E8A-4147-A177-3AD203B41FA5}">
                      <a16:colId xmlns:a16="http://schemas.microsoft.com/office/drawing/2014/main" val="3036638465"/>
                    </a:ext>
                  </a:extLst>
                </a:gridCol>
                <a:gridCol w="911069">
                  <a:extLst>
                    <a:ext uri="{9D8B030D-6E8A-4147-A177-3AD203B41FA5}">
                      <a16:colId xmlns:a16="http://schemas.microsoft.com/office/drawing/2014/main" val="2408020923"/>
                    </a:ext>
                  </a:extLst>
                </a:gridCol>
                <a:gridCol w="150728">
                  <a:extLst>
                    <a:ext uri="{9D8B030D-6E8A-4147-A177-3AD203B41FA5}">
                      <a16:colId xmlns:a16="http://schemas.microsoft.com/office/drawing/2014/main" val="718547971"/>
                    </a:ext>
                  </a:extLst>
                </a:gridCol>
                <a:gridCol w="803885">
                  <a:extLst>
                    <a:ext uri="{9D8B030D-6E8A-4147-A177-3AD203B41FA5}">
                      <a16:colId xmlns:a16="http://schemas.microsoft.com/office/drawing/2014/main" val="1878352305"/>
                    </a:ext>
                  </a:extLst>
                </a:gridCol>
                <a:gridCol w="911069">
                  <a:extLst>
                    <a:ext uri="{9D8B030D-6E8A-4147-A177-3AD203B41FA5}">
                      <a16:colId xmlns:a16="http://schemas.microsoft.com/office/drawing/2014/main" val="3011327908"/>
                    </a:ext>
                  </a:extLst>
                </a:gridCol>
                <a:gridCol w="150728">
                  <a:extLst>
                    <a:ext uri="{9D8B030D-6E8A-4147-A177-3AD203B41FA5}">
                      <a16:colId xmlns:a16="http://schemas.microsoft.com/office/drawing/2014/main" val="4129827019"/>
                    </a:ext>
                  </a:extLst>
                </a:gridCol>
                <a:gridCol w="803885">
                  <a:extLst>
                    <a:ext uri="{9D8B030D-6E8A-4147-A177-3AD203B41FA5}">
                      <a16:colId xmlns:a16="http://schemas.microsoft.com/office/drawing/2014/main" val="7052302"/>
                    </a:ext>
                  </a:extLst>
                </a:gridCol>
                <a:gridCol w="911069">
                  <a:extLst>
                    <a:ext uri="{9D8B030D-6E8A-4147-A177-3AD203B41FA5}">
                      <a16:colId xmlns:a16="http://schemas.microsoft.com/office/drawing/2014/main" val="3341973531"/>
                    </a:ext>
                  </a:extLst>
                </a:gridCol>
                <a:gridCol w="150728">
                  <a:extLst>
                    <a:ext uri="{9D8B030D-6E8A-4147-A177-3AD203B41FA5}">
                      <a16:colId xmlns:a16="http://schemas.microsoft.com/office/drawing/2014/main" val="129546885"/>
                    </a:ext>
                  </a:extLst>
                </a:gridCol>
                <a:gridCol w="803885">
                  <a:extLst>
                    <a:ext uri="{9D8B030D-6E8A-4147-A177-3AD203B41FA5}">
                      <a16:colId xmlns:a16="http://schemas.microsoft.com/office/drawing/2014/main" val="3124573109"/>
                    </a:ext>
                  </a:extLst>
                </a:gridCol>
                <a:gridCol w="1075196">
                  <a:extLst>
                    <a:ext uri="{9D8B030D-6E8A-4147-A177-3AD203B41FA5}">
                      <a16:colId xmlns:a16="http://schemas.microsoft.com/office/drawing/2014/main" val="90316080"/>
                    </a:ext>
                  </a:extLst>
                </a:gridCol>
              </a:tblGrid>
              <a:tr h="330852">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375109313"/>
                  </a:ext>
                </a:extLst>
              </a:tr>
              <a:tr h="315097">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35.088,56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51.843,83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31.950,90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22.394,48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22.886,34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164.164,11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306560262"/>
                  </a:ext>
                </a:extLst>
              </a:tr>
              <a:tr h="315097">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33.404,52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49.169,26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30.564,50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21.268,12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21.801,36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156.207,76</a:t>
                      </a:r>
                    </a:p>
                  </a:txBody>
                  <a:tcPr marL="0" marR="0" marT="0" marB="0" anchor="ctr">
                    <a:lnL>
                      <a:noFill/>
                    </a:lnL>
                    <a:lnR>
                      <a:noFill/>
                    </a:lnR>
                    <a:lnT>
                      <a:noFill/>
                    </a:lnT>
                    <a:lnB>
                      <a:noFill/>
                    </a:lnB>
                    <a:noFill/>
                  </a:tcPr>
                </a:tc>
                <a:extLst>
                  <a:ext uri="{0D108BD9-81ED-4DB2-BD59-A6C34878D82A}">
                    <a16:rowId xmlns:a16="http://schemas.microsoft.com/office/drawing/2014/main" val="1345731173"/>
                  </a:ext>
                </a:extLst>
              </a:tr>
              <a:tr h="346606">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36.431,19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54.952,59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34.067,31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23.173,33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24.129,93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172.754,35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541455455"/>
                  </a:ext>
                </a:extLst>
              </a:tr>
              <a:tr h="315097">
                <a:tc>
                  <a:txBody>
                    <a:bodyPr/>
                    <a:lstStyle/>
                    <a:p>
                      <a:pPr algn="ctr" rtl="0" fontAlgn="ctr"/>
                      <a:r>
                        <a:rPr lang="es-CO" sz="1100" b="0" i="0" u="none" strike="noStrike">
                          <a:solidFill>
                            <a:srgbClr val="002060"/>
                          </a:solidFill>
                          <a:effectLst/>
                          <a:latin typeface="Calibri" panose="020F0502020204030204" pitchFamily="34" charset="0"/>
                        </a:rPr>
                        <a:t>abr-25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35.736,81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54.057,25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33.957,81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22.483,17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23.655,17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abr-25</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169.890,21</a:t>
                      </a:r>
                    </a:p>
                  </a:txBody>
                  <a:tcPr marL="0" marR="0" marT="0" marB="0" anchor="ctr">
                    <a:lnL>
                      <a:noFill/>
                    </a:lnL>
                    <a:lnR>
                      <a:noFill/>
                    </a:lnR>
                    <a:lnT>
                      <a:noFill/>
                    </a:lnT>
                    <a:lnB>
                      <a:noFill/>
                    </a:lnB>
                    <a:noFill/>
                  </a:tcPr>
                </a:tc>
                <a:extLst>
                  <a:ext uri="{0D108BD9-81ED-4DB2-BD59-A6C34878D82A}">
                    <a16:rowId xmlns:a16="http://schemas.microsoft.com/office/drawing/2014/main" val="684913628"/>
                  </a:ext>
                </a:extLst>
              </a:tr>
              <a:tr h="330852">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140.661,08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210.022,93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130.540,52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89.319,10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92.472,80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663.016,43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86490676"/>
                  </a:ext>
                </a:extLst>
              </a:tr>
            </a:tbl>
          </a:graphicData>
        </a:graphic>
      </p:graphicFrame>
    </p:spTree>
    <p:extLst>
      <p:ext uri="{BB962C8B-B14F-4D97-AF65-F5344CB8AC3E}">
        <p14:creationId xmlns:p14="http://schemas.microsoft.com/office/powerpoint/2010/main" val="64948789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CD91F9-53E7-21CB-ABE3-6146760D888A}"/>
            </a:ext>
          </a:extLst>
        </p:cNvPr>
        <p:cNvGrpSpPr/>
        <p:nvPr/>
      </p:nvGrpSpPr>
      <p:grpSpPr>
        <a:xfrm>
          <a:off x="0" y="0"/>
          <a:ext cx="0" cy="0"/>
          <a:chOff x="0" y="0"/>
          <a:chExt cx="0" cy="0"/>
        </a:xfrm>
      </p:grpSpPr>
      <p:sp>
        <p:nvSpPr>
          <p:cNvPr id="5" name="Rectángulo 4">
            <a:extLst>
              <a:ext uri="{FF2B5EF4-FFF2-40B4-BE49-F238E27FC236}">
                <a16:creationId xmlns:a16="http://schemas.microsoft.com/office/drawing/2014/main" id="{D100AA57-0471-6B62-DDC0-EF7376F30C5D}"/>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FEFAB4D6-C08F-1AA1-9E7B-7AAAA1106C62}"/>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ACF163DD-2B80-02DD-1A5C-7DC4748B15B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7E02C50E-F239-B5AC-9272-2A1D8DDFE33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0CD50687-07E2-68A6-4EF6-3C997F1AE1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grpSp>
        <p:nvGrpSpPr>
          <p:cNvPr id="39" name="Grupo 38">
            <a:extLst>
              <a:ext uri="{FF2B5EF4-FFF2-40B4-BE49-F238E27FC236}">
                <a16:creationId xmlns:a16="http://schemas.microsoft.com/office/drawing/2014/main" id="{6E2A807E-BA7D-ECF0-FFBF-B42B47330EDE}"/>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8A33601C-3D5D-E197-63D3-88ECE00976F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CD1D0A08-D1D9-A7AA-D326-1BE95B758FF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83C81207-52C8-54BF-6713-FA29870E437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84B2EBA3-EF35-F422-E2DD-C55532DA1102}"/>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01EC69A1-762E-F0CF-A8F1-8F560DB959EE}"/>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1658E65C-861A-5E0E-6D03-710189BEFA66}"/>
              </a:ext>
            </a:extLst>
          </p:cNvPr>
          <p:cNvPicPr>
            <a:picLocks noChangeAspect="1"/>
          </p:cNvPicPr>
          <p:nvPr/>
        </p:nvPicPr>
        <p:blipFill>
          <a:blip r:embed="rId4" cstate="email">
            <a:extLst>
              <a:ext uri="{BEBA8EAE-BF5A-486C-A8C5-ECC9F3942E4B}">
                <a14:imgProps xmlns:a14="http://schemas.microsoft.com/office/drawing/2010/main">
                  <a14:imgLayer r:embed="rId5">
                    <a14:imgEffect>
                      <a14:backgroundRemoval t="10000" b="90000" l="10000" r="90000"/>
                    </a14:imgEffect>
                    <a14:imgEffect>
                      <a14:colorTemperature colorTemp="10784"/>
                    </a14:imgEffect>
                    <a14:imgEffect>
                      <a14:saturation sat="400000"/>
                    </a14:imgEffect>
                  </a14:imgLayer>
                </a14:imgProps>
              </a:ext>
              <a:ext uri="{28A0092B-C50C-407E-A947-70E740481C1C}">
                <a14:useLocalDpi xmlns:a14="http://schemas.microsoft.com/office/drawing/2010/main"/>
              </a:ext>
            </a:extLst>
          </a:blip>
          <a:stretch>
            <a:fillRect/>
          </a:stretch>
        </p:blipFill>
        <p:spPr>
          <a:xfrm>
            <a:off x="163360" y="81672"/>
            <a:ext cx="1975154" cy="1040296"/>
          </a:xfrm>
          <a:prstGeom prst="rect">
            <a:avLst/>
          </a:prstGeom>
        </p:spPr>
      </p:pic>
      <p:sp>
        <p:nvSpPr>
          <p:cNvPr id="12" name="CuadroTexto 11">
            <a:extLst>
              <a:ext uri="{FF2B5EF4-FFF2-40B4-BE49-F238E27FC236}">
                <a16:creationId xmlns:a16="http://schemas.microsoft.com/office/drawing/2014/main" id="{0915103F-A672-1904-D623-CD0179B1D83C}"/>
              </a:ext>
            </a:extLst>
          </p:cNvPr>
          <p:cNvSpPr txBox="1"/>
          <p:nvPr/>
        </p:nvSpPr>
        <p:spPr>
          <a:xfrm>
            <a:off x="1552001" y="158780"/>
            <a:ext cx="868746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dirty="0">
                <a:solidFill>
                  <a:schemeClr val="accent1">
                    <a:lumMod val="50000"/>
                  </a:schemeClr>
                </a:solidFill>
                <a:latin typeface="Candara" panose="020E0502030303020204" pitchFamily="34" charset="0"/>
              </a:rPr>
              <a:t>RESIDUOS ORDINARIOS ESPORÁDICOS</a:t>
            </a:r>
          </a:p>
          <a:p>
            <a:pPr lvl="1"/>
            <a:r>
              <a:rPr lang="es-ES" sz="1600" b="0" dirty="0">
                <a:solidFill>
                  <a:schemeClr val="accent1">
                    <a:lumMod val="50000"/>
                  </a:schemeClr>
                </a:solidFill>
              </a:rPr>
              <a:t>Cuadrillas verificadas por concesionario – abril 2025</a:t>
            </a:r>
          </a:p>
        </p:txBody>
      </p:sp>
      <p:pic>
        <p:nvPicPr>
          <p:cNvPr id="6" name="Imagen 5">
            <a:extLst>
              <a:ext uri="{FF2B5EF4-FFF2-40B4-BE49-F238E27FC236}">
                <a16:creationId xmlns:a16="http://schemas.microsoft.com/office/drawing/2014/main" id="{F3142C7D-1994-6D1D-6744-CF93420CD3F6}"/>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5406484" y="5890489"/>
            <a:ext cx="1427930" cy="808731"/>
          </a:xfrm>
          <a:prstGeom prst="rect">
            <a:avLst/>
          </a:prstGeom>
        </p:spPr>
      </p:pic>
      <p:pic>
        <p:nvPicPr>
          <p:cNvPr id="2050" name="Picture 2" descr="item 1">
            <a:extLst>
              <a:ext uri="{FF2B5EF4-FFF2-40B4-BE49-F238E27FC236}">
                <a16:creationId xmlns:a16="http://schemas.microsoft.com/office/drawing/2014/main" id="{ACB8B0D0-2473-DDC8-575A-7CE8DBF416C1}"/>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557611" y="2158156"/>
            <a:ext cx="3520000" cy="2848410"/>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item 2">
            <a:extLst>
              <a:ext uri="{FF2B5EF4-FFF2-40B4-BE49-F238E27FC236}">
                <a16:creationId xmlns:a16="http://schemas.microsoft.com/office/drawing/2014/main" id="{EAA05337-1930-647B-9F1A-A54CE43863D4}"/>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241580" y="2158156"/>
            <a:ext cx="3766820" cy="2848410"/>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descr="item 3">
            <a:extLst>
              <a:ext uri="{FF2B5EF4-FFF2-40B4-BE49-F238E27FC236}">
                <a16:creationId xmlns:a16="http://schemas.microsoft.com/office/drawing/2014/main" id="{5AF18BED-E990-E01E-0907-078C109DEBDD}"/>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8160800" y="2158155"/>
            <a:ext cx="3520000" cy="284840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2049803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201CCC2-A5E8-8A6F-FA9F-6556F10BB232}"/>
            </a:ext>
          </a:extLst>
        </p:cNvPr>
        <p:cNvGrpSpPr/>
        <p:nvPr/>
      </p:nvGrpSpPr>
      <p:grpSpPr>
        <a:xfrm>
          <a:off x="0" y="0"/>
          <a:ext cx="0" cy="0"/>
          <a:chOff x="0" y="0"/>
          <a:chExt cx="0" cy="0"/>
        </a:xfrm>
      </p:grpSpPr>
      <p:sp>
        <p:nvSpPr>
          <p:cNvPr id="5" name="Rectángulo 4">
            <a:extLst>
              <a:ext uri="{FF2B5EF4-FFF2-40B4-BE49-F238E27FC236}">
                <a16:creationId xmlns:a16="http://schemas.microsoft.com/office/drawing/2014/main" id="{7C56A3B3-4538-A191-C7F0-7F8F623238BC}"/>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EED30306-7D77-65CE-BF23-0D6A9A873284}"/>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92CA0FE5-13B6-30D8-7CDD-D578C6ABEBB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00E6249F-38FA-E1D4-0F62-121997ECA83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359D39F6-0B33-F10D-CCFD-17567D6C069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grpSp>
        <p:nvGrpSpPr>
          <p:cNvPr id="39" name="Grupo 38">
            <a:extLst>
              <a:ext uri="{FF2B5EF4-FFF2-40B4-BE49-F238E27FC236}">
                <a16:creationId xmlns:a16="http://schemas.microsoft.com/office/drawing/2014/main" id="{6158C5A9-B975-FF45-55B1-0EC298F44DB0}"/>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F152A115-015F-B227-5AC6-67A784B967B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8C4FC409-F269-3E68-0DF4-1467365CE9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F4EC658B-7CD3-2D08-0D95-37B5292FF291}"/>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D446B5B9-7E9C-212B-EDDD-FFE4C1E0FE29}"/>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42EBBB7E-9531-F838-D207-0679CADE233A}"/>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B7146D79-48F2-22E4-3C15-F8F58AA6F8D8}"/>
              </a:ext>
            </a:extLst>
          </p:cNvPr>
          <p:cNvPicPr>
            <a:picLocks noChangeAspect="1"/>
          </p:cNvPicPr>
          <p:nvPr/>
        </p:nvPicPr>
        <p:blipFill>
          <a:blip r:embed="rId4" cstate="email">
            <a:extLst>
              <a:ext uri="{BEBA8EAE-BF5A-486C-A8C5-ECC9F3942E4B}">
                <a14:imgProps xmlns:a14="http://schemas.microsoft.com/office/drawing/2010/main">
                  <a14:imgLayer r:embed="rId5">
                    <a14:imgEffect>
                      <a14:backgroundRemoval t="10000" b="90000" l="10000" r="90000"/>
                    </a14:imgEffect>
                    <a14:imgEffect>
                      <a14:colorTemperature colorTemp="10784"/>
                    </a14:imgEffect>
                    <a14:imgEffect>
                      <a14:saturation sat="400000"/>
                    </a14:imgEffect>
                  </a14:imgLayer>
                </a14:imgProps>
              </a:ext>
              <a:ext uri="{28A0092B-C50C-407E-A947-70E740481C1C}">
                <a14:useLocalDpi xmlns:a14="http://schemas.microsoft.com/office/drawing/2010/main"/>
              </a:ext>
            </a:extLst>
          </a:blip>
          <a:stretch>
            <a:fillRect/>
          </a:stretch>
        </p:blipFill>
        <p:spPr>
          <a:xfrm>
            <a:off x="163360" y="81672"/>
            <a:ext cx="1975154" cy="1040296"/>
          </a:xfrm>
          <a:prstGeom prst="rect">
            <a:avLst/>
          </a:prstGeom>
        </p:spPr>
      </p:pic>
      <p:sp>
        <p:nvSpPr>
          <p:cNvPr id="12" name="CuadroTexto 11">
            <a:extLst>
              <a:ext uri="{FF2B5EF4-FFF2-40B4-BE49-F238E27FC236}">
                <a16:creationId xmlns:a16="http://schemas.microsoft.com/office/drawing/2014/main" id="{99B232A9-7BCE-7F16-73AA-EDB728B0927B}"/>
              </a:ext>
            </a:extLst>
          </p:cNvPr>
          <p:cNvSpPr txBox="1"/>
          <p:nvPr/>
        </p:nvSpPr>
        <p:spPr>
          <a:xfrm>
            <a:off x="1552001" y="158780"/>
            <a:ext cx="868746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dirty="0">
                <a:solidFill>
                  <a:schemeClr val="accent1">
                    <a:lumMod val="50000"/>
                  </a:schemeClr>
                </a:solidFill>
                <a:latin typeface="Candara" panose="020E0502030303020204" pitchFamily="34" charset="0"/>
              </a:rPr>
              <a:t>RESIDUOS ORDINARIOS ESPORÁDICOS</a:t>
            </a:r>
          </a:p>
          <a:p>
            <a:pPr lvl="1"/>
            <a:r>
              <a:rPr lang="es-ES" sz="1600" b="0" dirty="0">
                <a:solidFill>
                  <a:schemeClr val="accent1">
                    <a:lumMod val="50000"/>
                  </a:schemeClr>
                </a:solidFill>
              </a:rPr>
              <a:t>Cuadrillas verificadas por concesionario – abril 2025</a:t>
            </a:r>
          </a:p>
        </p:txBody>
      </p:sp>
      <p:pic>
        <p:nvPicPr>
          <p:cNvPr id="6" name="Picture 2">
            <a:extLst>
              <a:ext uri="{FF2B5EF4-FFF2-40B4-BE49-F238E27FC236}">
                <a16:creationId xmlns:a16="http://schemas.microsoft.com/office/drawing/2014/main" id="{6BFAC113-67A5-D176-4E3D-3520D5ABC1DE}"/>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5497606" y="5483816"/>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2">
            <a:extLst>
              <a:ext uri="{FF2B5EF4-FFF2-40B4-BE49-F238E27FC236}">
                <a16:creationId xmlns:a16="http://schemas.microsoft.com/office/drawing/2014/main" id="{3DFDC41D-91DE-C270-8694-C3EDC66A0A8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5497606" y="6103821"/>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4" name="Picture 2" descr="item 2">
            <a:extLst>
              <a:ext uri="{FF2B5EF4-FFF2-40B4-BE49-F238E27FC236}">
                <a16:creationId xmlns:a16="http://schemas.microsoft.com/office/drawing/2014/main" id="{5AF66F8A-1747-E0A6-6688-9B1F851AF322}"/>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539681" y="2246274"/>
            <a:ext cx="3663381" cy="2760292"/>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item 3">
            <a:extLst>
              <a:ext uri="{FF2B5EF4-FFF2-40B4-BE49-F238E27FC236}">
                <a16:creationId xmlns:a16="http://schemas.microsoft.com/office/drawing/2014/main" id="{6AF0DE46-309F-46E8-00E1-815DD539E5D3}"/>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4328400" y="2246273"/>
            <a:ext cx="3840000" cy="2760291"/>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item 4">
            <a:extLst>
              <a:ext uri="{FF2B5EF4-FFF2-40B4-BE49-F238E27FC236}">
                <a16:creationId xmlns:a16="http://schemas.microsoft.com/office/drawing/2014/main" id="{AFF0AA32-E8FE-7B4E-8AB6-C0F39BA50D58}"/>
              </a:ext>
            </a:extLst>
          </p:cNvPr>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8269290" y="2246273"/>
            <a:ext cx="3476283" cy="276029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240429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2F489C-5B8C-1451-E4CA-23AEA57CFD05}"/>
            </a:ext>
          </a:extLst>
        </p:cNvPr>
        <p:cNvGrpSpPr/>
        <p:nvPr/>
      </p:nvGrpSpPr>
      <p:grpSpPr>
        <a:xfrm>
          <a:off x="0" y="0"/>
          <a:ext cx="0" cy="0"/>
          <a:chOff x="0" y="0"/>
          <a:chExt cx="0" cy="0"/>
        </a:xfrm>
      </p:grpSpPr>
      <p:sp>
        <p:nvSpPr>
          <p:cNvPr id="5" name="Rectángulo 4">
            <a:extLst>
              <a:ext uri="{FF2B5EF4-FFF2-40B4-BE49-F238E27FC236}">
                <a16:creationId xmlns:a16="http://schemas.microsoft.com/office/drawing/2014/main" id="{81EE2BD0-34EA-D1BA-1747-2BA6F525F366}"/>
              </a:ext>
            </a:extLst>
          </p:cNvPr>
          <p:cNvSpPr/>
          <p:nvPr/>
        </p:nvSpPr>
        <p:spPr>
          <a:xfrm>
            <a:off x="436579" y="2030493"/>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E6BEA05E-3278-E565-83BD-9114F15CB46D}"/>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B6D8F73D-2075-2B45-629B-E21EB759948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9EEC9198-2410-8E40-9E76-3F19451CAC0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B2C6815F-C575-4F1C-53B0-4A83076EB61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grpSp>
        <p:nvGrpSpPr>
          <p:cNvPr id="39" name="Grupo 38">
            <a:extLst>
              <a:ext uri="{FF2B5EF4-FFF2-40B4-BE49-F238E27FC236}">
                <a16:creationId xmlns:a16="http://schemas.microsoft.com/office/drawing/2014/main" id="{E1D3525F-57E3-A412-F52D-7333E6C9B877}"/>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AD23D62B-A3BA-F410-F29C-2D9A5C0977C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F3B7E287-DAA1-9C84-8283-62B53514E06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8F8B706-C900-D873-C593-44236761181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CCB3A7D9-299B-E79D-D409-0ED27178DEE9}"/>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CA491D92-06B6-0C32-042D-522227F0C23E}"/>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9627C4C1-A5C8-A8E8-F085-3E0C2521B429}"/>
              </a:ext>
            </a:extLst>
          </p:cNvPr>
          <p:cNvPicPr>
            <a:picLocks noChangeAspect="1"/>
          </p:cNvPicPr>
          <p:nvPr/>
        </p:nvPicPr>
        <p:blipFill>
          <a:blip r:embed="rId4" cstate="email">
            <a:extLst>
              <a:ext uri="{BEBA8EAE-BF5A-486C-A8C5-ECC9F3942E4B}">
                <a14:imgProps xmlns:a14="http://schemas.microsoft.com/office/drawing/2010/main">
                  <a14:imgLayer r:embed="rId5">
                    <a14:imgEffect>
                      <a14:backgroundRemoval t="10000" b="90000" l="10000" r="90000"/>
                    </a14:imgEffect>
                    <a14:imgEffect>
                      <a14:colorTemperature colorTemp="10784"/>
                    </a14:imgEffect>
                    <a14:imgEffect>
                      <a14:saturation sat="400000"/>
                    </a14:imgEffect>
                  </a14:imgLayer>
                </a14:imgProps>
              </a:ext>
              <a:ext uri="{28A0092B-C50C-407E-A947-70E740481C1C}">
                <a14:useLocalDpi xmlns:a14="http://schemas.microsoft.com/office/drawing/2010/main"/>
              </a:ext>
            </a:extLst>
          </a:blip>
          <a:stretch>
            <a:fillRect/>
          </a:stretch>
        </p:blipFill>
        <p:spPr>
          <a:xfrm>
            <a:off x="163360" y="81672"/>
            <a:ext cx="1975154" cy="1040296"/>
          </a:xfrm>
          <a:prstGeom prst="rect">
            <a:avLst/>
          </a:prstGeom>
        </p:spPr>
      </p:pic>
      <p:sp>
        <p:nvSpPr>
          <p:cNvPr id="12" name="CuadroTexto 11">
            <a:extLst>
              <a:ext uri="{FF2B5EF4-FFF2-40B4-BE49-F238E27FC236}">
                <a16:creationId xmlns:a16="http://schemas.microsoft.com/office/drawing/2014/main" id="{2ED1ED8B-72C5-8537-1A79-8B63F3604A75}"/>
              </a:ext>
            </a:extLst>
          </p:cNvPr>
          <p:cNvSpPr txBox="1"/>
          <p:nvPr/>
        </p:nvSpPr>
        <p:spPr>
          <a:xfrm>
            <a:off x="1552001" y="158780"/>
            <a:ext cx="868746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dirty="0">
                <a:solidFill>
                  <a:schemeClr val="accent1">
                    <a:lumMod val="50000"/>
                  </a:schemeClr>
                </a:solidFill>
                <a:latin typeface="Candara" panose="020E0502030303020204" pitchFamily="34" charset="0"/>
              </a:rPr>
              <a:t>RESIDUOS ORDINARIOS ESPORÁDICOS</a:t>
            </a:r>
          </a:p>
          <a:p>
            <a:pPr lvl="1"/>
            <a:r>
              <a:rPr lang="es-ES" sz="1600" b="0" dirty="0">
                <a:solidFill>
                  <a:schemeClr val="accent1">
                    <a:lumMod val="50000"/>
                  </a:schemeClr>
                </a:solidFill>
              </a:rPr>
              <a:t>Cuadrillas verificadas por concesionario – abril 2025</a:t>
            </a:r>
          </a:p>
        </p:txBody>
      </p:sp>
      <p:pic>
        <p:nvPicPr>
          <p:cNvPr id="6" name="Imagen 5">
            <a:extLst>
              <a:ext uri="{FF2B5EF4-FFF2-40B4-BE49-F238E27FC236}">
                <a16:creationId xmlns:a16="http://schemas.microsoft.com/office/drawing/2014/main" id="{B57890F3-9963-239A-6EDD-58D1AFA7FF0D}"/>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5432748" y="5981023"/>
            <a:ext cx="1347315" cy="317332"/>
          </a:xfrm>
          <a:prstGeom prst="rect">
            <a:avLst/>
          </a:prstGeom>
        </p:spPr>
      </p:pic>
      <p:pic>
        <p:nvPicPr>
          <p:cNvPr id="4098" name="Picture 2" descr="item 1">
            <a:extLst>
              <a:ext uri="{FF2B5EF4-FFF2-40B4-BE49-F238E27FC236}">
                <a16:creationId xmlns:a16="http://schemas.microsoft.com/office/drawing/2014/main" id="{AF187551-6784-0416-47B9-9F7C2B2328E9}"/>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638468" y="2196599"/>
            <a:ext cx="3710009" cy="2782507"/>
          </a:xfrm>
          <a:prstGeom prst="rect">
            <a:avLst/>
          </a:prstGeom>
          <a:noFill/>
          <a:extLst>
            <a:ext uri="{909E8E84-426E-40DD-AFC4-6F175D3DCCD1}">
              <a14:hiddenFill xmlns:a14="http://schemas.microsoft.com/office/drawing/2010/main">
                <a:solidFill>
                  <a:srgbClr val="FFFFFF"/>
                </a:solidFill>
              </a14:hiddenFill>
            </a:ext>
          </a:extLst>
        </p:spPr>
      </p:pic>
      <p:pic>
        <p:nvPicPr>
          <p:cNvPr id="4100" name="Picture 4" descr="item 2">
            <a:extLst>
              <a:ext uri="{FF2B5EF4-FFF2-40B4-BE49-F238E27FC236}">
                <a16:creationId xmlns:a16="http://schemas.microsoft.com/office/drawing/2014/main" id="{CF028D0F-2A42-D2CA-642F-4D30788C4284}"/>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477342" y="2203931"/>
            <a:ext cx="3237316" cy="2782507"/>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descr="item 3">
            <a:extLst>
              <a:ext uri="{FF2B5EF4-FFF2-40B4-BE49-F238E27FC236}">
                <a16:creationId xmlns:a16="http://schemas.microsoft.com/office/drawing/2014/main" id="{7DD00D63-50CB-B778-572F-45C2A14E6E34}"/>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7843523" y="2196600"/>
            <a:ext cx="3710008" cy="278250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5650414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8005224-8A81-7C9B-7484-E205DB00040E}"/>
            </a:ext>
          </a:extLst>
        </p:cNvPr>
        <p:cNvGrpSpPr/>
        <p:nvPr/>
      </p:nvGrpSpPr>
      <p:grpSpPr>
        <a:xfrm>
          <a:off x="0" y="0"/>
          <a:ext cx="0" cy="0"/>
          <a:chOff x="0" y="0"/>
          <a:chExt cx="0" cy="0"/>
        </a:xfrm>
      </p:grpSpPr>
      <p:sp>
        <p:nvSpPr>
          <p:cNvPr id="5" name="Rectángulo 4">
            <a:extLst>
              <a:ext uri="{FF2B5EF4-FFF2-40B4-BE49-F238E27FC236}">
                <a16:creationId xmlns:a16="http://schemas.microsoft.com/office/drawing/2014/main" id="{C4A5B738-6E4D-4056-2DBA-58D0A2331D8F}"/>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3616B49D-8956-E72A-CE45-46427C9FEFB9}"/>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1E0CA189-49C1-AC10-A28E-08AC8E61B31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9F5C9AAD-C099-C61D-32D4-5A7E258EAE9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504C7151-8B3E-13E3-4CA9-BEB99450995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grpSp>
        <p:nvGrpSpPr>
          <p:cNvPr id="39" name="Grupo 38">
            <a:extLst>
              <a:ext uri="{FF2B5EF4-FFF2-40B4-BE49-F238E27FC236}">
                <a16:creationId xmlns:a16="http://schemas.microsoft.com/office/drawing/2014/main" id="{7E6A9F6D-338D-9945-9E83-9B5DA2615965}"/>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176AEB43-1888-ED23-1FA3-B1277B75C7A1}"/>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7BAF5693-A510-2DB9-A899-F73EBCD5CFD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7924777C-DCD7-4DF4-BEF4-F7D1688CF5D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053B1E75-A369-3637-3B0C-0315634B8911}"/>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CDC22D97-A784-8C52-DCAA-DA160C512704}"/>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406517D9-FB4B-CCA0-EB57-1F87E379C191}"/>
              </a:ext>
            </a:extLst>
          </p:cNvPr>
          <p:cNvPicPr>
            <a:picLocks noChangeAspect="1"/>
          </p:cNvPicPr>
          <p:nvPr/>
        </p:nvPicPr>
        <p:blipFill>
          <a:blip r:embed="rId4" cstate="email">
            <a:extLst>
              <a:ext uri="{BEBA8EAE-BF5A-486C-A8C5-ECC9F3942E4B}">
                <a14:imgProps xmlns:a14="http://schemas.microsoft.com/office/drawing/2010/main">
                  <a14:imgLayer r:embed="rId5">
                    <a14:imgEffect>
                      <a14:backgroundRemoval t="10000" b="90000" l="10000" r="90000"/>
                    </a14:imgEffect>
                    <a14:imgEffect>
                      <a14:colorTemperature colorTemp="10784"/>
                    </a14:imgEffect>
                    <a14:imgEffect>
                      <a14:saturation sat="400000"/>
                    </a14:imgEffect>
                  </a14:imgLayer>
                </a14:imgProps>
              </a:ext>
              <a:ext uri="{28A0092B-C50C-407E-A947-70E740481C1C}">
                <a14:useLocalDpi xmlns:a14="http://schemas.microsoft.com/office/drawing/2010/main"/>
              </a:ext>
            </a:extLst>
          </a:blip>
          <a:stretch>
            <a:fillRect/>
          </a:stretch>
        </p:blipFill>
        <p:spPr>
          <a:xfrm>
            <a:off x="163360" y="81672"/>
            <a:ext cx="1975154" cy="1040296"/>
          </a:xfrm>
          <a:prstGeom prst="rect">
            <a:avLst/>
          </a:prstGeom>
        </p:spPr>
      </p:pic>
      <p:sp>
        <p:nvSpPr>
          <p:cNvPr id="12" name="CuadroTexto 11">
            <a:extLst>
              <a:ext uri="{FF2B5EF4-FFF2-40B4-BE49-F238E27FC236}">
                <a16:creationId xmlns:a16="http://schemas.microsoft.com/office/drawing/2014/main" id="{2EB56916-A133-44B0-EED3-AC385A325B07}"/>
              </a:ext>
            </a:extLst>
          </p:cNvPr>
          <p:cNvSpPr txBox="1"/>
          <p:nvPr/>
        </p:nvSpPr>
        <p:spPr>
          <a:xfrm>
            <a:off x="1599866" y="155544"/>
            <a:ext cx="868746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dirty="0">
                <a:solidFill>
                  <a:schemeClr val="accent1">
                    <a:lumMod val="50000"/>
                  </a:schemeClr>
                </a:solidFill>
                <a:latin typeface="Candara" panose="020E0502030303020204" pitchFamily="34" charset="0"/>
              </a:rPr>
              <a:t>RESIDUOS ORDINARIOS ESPORÁDICOS</a:t>
            </a:r>
          </a:p>
          <a:p>
            <a:pPr lvl="1"/>
            <a:r>
              <a:rPr lang="es-ES" sz="1600" b="0" dirty="0">
                <a:solidFill>
                  <a:schemeClr val="accent1">
                    <a:lumMod val="50000"/>
                  </a:schemeClr>
                </a:solidFill>
              </a:rPr>
              <a:t>Cuadrillas verificadas por concesionario – abril 2025</a:t>
            </a:r>
          </a:p>
        </p:txBody>
      </p:sp>
      <p:pic>
        <p:nvPicPr>
          <p:cNvPr id="6" name="Imagen 5">
            <a:extLst>
              <a:ext uri="{FF2B5EF4-FFF2-40B4-BE49-F238E27FC236}">
                <a16:creationId xmlns:a16="http://schemas.microsoft.com/office/drawing/2014/main" id="{7D4F4491-5B18-E45B-A71E-BED81B5FB0A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5416346" y="5898117"/>
            <a:ext cx="1347315" cy="455624"/>
          </a:xfrm>
          <a:prstGeom prst="rect">
            <a:avLst/>
          </a:prstGeom>
        </p:spPr>
      </p:pic>
      <p:pic>
        <p:nvPicPr>
          <p:cNvPr id="5122" name="Picture 2" descr="item 1">
            <a:extLst>
              <a:ext uri="{FF2B5EF4-FFF2-40B4-BE49-F238E27FC236}">
                <a16:creationId xmlns:a16="http://schemas.microsoft.com/office/drawing/2014/main" id="{78FC431B-573C-52B7-14C5-83D5008C8EDE}"/>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rot="10800000">
            <a:off x="507545" y="2128909"/>
            <a:ext cx="3648000" cy="2904818"/>
          </a:xfrm>
          <a:prstGeom prst="rect">
            <a:avLst/>
          </a:prstGeom>
          <a:noFill/>
          <a:extLst>
            <a:ext uri="{909E8E84-426E-40DD-AFC4-6F175D3DCCD1}">
              <a14:hiddenFill xmlns:a14="http://schemas.microsoft.com/office/drawing/2010/main">
                <a:solidFill>
                  <a:srgbClr val="FFFFFF"/>
                </a:solidFill>
              </a14:hiddenFill>
            </a:ext>
          </a:extLst>
        </p:spPr>
      </p:pic>
      <p:pic>
        <p:nvPicPr>
          <p:cNvPr id="5124" name="Picture 4" descr="item 2">
            <a:extLst>
              <a:ext uri="{FF2B5EF4-FFF2-40B4-BE49-F238E27FC236}">
                <a16:creationId xmlns:a16="http://schemas.microsoft.com/office/drawing/2014/main" id="{33EF71EA-4506-273A-7BC5-C2ED58FF07DD}"/>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275100" y="2118422"/>
            <a:ext cx="3648000" cy="2904817"/>
          </a:xfrm>
          <a:prstGeom prst="rect">
            <a:avLst/>
          </a:prstGeom>
          <a:noFill/>
          <a:extLst>
            <a:ext uri="{909E8E84-426E-40DD-AFC4-6F175D3DCCD1}">
              <a14:hiddenFill xmlns:a14="http://schemas.microsoft.com/office/drawing/2010/main">
                <a:solidFill>
                  <a:srgbClr val="FFFFFF"/>
                </a:solidFill>
              </a14:hiddenFill>
            </a:ext>
          </a:extLst>
        </p:spPr>
      </p:pic>
      <p:pic>
        <p:nvPicPr>
          <p:cNvPr id="5126" name="Picture 6" descr="item 4">
            <a:extLst>
              <a:ext uri="{FF2B5EF4-FFF2-40B4-BE49-F238E27FC236}">
                <a16:creationId xmlns:a16="http://schemas.microsoft.com/office/drawing/2014/main" id="{A12D5B17-BD48-88FB-A305-1F7B98C0963E}"/>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8014567" y="2118423"/>
            <a:ext cx="3648000" cy="290481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7116016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67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6700" b="1" kern="0" cap="small">
                <a:solidFill>
                  <a:schemeClr val="accent1">
                    <a:lumMod val="50000"/>
                  </a:schemeClr>
                </a:solidFill>
                <a:latin typeface="Candara" panose="020E0502030303020204" pitchFamily="34" charset="0"/>
              </a:rPr>
              <a:t>VERIFICACIONES EN CAMPO</a:t>
            </a:r>
            <a:endParaRPr lang="es-CO" sz="4400" b="1" kern="0" cap="small">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165044605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118268" y="90419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415907" y="82181"/>
            <a:ext cx="11155204"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Verificación en Campo* </a:t>
            </a:r>
            <a:r>
              <a:rPr lang="es-CO" dirty="0">
                <a:solidFill>
                  <a:srgbClr val="4472C4">
                    <a:lumMod val="50000"/>
                  </a:srgbClr>
                </a:solidFill>
              </a:rPr>
              <a:t>ABRIL</a:t>
            </a:r>
            <a:r>
              <a:rPr kumimoji="0" lang="es-CO" sz="3600" b="1"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DE 2025</a:t>
            </a:r>
          </a:p>
        </p:txBody>
      </p:sp>
      <p:sp>
        <p:nvSpPr>
          <p:cNvPr id="29" name="CuadroTexto 28">
            <a:extLst>
              <a:ext uri="{FF2B5EF4-FFF2-40B4-BE49-F238E27FC236}">
                <a16:creationId xmlns:a16="http://schemas.microsoft.com/office/drawing/2014/main" id="{588C04A8-1E35-439D-9E0E-10C016717BD8}"/>
              </a:ext>
            </a:extLst>
          </p:cNvPr>
          <p:cNvSpPr txBox="1"/>
          <p:nvPr/>
        </p:nvSpPr>
        <p:spPr>
          <a:xfrm>
            <a:off x="6334613" y="5825390"/>
            <a:ext cx="5390051" cy="61555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4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Total, Verificaciones  11.542 </a:t>
            </a:r>
          </a:p>
        </p:txBody>
      </p:sp>
      <p:grpSp>
        <p:nvGrpSpPr>
          <p:cNvPr id="88" name="Grupo 87">
            <a:extLst>
              <a:ext uri="{FF2B5EF4-FFF2-40B4-BE49-F238E27FC236}">
                <a16:creationId xmlns:a16="http://schemas.microsoft.com/office/drawing/2014/main" id="{A8F3693D-21C2-4038-9CE1-FCB8F7D28AD4}"/>
              </a:ext>
            </a:extLst>
          </p:cNvPr>
          <p:cNvGrpSpPr/>
          <p:nvPr/>
        </p:nvGrpSpPr>
        <p:grpSpPr>
          <a:xfrm>
            <a:off x="415907" y="943013"/>
            <a:ext cx="4807237" cy="707886"/>
            <a:chOff x="415907" y="1107903"/>
            <a:chExt cx="4807237" cy="707886"/>
          </a:xfrm>
        </p:grpSpPr>
        <p:sp>
          <p:nvSpPr>
            <p:cNvPr id="31" name="CuadroTexto 30">
              <a:extLst>
                <a:ext uri="{FF2B5EF4-FFF2-40B4-BE49-F238E27FC236}">
                  <a16:creationId xmlns:a16="http://schemas.microsoft.com/office/drawing/2014/main" id="{1AA7EF3A-414C-415E-BF5C-C6AE57FA4037}"/>
                </a:ext>
              </a:extLst>
            </p:cNvPr>
            <p:cNvSpPr txBox="1"/>
            <p:nvPr/>
          </p:nvSpPr>
          <p:spPr>
            <a:xfrm>
              <a:off x="1329282" y="1107903"/>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Recolección y Transporte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2.076 </a:t>
              </a:r>
            </a:p>
          </p:txBody>
        </p:sp>
        <p:pic>
          <p:nvPicPr>
            <p:cNvPr id="33" name="Imagen 32">
              <a:extLst>
                <a:ext uri="{FF2B5EF4-FFF2-40B4-BE49-F238E27FC236}">
                  <a16:creationId xmlns:a16="http://schemas.microsoft.com/office/drawing/2014/main" id="{2B9B872A-0027-44BB-8F52-30DC8674BBA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flipH="1">
              <a:off x="415907" y="1191846"/>
              <a:ext cx="771429" cy="540000"/>
            </a:xfrm>
            <a:prstGeom prst="rect">
              <a:avLst/>
            </a:prstGeom>
          </p:spPr>
        </p:pic>
      </p:grpSp>
      <p:grpSp>
        <p:nvGrpSpPr>
          <p:cNvPr id="89" name="Grupo 88">
            <a:extLst>
              <a:ext uri="{FF2B5EF4-FFF2-40B4-BE49-F238E27FC236}">
                <a16:creationId xmlns:a16="http://schemas.microsoft.com/office/drawing/2014/main" id="{115FFF43-CA70-4BF0-9390-22BEB0052264}"/>
              </a:ext>
            </a:extLst>
          </p:cNvPr>
          <p:cNvGrpSpPr/>
          <p:nvPr/>
        </p:nvGrpSpPr>
        <p:grpSpPr>
          <a:xfrm>
            <a:off x="484557" y="1704709"/>
            <a:ext cx="4738587" cy="763900"/>
            <a:chOff x="484557" y="2128426"/>
            <a:chExt cx="4738587" cy="763900"/>
          </a:xfrm>
        </p:grpSpPr>
        <p:pic>
          <p:nvPicPr>
            <p:cNvPr id="35" name="Imagen 34">
              <a:extLst>
                <a:ext uri="{FF2B5EF4-FFF2-40B4-BE49-F238E27FC236}">
                  <a16:creationId xmlns:a16="http://schemas.microsoft.com/office/drawing/2014/main" id="{CAB05671-5EFE-4987-9B64-0BA06F37092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84557" y="2172326"/>
              <a:ext cx="694785" cy="720000"/>
            </a:xfrm>
            <a:prstGeom prst="rect">
              <a:avLst/>
            </a:prstGeom>
            <a:ln>
              <a:noFill/>
            </a:ln>
          </p:spPr>
        </p:pic>
        <p:sp>
          <p:nvSpPr>
            <p:cNvPr id="37" name="CuadroTexto 36">
              <a:extLst>
                <a:ext uri="{FF2B5EF4-FFF2-40B4-BE49-F238E27FC236}">
                  <a16:creationId xmlns:a16="http://schemas.microsoft.com/office/drawing/2014/main" id="{AB5E4685-D5FC-4A03-8E49-083BA87DE68A}"/>
                </a:ext>
              </a:extLst>
            </p:cNvPr>
            <p:cNvSpPr txBox="1"/>
            <p:nvPr/>
          </p:nvSpPr>
          <p:spPr>
            <a:xfrm>
              <a:off x="1329282" y="2128426"/>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err="1">
                  <a:ln>
                    <a:noFill/>
                  </a:ln>
                  <a:solidFill>
                    <a:srgbClr val="4472C4">
                      <a:lumMod val="50000"/>
                    </a:srgbClr>
                  </a:solidFill>
                  <a:effectLst/>
                  <a:uLnTx/>
                  <a:uFillTx/>
                  <a:latin typeface="Calibri" panose="020F0502020204030204"/>
                  <a:ea typeface="+mn-ea"/>
                  <a:cs typeface="+mn-cs"/>
                </a:rPr>
                <a:t>Contenerización</a:t>
              </a: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kumimoji="0" lang="es-MX" sz="2000" b="0" i="0" u="none" strike="noStrike" kern="1200" cap="none" spc="0" normalizeH="0" baseline="30000" noProof="0" dirty="0">
                  <a:ln>
                    <a:noFill/>
                  </a:ln>
                  <a:solidFill>
                    <a:srgbClr val="4472C4">
                      <a:lumMod val="50000"/>
                    </a:srgbClr>
                  </a:solidFill>
                  <a:effectLst/>
                  <a:uLnTx/>
                  <a:uFillTx/>
                  <a:latin typeface="Calibri" panose="020F0502020204030204"/>
                  <a:ea typeface="+mn-ea"/>
                  <a:cs typeface="+mn-cs"/>
                </a:rPr>
                <a:t>1</a:t>
              </a:r>
              <a:endParaRPr kumimoji="0" lang="es-CO" sz="2000" b="1" i="0" u="none" strike="noStrike" kern="1200" cap="none" spc="0" normalizeH="0" baseline="30000" noProof="0" dirty="0">
                <a:ln>
                  <a:noFill/>
                </a:ln>
                <a:solidFill>
                  <a:srgbClr val="4472C4">
                    <a:lumMod val="50000"/>
                  </a:srgbClr>
                </a:solidFill>
                <a:effectLst/>
                <a:uLnTx/>
                <a:uFillTx/>
                <a:latin typeface="Calibri" panose="020F0502020204030204"/>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s-CO" sz="2000" b="1" dirty="0">
                  <a:solidFill>
                    <a:srgbClr val="4472C4">
                      <a:lumMod val="50000"/>
                    </a:srgbClr>
                  </a:solidFill>
                  <a:latin typeface="Calibri" panose="020F0502020204030204"/>
                </a:rPr>
                <a:t>467</a:t>
              </a: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p>
          </p:txBody>
        </p:sp>
      </p:grpSp>
      <p:grpSp>
        <p:nvGrpSpPr>
          <p:cNvPr id="91" name="Grupo 90">
            <a:extLst>
              <a:ext uri="{FF2B5EF4-FFF2-40B4-BE49-F238E27FC236}">
                <a16:creationId xmlns:a16="http://schemas.microsoft.com/office/drawing/2014/main" id="{44737337-3FF0-437A-AD23-4114ABAD3562}"/>
              </a:ext>
            </a:extLst>
          </p:cNvPr>
          <p:cNvGrpSpPr/>
          <p:nvPr/>
        </p:nvGrpSpPr>
        <p:grpSpPr>
          <a:xfrm>
            <a:off x="467336" y="4863788"/>
            <a:ext cx="5525517" cy="707886"/>
            <a:chOff x="454707" y="4307278"/>
            <a:chExt cx="5525517" cy="707886"/>
          </a:xfrm>
        </p:grpSpPr>
        <p:pic>
          <p:nvPicPr>
            <p:cNvPr id="25" name="Imagen 24">
              <a:extLst>
                <a:ext uri="{FF2B5EF4-FFF2-40B4-BE49-F238E27FC236}">
                  <a16:creationId xmlns:a16="http://schemas.microsoft.com/office/drawing/2014/main" id="{9738186C-4736-43FC-A446-0D2E2ED2084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54707" y="4424343"/>
              <a:ext cx="717332" cy="540000"/>
            </a:xfrm>
            <a:prstGeom prst="rect">
              <a:avLst/>
            </a:prstGeom>
            <a:ln>
              <a:noFill/>
            </a:ln>
          </p:spPr>
        </p:pic>
        <p:sp>
          <p:nvSpPr>
            <p:cNvPr id="41" name="CuadroTexto 40">
              <a:extLst>
                <a:ext uri="{FF2B5EF4-FFF2-40B4-BE49-F238E27FC236}">
                  <a16:creationId xmlns:a16="http://schemas.microsoft.com/office/drawing/2014/main" id="{23272282-A121-4524-8042-9CD43A48DEA9}"/>
                </a:ext>
              </a:extLst>
            </p:cNvPr>
            <p:cNvSpPr txBox="1"/>
            <p:nvPr/>
          </p:nvSpPr>
          <p:spPr>
            <a:xfrm>
              <a:off x="1329282" y="4307278"/>
              <a:ext cx="465094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Lavado  de Áreas Públicas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10 </a:t>
              </a:r>
            </a:p>
          </p:txBody>
        </p:sp>
      </p:grpSp>
      <p:grpSp>
        <p:nvGrpSpPr>
          <p:cNvPr id="90" name="Grupo 89">
            <a:extLst>
              <a:ext uri="{FF2B5EF4-FFF2-40B4-BE49-F238E27FC236}">
                <a16:creationId xmlns:a16="http://schemas.microsoft.com/office/drawing/2014/main" id="{9F60E579-A73F-421C-A133-4FA1EF4AFFEE}"/>
              </a:ext>
            </a:extLst>
          </p:cNvPr>
          <p:cNvGrpSpPr/>
          <p:nvPr/>
        </p:nvGrpSpPr>
        <p:grpSpPr>
          <a:xfrm>
            <a:off x="498565" y="2476386"/>
            <a:ext cx="4755808" cy="720000"/>
            <a:chOff x="467336" y="3213474"/>
            <a:chExt cx="4755808" cy="720000"/>
          </a:xfrm>
        </p:grpSpPr>
        <p:sp>
          <p:nvSpPr>
            <p:cNvPr id="39" name="CuadroTexto 38">
              <a:extLst>
                <a:ext uri="{FF2B5EF4-FFF2-40B4-BE49-F238E27FC236}">
                  <a16:creationId xmlns:a16="http://schemas.microsoft.com/office/drawing/2014/main" id="{91E551CB-B92A-4112-8B63-680A286A437E}"/>
                </a:ext>
              </a:extLst>
            </p:cNvPr>
            <p:cNvSpPr txBox="1"/>
            <p:nvPr/>
          </p:nvSpPr>
          <p:spPr>
            <a:xfrm>
              <a:off x="1329282" y="3213474"/>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Barrido y Limpieza </a:t>
              </a:r>
              <a:r>
                <a:rPr kumimoji="0" lang="es-MX" sz="2000" b="0" i="0" u="none" strike="noStrike" kern="1200" cap="none" spc="0" normalizeH="0" baseline="30000" noProof="0" dirty="0">
                  <a:ln>
                    <a:noFill/>
                  </a:ln>
                  <a:solidFill>
                    <a:srgbClr val="4472C4">
                      <a:lumMod val="50000"/>
                    </a:srgbClr>
                  </a:solidFill>
                  <a:effectLst/>
                  <a:uLnTx/>
                  <a:uFillTx/>
                  <a:latin typeface="Calibri" panose="020F0502020204030204"/>
                  <a:ea typeface="+mn-ea"/>
                  <a:cs typeface="+mn-cs"/>
                </a:rPr>
                <a:t>2</a:t>
              </a:r>
              <a:r>
                <a:rPr kumimoji="0" lang="es-CO" sz="2000" b="1" i="0" u="none" strike="noStrike" kern="1200" cap="none" spc="0" normalizeH="0" baseline="30000" noProof="0" dirty="0">
                  <a:ln>
                    <a:noFill/>
                  </a:ln>
                  <a:solidFill>
                    <a:srgbClr val="4472C4">
                      <a:lumMod val="50000"/>
                    </a:srgbClr>
                  </a:solidFill>
                  <a:effectLst/>
                  <a:uLnTx/>
                  <a:uFillTx/>
                  <a:latin typeface="Calibri" panose="020F0502020204030204"/>
                  <a:ea typeface="+mn-ea"/>
                  <a:cs typeface="Times New Roman" panose="02020603050405020304" pitchFamily="18" charset="0"/>
                </a:rPr>
                <a:t>	</a:t>
              </a:r>
              <a:endPar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1</a:t>
              </a:r>
              <a:r>
                <a:rPr lang="es-CO" sz="2000" b="1" dirty="0">
                  <a:solidFill>
                    <a:srgbClr val="4472C4">
                      <a:lumMod val="50000"/>
                    </a:srgbClr>
                  </a:solidFill>
                  <a:latin typeface="Calibri" panose="020F0502020204030204"/>
                </a:rPr>
                <a:t>.917</a:t>
              </a:r>
              <a:endPar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pic>
          <p:nvPicPr>
            <p:cNvPr id="67" name="Gráfico 66" descr="Cubo y fregona">
              <a:extLst>
                <a:ext uri="{FF2B5EF4-FFF2-40B4-BE49-F238E27FC236}">
                  <a16:creationId xmlns:a16="http://schemas.microsoft.com/office/drawing/2014/main" id="{08B62153-E92A-429A-B41C-A9E676B92864}"/>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467336" y="3213474"/>
              <a:ext cx="720000" cy="720000"/>
            </a:xfrm>
            <a:prstGeom prst="rect">
              <a:avLst/>
            </a:prstGeom>
          </p:spPr>
        </p:pic>
      </p:grpSp>
      <p:grpSp>
        <p:nvGrpSpPr>
          <p:cNvPr id="92" name="Grupo 91">
            <a:extLst>
              <a:ext uri="{FF2B5EF4-FFF2-40B4-BE49-F238E27FC236}">
                <a16:creationId xmlns:a16="http://schemas.microsoft.com/office/drawing/2014/main" id="{63C9395D-A0F8-4E47-B19B-1F2A4F9483BF}"/>
              </a:ext>
            </a:extLst>
          </p:cNvPr>
          <p:cNvGrpSpPr/>
          <p:nvPr/>
        </p:nvGrpSpPr>
        <p:grpSpPr>
          <a:xfrm>
            <a:off x="498565" y="4094843"/>
            <a:ext cx="6234775" cy="768945"/>
            <a:chOff x="442956" y="5364457"/>
            <a:chExt cx="6234775" cy="768945"/>
          </a:xfrm>
        </p:grpSpPr>
        <p:pic>
          <p:nvPicPr>
            <p:cNvPr id="65" name="Gráfico 64" descr="Escena de autopista">
              <a:extLst>
                <a:ext uri="{FF2B5EF4-FFF2-40B4-BE49-F238E27FC236}">
                  <a16:creationId xmlns:a16="http://schemas.microsoft.com/office/drawing/2014/main" id="{725F3CA4-8A54-4303-8673-8807C7DA0108}"/>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42956" y="5364457"/>
              <a:ext cx="720000" cy="720000"/>
            </a:xfrm>
            <a:prstGeom prst="rect">
              <a:avLst/>
            </a:prstGeom>
          </p:spPr>
        </p:pic>
        <p:sp>
          <p:nvSpPr>
            <p:cNvPr id="71" name="CuadroTexto 70">
              <a:extLst>
                <a:ext uri="{FF2B5EF4-FFF2-40B4-BE49-F238E27FC236}">
                  <a16:creationId xmlns:a16="http://schemas.microsoft.com/office/drawing/2014/main" id="{B38A43B2-F208-4131-9014-D000FFBE723B}"/>
                </a:ext>
              </a:extLst>
            </p:cNvPr>
            <p:cNvSpPr txBox="1"/>
            <p:nvPr/>
          </p:nvSpPr>
          <p:spPr>
            <a:xfrm>
              <a:off x="1287681" y="5425516"/>
              <a:ext cx="5390050"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Corte de Césped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1.108</a:t>
              </a:r>
            </a:p>
          </p:txBody>
        </p:sp>
      </p:grpSp>
      <p:grpSp>
        <p:nvGrpSpPr>
          <p:cNvPr id="93" name="Grupo 92">
            <a:extLst>
              <a:ext uri="{FF2B5EF4-FFF2-40B4-BE49-F238E27FC236}">
                <a16:creationId xmlns:a16="http://schemas.microsoft.com/office/drawing/2014/main" id="{EA5913C6-6E43-45DE-8A4A-09772536909A}"/>
              </a:ext>
            </a:extLst>
          </p:cNvPr>
          <p:cNvGrpSpPr/>
          <p:nvPr/>
        </p:nvGrpSpPr>
        <p:grpSpPr>
          <a:xfrm>
            <a:off x="467336" y="3368347"/>
            <a:ext cx="4738587" cy="726496"/>
            <a:chOff x="6276950" y="1097656"/>
            <a:chExt cx="4738587" cy="726496"/>
          </a:xfrm>
        </p:grpSpPr>
        <p:pic>
          <p:nvPicPr>
            <p:cNvPr id="59" name="Gráfico 58" descr="Árbol de hojas podridas">
              <a:extLst>
                <a:ext uri="{FF2B5EF4-FFF2-40B4-BE49-F238E27FC236}">
                  <a16:creationId xmlns:a16="http://schemas.microsoft.com/office/drawing/2014/main" id="{93C03901-9C1B-43E0-B03C-848361A90C27}"/>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276950" y="1104152"/>
              <a:ext cx="720000" cy="720000"/>
            </a:xfrm>
            <a:prstGeom prst="rect">
              <a:avLst/>
            </a:prstGeom>
          </p:spPr>
        </p:pic>
        <p:sp>
          <p:nvSpPr>
            <p:cNvPr id="73" name="CuadroTexto 72">
              <a:extLst>
                <a:ext uri="{FF2B5EF4-FFF2-40B4-BE49-F238E27FC236}">
                  <a16:creationId xmlns:a16="http://schemas.microsoft.com/office/drawing/2014/main" id="{546EF7EC-FA94-4DC6-B6F8-31F3D48A3E2B}"/>
                </a:ext>
              </a:extLst>
            </p:cNvPr>
            <p:cNvSpPr txBox="1"/>
            <p:nvPr/>
          </p:nvSpPr>
          <p:spPr>
            <a:xfrm>
              <a:off x="7121675" y="1097656"/>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Poda de Árboles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lang="es-CO" sz="2000" b="1" dirty="0">
                  <a:solidFill>
                    <a:srgbClr val="4472C4">
                      <a:lumMod val="50000"/>
                    </a:srgbClr>
                  </a:solidFill>
                  <a:latin typeface="Calibri" panose="020F0502020204030204"/>
                </a:rPr>
                <a:t>1.086</a:t>
              </a: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p>
          </p:txBody>
        </p:sp>
      </p:grpSp>
      <p:grpSp>
        <p:nvGrpSpPr>
          <p:cNvPr id="94" name="Grupo 93">
            <a:extLst>
              <a:ext uri="{FF2B5EF4-FFF2-40B4-BE49-F238E27FC236}">
                <a16:creationId xmlns:a16="http://schemas.microsoft.com/office/drawing/2014/main" id="{5DB38099-5BEF-441E-9C8A-D6719A877064}"/>
              </a:ext>
            </a:extLst>
          </p:cNvPr>
          <p:cNvGrpSpPr/>
          <p:nvPr/>
        </p:nvGrpSpPr>
        <p:grpSpPr>
          <a:xfrm>
            <a:off x="6444502" y="967417"/>
            <a:ext cx="4827655" cy="720000"/>
            <a:chOff x="6250315" y="2159652"/>
            <a:chExt cx="4827655" cy="720000"/>
          </a:xfrm>
        </p:grpSpPr>
        <p:pic>
          <p:nvPicPr>
            <p:cNvPr id="57" name="Gráfico 56" descr="Mecánico de automóviles">
              <a:extLst>
                <a:ext uri="{FF2B5EF4-FFF2-40B4-BE49-F238E27FC236}">
                  <a16:creationId xmlns:a16="http://schemas.microsoft.com/office/drawing/2014/main" id="{55AC6B4B-71AF-4A5C-81E3-7CCD48B554BD}"/>
                </a:ext>
              </a:extLst>
            </p:cNvPr>
            <p:cNvPicPr>
              <a:picLocks noChangeAspect="1"/>
            </p:cNvPicPr>
            <p:nvPr/>
          </p:nvPicPr>
          <p: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6250315" y="2159652"/>
              <a:ext cx="720000" cy="720000"/>
            </a:xfrm>
            <a:prstGeom prst="rect">
              <a:avLst/>
            </a:prstGeom>
          </p:spPr>
        </p:pic>
        <p:sp>
          <p:nvSpPr>
            <p:cNvPr id="75" name="CuadroTexto 74">
              <a:extLst>
                <a:ext uri="{FF2B5EF4-FFF2-40B4-BE49-F238E27FC236}">
                  <a16:creationId xmlns:a16="http://schemas.microsoft.com/office/drawing/2014/main" id="{44E12EB4-74B8-4F5A-9673-950CE519F319}"/>
                </a:ext>
              </a:extLst>
            </p:cNvPr>
            <p:cNvSpPr txBox="1"/>
            <p:nvPr/>
          </p:nvSpPr>
          <p:spPr>
            <a:xfrm>
              <a:off x="7184108" y="2171743"/>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Mantenimiento Flota Vehicular </a:t>
              </a:r>
              <a:r>
                <a:rPr kumimoji="0" lang="es-CO" sz="2000" b="0" i="0" u="none" strike="noStrike" kern="1200" cap="none" spc="0" normalizeH="0" baseline="30000" noProof="0" dirty="0">
                  <a:ln>
                    <a:noFill/>
                  </a:ln>
                  <a:solidFill>
                    <a:srgbClr val="4472C4">
                      <a:lumMod val="50000"/>
                    </a:srgbClr>
                  </a:solidFill>
                  <a:effectLst/>
                  <a:uLnTx/>
                  <a:uFillTx/>
                  <a:latin typeface="Calibri" panose="020F0502020204030204"/>
                  <a:ea typeface="+mn-ea"/>
                  <a:cs typeface="Times New Roman" panose="02020603050405020304" pitchFamily="18" charset="0"/>
                </a:rPr>
                <a:t>4</a:t>
              </a:r>
              <a:endParaRPr kumimoji="0" lang="es-CO" sz="2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250</a:t>
              </a:r>
            </a:p>
          </p:txBody>
        </p:sp>
      </p:grpSp>
      <p:grpSp>
        <p:nvGrpSpPr>
          <p:cNvPr id="96" name="Grupo 95">
            <a:extLst>
              <a:ext uri="{FF2B5EF4-FFF2-40B4-BE49-F238E27FC236}">
                <a16:creationId xmlns:a16="http://schemas.microsoft.com/office/drawing/2014/main" id="{99A1CCEE-E939-4027-933B-E8D3B6DC40B0}"/>
              </a:ext>
            </a:extLst>
          </p:cNvPr>
          <p:cNvGrpSpPr/>
          <p:nvPr/>
        </p:nvGrpSpPr>
        <p:grpSpPr>
          <a:xfrm>
            <a:off x="6444502" y="2501422"/>
            <a:ext cx="4827655" cy="720000"/>
            <a:chOff x="6300632" y="4079316"/>
            <a:chExt cx="4827655" cy="720000"/>
          </a:xfrm>
        </p:grpSpPr>
        <p:pic>
          <p:nvPicPr>
            <p:cNvPr id="61" name="Gráfico 60" descr="Globo terráqueo: América">
              <a:extLst>
                <a:ext uri="{FF2B5EF4-FFF2-40B4-BE49-F238E27FC236}">
                  <a16:creationId xmlns:a16="http://schemas.microsoft.com/office/drawing/2014/main" id="{5D54DC45-A290-4DEA-96B2-A581B87FCFAF}"/>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6300632" y="4079316"/>
              <a:ext cx="720000" cy="720000"/>
            </a:xfrm>
            <a:prstGeom prst="rect">
              <a:avLst/>
            </a:prstGeom>
          </p:spPr>
        </p:pic>
        <p:sp>
          <p:nvSpPr>
            <p:cNvPr id="79" name="CuadroTexto 78">
              <a:extLst>
                <a:ext uri="{FF2B5EF4-FFF2-40B4-BE49-F238E27FC236}">
                  <a16:creationId xmlns:a16="http://schemas.microsoft.com/office/drawing/2014/main" id="{82BFECD8-F759-47DD-85DF-08036ADE3182}"/>
                </a:ext>
              </a:extLst>
            </p:cNvPr>
            <p:cNvSpPr txBox="1"/>
            <p:nvPr/>
          </p:nvSpPr>
          <p:spPr>
            <a:xfrm>
              <a:off x="7234425" y="4079316"/>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Ambiental</a:t>
              </a:r>
              <a:r>
                <a:rPr lang="es-CO" sz="2000" baseline="30000" dirty="0">
                  <a:solidFill>
                    <a:srgbClr val="4472C4">
                      <a:lumMod val="50000"/>
                    </a:srgbClr>
                  </a:solidFill>
                  <a:latin typeface="Calibri" panose="020F0502020204030204"/>
                  <a:cs typeface="Times New Roman" panose="02020603050405020304" pitchFamily="18" charset="0"/>
                </a:rPr>
                <a:t> 6</a:t>
              </a:r>
              <a:endPar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6 </a:t>
              </a:r>
            </a:p>
          </p:txBody>
        </p:sp>
      </p:grpSp>
      <p:grpSp>
        <p:nvGrpSpPr>
          <p:cNvPr id="98" name="Grupo 97">
            <a:extLst>
              <a:ext uri="{FF2B5EF4-FFF2-40B4-BE49-F238E27FC236}">
                <a16:creationId xmlns:a16="http://schemas.microsoft.com/office/drawing/2014/main" id="{0EC6370E-F066-47E8-87D4-02D24721C59C}"/>
              </a:ext>
            </a:extLst>
          </p:cNvPr>
          <p:cNvGrpSpPr/>
          <p:nvPr/>
        </p:nvGrpSpPr>
        <p:grpSpPr>
          <a:xfrm>
            <a:off x="6442934" y="3293150"/>
            <a:ext cx="5521570" cy="707886"/>
            <a:chOff x="6224817" y="5979579"/>
            <a:chExt cx="5521570" cy="707886"/>
          </a:xfrm>
        </p:grpSpPr>
        <p:pic>
          <p:nvPicPr>
            <p:cNvPr id="21" name="Imagen 20">
              <a:extLst>
                <a:ext uri="{FF2B5EF4-FFF2-40B4-BE49-F238E27FC236}">
                  <a16:creationId xmlns:a16="http://schemas.microsoft.com/office/drawing/2014/main" id="{BE277550-3B51-4E8B-9730-81EBEDA2F95F}"/>
                </a:ext>
              </a:extLst>
            </p:cNvPr>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6224817" y="6106458"/>
              <a:ext cx="797314" cy="496672"/>
            </a:xfrm>
            <a:prstGeom prst="rect">
              <a:avLst/>
            </a:prstGeom>
            <a:ln>
              <a:noFill/>
            </a:ln>
          </p:spPr>
        </p:pic>
        <p:sp>
          <p:nvSpPr>
            <p:cNvPr id="83" name="CuadroTexto 82">
              <a:extLst>
                <a:ext uri="{FF2B5EF4-FFF2-40B4-BE49-F238E27FC236}">
                  <a16:creationId xmlns:a16="http://schemas.microsoft.com/office/drawing/2014/main" id="{AF0521F0-A2AA-4B4E-9584-F4C817836268}"/>
                </a:ext>
              </a:extLst>
            </p:cNvPr>
            <p:cNvSpPr txBox="1"/>
            <p:nvPr/>
          </p:nvSpPr>
          <p:spPr>
            <a:xfrm>
              <a:off x="7243221" y="5979579"/>
              <a:ext cx="4503166"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Puntos Críticos y Arrojo Clandestino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3.762</a:t>
              </a:r>
            </a:p>
          </p:txBody>
        </p:sp>
      </p:grpSp>
      <p:grpSp>
        <p:nvGrpSpPr>
          <p:cNvPr id="95" name="Grupo 94">
            <a:extLst>
              <a:ext uri="{FF2B5EF4-FFF2-40B4-BE49-F238E27FC236}">
                <a16:creationId xmlns:a16="http://schemas.microsoft.com/office/drawing/2014/main" id="{9BCBC44D-3AFD-4055-AC3F-F9ABFB9FE78C}"/>
              </a:ext>
            </a:extLst>
          </p:cNvPr>
          <p:cNvGrpSpPr/>
          <p:nvPr/>
        </p:nvGrpSpPr>
        <p:grpSpPr>
          <a:xfrm>
            <a:off x="467336" y="5624388"/>
            <a:ext cx="4770798" cy="764281"/>
            <a:chOff x="6376526" y="3106465"/>
            <a:chExt cx="4770798" cy="764281"/>
          </a:xfrm>
        </p:grpSpPr>
        <p:sp>
          <p:nvSpPr>
            <p:cNvPr id="77" name="CuadroTexto 76">
              <a:extLst>
                <a:ext uri="{FF2B5EF4-FFF2-40B4-BE49-F238E27FC236}">
                  <a16:creationId xmlns:a16="http://schemas.microsoft.com/office/drawing/2014/main" id="{A6957FE2-3410-4876-BA8A-998BF11EA5E9}"/>
                </a:ext>
              </a:extLst>
            </p:cNvPr>
            <p:cNvSpPr txBox="1"/>
            <p:nvPr/>
          </p:nvSpPr>
          <p:spPr>
            <a:xfrm>
              <a:off x="7253462" y="3162860"/>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Cestas Públicas </a:t>
              </a:r>
              <a:r>
                <a:rPr kumimoji="0" lang="es-CO" sz="2000" b="0" i="0" u="none" strike="noStrike" kern="1200" cap="none" spc="0" normalizeH="0" baseline="30000" noProof="0" dirty="0">
                  <a:ln>
                    <a:noFill/>
                  </a:ln>
                  <a:solidFill>
                    <a:srgbClr val="4472C4">
                      <a:lumMod val="50000"/>
                    </a:srgbClr>
                  </a:solidFill>
                  <a:effectLst/>
                  <a:uLnTx/>
                  <a:uFillTx/>
                  <a:latin typeface="Calibri" panose="020F0502020204030204"/>
                  <a:ea typeface="Times New Roman" panose="02020603050405020304" pitchFamily="18" charset="0"/>
                  <a:cs typeface="+mn-cs"/>
                </a:rPr>
                <a:t>3</a:t>
              </a:r>
              <a:r>
                <a:rPr kumimoji="0" lang="es-CO" sz="2000" b="0" i="0" u="none" strike="noStrike" kern="1200" cap="none" spc="0" normalizeH="0" baseline="30000" noProof="0" dirty="0">
                  <a:ln>
                    <a:noFill/>
                  </a:ln>
                  <a:solidFill>
                    <a:prstClr val="black"/>
                  </a:solidFill>
                  <a:effectLst/>
                  <a:uLnTx/>
                  <a:uFillTx/>
                  <a:latin typeface="Calibri" panose="020F0502020204030204"/>
                  <a:ea typeface="Times New Roman" panose="02020603050405020304" pitchFamily="18" charset="0"/>
                  <a:cs typeface="+mn-cs"/>
                </a:rPr>
                <a:t> </a:t>
              </a: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kumimoji="0" lang="es-CO" sz="2000" b="1" i="0" u="none" strike="noStrike" kern="1200" cap="none" spc="0" normalizeH="0" baseline="30000" noProof="0" dirty="0">
                  <a:ln>
                    <a:noFill/>
                  </a:ln>
                  <a:solidFill>
                    <a:srgbClr val="4472C4">
                      <a:lumMod val="50000"/>
                    </a:srgbClr>
                  </a:solidFill>
                  <a:effectLst/>
                  <a:uLnTx/>
                  <a:uFillTx/>
                  <a:latin typeface="Calibri" panose="020F0502020204030204"/>
                  <a:ea typeface="Calibri" panose="020F0502020204030204" pitchFamily="34" charset="0"/>
                  <a:cs typeface="Times New Roman" panose="02020603050405020304"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119 </a:t>
              </a:r>
            </a:p>
          </p:txBody>
        </p:sp>
        <p:pic>
          <p:nvPicPr>
            <p:cNvPr id="85" name="Gráfico 84" descr="Basura">
              <a:extLst>
                <a:ext uri="{FF2B5EF4-FFF2-40B4-BE49-F238E27FC236}">
                  <a16:creationId xmlns:a16="http://schemas.microsoft.com/office/drawing/2014/main" id="{AD567C57-38EF-4D22-A02D-A245E4B4B529}"/>
                </a:ext>
              </a:extLst>
            </p:cNvPr>
            <p:cNvPicPr>
              <a:picLocks noChangeAspect="1"/>
            </p:cNvPicPr>
            <p:nvPr/>
          </p:nvPicPr>
          <p:blipFill>
            <a:blip r:embed="rId17" cstate="email">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p:blipFill>
          <p:spPr>
            <a:xfrm>
              <a:off x="6376526" y="3106465"/>
              <a:ext cx="720000" cy="720000"/>
            </a:xfrm>
            <a:prstGeom prst="rect">
              <a:avLst/>
            </a:prstGeom>
          </p:spPr>
        </p:pic>
      </p:grpSp>
      <p:grpSp>
        <p:nvGrpSpPr>
          <p:cNvPr id="97" name="Grupo 96">
            <a:extLst>
              <a:ext uri="{FF2B5EF4-FFF2-40B4-BE49-F238E27FC236}">
                <a16:creationId xmlns:a16="http://schemas.microsoft.com/office/drawing/2014/main" id="{DE298BCA-FE7E-4FAC-BECF-A6598E48DA93}"/>
              </a:ext>
            </a:extLst>
          </p:cNvPr>
          <p:cNvGrpSpPr/>
          <p:nvPr/>
        </p:nvGrpSpPr>
        <p:grpSpPr>
          <a:xfrm>
            <a:off x="6442934" y="1713008"/>
            <a:ext cx="5521570" cy="732815"/>
            <a:chOff x="6300632" y="4970073"/>
            <a:chExt cx="5521570" cy="732815"/>
          </a:xfrm>
        </p:grpSpPr>
        <p:sp>
          <p:nvSpPr>
            <p:cNvPr id="81" name="CuadroTexto 80">
              <a:extLst>
                <a:ext uri="{FF2B5EF4-FFF2-40B4-BE49-F238E27FC236}">
                  <a16:creationId xmlns:a16="http://schemas.microsoft.com/office/drawing/2014/main" id="{A0490CF3-4E98-4BE4-A3A7-C90934C67FF7}"/>
                </a:ext>
              </a:extLst>
            </p:cNvPr>
            <p:cNvSpPr txBox="1"/>
            <p:nvPr/>
          </p:nvSpPr>
          <p:spPr>
            <a:xfrm>
              <a:off x="7234425" y="4970073"/>
              <a:ext cx="4587777"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Seguridad y Salud en el Trabajo </a:t>
              </a:r>
              <a:r>
                <a:rPr kumimoji="0" lang="es-CO" sz="2000" b="0" i="0" u="none" strike="noStrike" kern="1200" cap="none" spc="0" normalizeH="0" baseline="30000" noProof="0" dirty="0">
                  <a:ln>
                    <a:noFill/>
                  </a:ln>
                  <a:solidFill>
                    <a:srgbClr val="4472C4">
                      <a:lumMod val="50000"/>
                    </a:srgbClr>
                  </a:solidFill>
                  <a:effectLst/>
                  <a:uLnTx/>
                  <a:uFillTx/>
                  <a:latin typeface="Calibri" panose="020F0502020204030204"/>
                  <a:ea typeface="+mn-ea"/>
                  <a:cs typeface="Times New Roman" panose="02020603050405020304" pitchFamily="18" charset="0"/>
                </a:rPr>
                <a:t>5</a:t>
              </a:r>
              <a:endParaRPr kumimoji="0" lang="es-CO" sz="2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20 </a:t>
              </a:r>
            </a:p>
          </p:txBody>
        </p:sp>
        <p:pic>
          <p:nvPicPr>
            <p:cNvPr id="87" name="Gráfico 86" descr="Médico">
              <a:extLst>
                <a:ext uri="{FF2B5EF4-FFF2-40B4-BE49-F238E27FC236}">
                  <a16:creationId xmlns:a16="http://schemas.microsoft.com/office/drawing/2014/main" id="{FC1DBB53-66AE-4E3E-A68A-165ADD5178D1}"/>
                </a:ext>
              </a:extLst>
            </p:cNvPr>
            <p:cNvPicPr>
              <a:picLocks noChangeAspect="1"/>
            </p:cNvPicPr>
            <p:nvPr/>
          </p:nvPicPr>
          <p:blipFill>
            <a:blip r:embed="rId19" cstate="email">
              <a:extLst>
                <a:ext uri="{28A0092B-C50C-407E-A947-70E740481C1C}">
                  <a14:useLocalDpi xmlns:a14="http://schemas.microsoft.com/office/drawing/2010/main"/>
                </a:ext>
                <a:ext uri="{96DAC541-7B7A-43D3-8B79-37D633B846F1}">
                  <asvg:svgBlip xmlns:asvg="http://schemas.microsoft.com/office/drawing/2016/SVG/main" r:embed="rId20"/>
                </a:ext>
              </a:extLst>
            </a:blip>
            <a:stretch>
              <a:fillRect/>
            </a:stretch>
          </p:blipFill>
          <p:spPr>
            <a:xfrm>
              <a:off x="6300632" y="4982888"/>
              <a:ext cx="720000" cy="720000"/>
            </a:xfrm>
            <a:prstGeom prst="rect">
              <a:avLst/>
            </a:prstGeom>
          </p:spPr>
        </p:pic>
      </p:grpSp>
      <p:sp>
        <p:nvSpPr>
          <p:cNvPr id="47" name="CuadroTexto 46">
            <a:extLst>
              <a:ext uri="{FF2B5EF4-FFF2-40B4-BE49-F238E27FC236}">
                <a16:creationId xmlns:a16="http://schemas.microsoft.com/office/drawing/2014/main" id="{E7452025-156A-48DC-B5B0-8D1EEF2AF092}"/>
              </a:ext>
            </a:extLst>
          </p:cNvPr>
          <p:cNvSpPr txBox="1"/>
          <p:nvPr/>
        </p:nvSpPr>
        <p:spPr>
          <a:xfrm>
            <a:off x="260821" y="6394200"/>
            <a:ext cx="11618429" cy="369332"/>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Nota: Los datos presentados suman las visitas de: 1) Instalación, mantenimiento y lavado de contenedores; 2) Barrido manual y barrido mecánico; 3) Instalación y mantenimiento 4) Vehículos en el despacho, seguimiento a vehículos </a:t>
            </a:r>
            <a:r>
              <a:rPr lang="es-MX" sz="900">
                <a:solidFill>
                  <a:srgbClr val="4472C4">
                    <a:lumMod val="50000"/>
                  </a:srgbClr>
                </a:solidFill>
                <a:latin typeface="Calibri" panose="020F0502020204030204"/>
              </a:rPr>
              <a:t>e</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Inoperatividad de flota; 5 </a:t>
            </a:r>
            <a:r>
              <a:rPr lang="es-MX" sz="900">
                <a:solidFill>
                  <a:srgbClr val="4472C4">
                    <a:lumMod val="50000"/>
                  </a:srgbClr>
                </a:solidFill>
                <a:latin typeface="Calibri" panose="020F0502020204030204"/>
              </a:rPr>
              <a:t>)</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SST y cuartelillos * Para todas las </a:t>
            </a:r>
            <a:r>
              <a:rPr kumimoji="0" lang="es-MX" sz="900" b="0" i="0" u="none" strike="noStrike" kern="1200" cap="none" spc="0" normalizeH="0" baseline="0" noProof="0" err="1">
                <a:ln>
                  <a:noFill/>
                </a:ln>
                <a:solidFill>
                  <a:srgbClr val="4472C4">
                    <a:lumMod val="50000"/>
                  </a:srgbClr>
                </a:solidFill>
                <a:effectLst/>
                <a:uLnTx/>
                <a:uFillTx/>
                <a:latin typeface="Calibri" panose="020F0502020204030204"/>
                <a:ea typeface="+mn-ea"/>
                <a:cs typeface="+mn-cs"/>
              </a:rPr>
              <a:t>ASE’s</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6</a:t>
            </a:r>
            <a:r>
              <a:rPr lang="es-MX" sz="900">
                <a:solidFill>
                  <a:srgbClr val="4472C4">
                    <a:lumMod val="50000"/>
                  </a:srgbClr>
                </a:solidFill>
                <a:latin typeface="Calibri" panose="020F0502020204030204"/>
              </a:rPr>
              <a:t>)</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Base de Operaciones</a:t>
            </a:r>
          </a:p>
        </p:txBody>
      </p:sp>
      <p:pic>
        <p:nvPicPr>
          <p:cNvPr id="3" name="Imagen 2">
            <a:extLst>
              <a:ext uri="{FF2B5EF4-FFF2-40B4-BE49-F238E27FC236}">
                <a16:creationId xmlns:a16="http://schemas.microsoft.com/office/drawing/2014/main" id="{987973C0-712E-8E67-DD7B-203DF882B533}"/>
              </a:ext>
            </a:extLst>
          </p:cNvPr>
          <p:cNvPicPr>
            <a:picLocks noChangeAspect="1"/>
          </p:cNvPicPr>
          <p:nvPr/>
        </p:nvPicPr>
        <p:blipFill>
          <a:blip r:embed="rId21" cstate="email">
            <a:extLst>
              <a:ext uri="{28A0092B-C50C-407E-A947-70E740481C1C}">
                <a14:useLocalDpi xmlns:a14="http://schemas.microsoft.com/office/drawing/2010/main"/>
              </a:ext>
            </a:extLst>
          </a:blip>
          <a:stretch>
            <a:fillRect/>
          </a:stretch>
        </p:blipFill>
        <p:spPr>
          <a:xfrm>
            <a:off x="6334613" y="4057720"/>
            <a:ext cx="1041471" cy="984476"/>
          </a:xfrm>
          <a:prstGeom prst="rect">
            <a:avLst/>
          </a:prstGeom>
        </p:spPr>
      </p:pic>
      <p:sp>
        <p:nvSpPr>
          <p:cNvPr id="6" name="CuadroTexto 5">
            <a:extLst>
              <a:ext uri="{FF2B5EF4-FFF2-40B4-BE49-F238E27FC236}">
                <a16:creationId xmlns:a16="http://schemas.microsoft.com/office/drawing/2014/main" id="{BBDB5312-1E05-C84A-A6D0-AB71FF4A6ADD}"/>
              </a:ext>
            </a:extLst>
          </p:cNvPr>
          <p:cNvSpPr txBox="1"/>
          <p:nvPr/>
        </p:nvSpPr>
        <p:spPr>
          <a:xfrm>
            <a:off x="7376084" y="4159584"/>
            <a:ext cx="4503166"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Residuos Esporádicos</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2000" b="1" dirty="0">
                <a:solidFill>
                  <a:srgbClr val="4472C4">
                    <a:lumMod val="50000"/>
                  </a:srgbClr>
                </a:solidFill>
                <a:latin typeface="Calibri" panose="020F0502020204030204"/>
              </a:rPr>
              <a:t>721</a:t>
            </a: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p>
        </p:txBody>
      </p:sp>
    </p:spTree>
    <p:extLst>
      <p:ext uri="{BB962C8B-B14F-4D97-AF65-F5344CB8AC3E}">
        <p14:creationId xmlns:p14="http://schemas.microsoft.com/office/powerpoint/2010/main" val="3553152967"/>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dirty="0">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82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dirty="0">
                <a:solidFill>
                  <a:schemeClr val="accent1">
                    <a:lumMod val="50000"/>
                  </a:schemeClr>
                </a:solidFill>
                <a:latin typeface="Candara" panose="020E0502030303020204" pitchFamily="34" charset="0"/>
              </a:rPr>
              <a:t> </a:t>
            </a:r>
            <a:br>
              <a:rPr lang="es-CO" sz="4400" b="1" kern="0" cap="small" dirty="0">
                <a:solidFill>
                  <a:schemeClr val="accent1">
                    <a:lumMod val="50000"/>
                  </a:schemeClr>
                </a:solidFill>
                <a:latin typeface="Candara" panose="020E0502030303020204" pitchFamily="34" charset="0"/>
              </a:rPr>
            </a:br>
            <a:r>
              <a:rPr lang="es-CO" sz="6700" b="1" kern="0" cap="small" dirty="0">
                <a:solidFill>
                  <a:schemeClr val="accent1">
                    <a:lumMod val="50000"/>
                  </a:schemeClr>
                </a:solidFill>
                <a:latin typeface="Candara" panose="020E0502030303020204" pitchFamily="34" charset="0"/>
              </a:rPr>
              <a:t>operativos especiales</a:t>
            </a:r>
            <a:endParaRPr lang="es-CO" sz="4400" b="1" kern="0" cap="small" dirty="0">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144935924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159347" y="144011"/>
            <a:ext cx="9885763"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Verificación en Campo - Operativos Especiales</a:t>
            </a:r>
            <a:endParaRPr lang="es-CO" sz="2000" dirty="0">
              <a:latin typeface="Candara" panose="020E0502030303020204" pitchFamily="34" charset="0"/>
            </a:endParaRPr>
          </a:p>
          <a:p>
            <a:pPr lvl="1"/>
            <a:r>
              <a:rPr lang="es-CO" sz="1600" b="0" dirty="0">
                <a:solidFill>
                  <a:schemeClr val="tx2"/>
                </a:solidFill>
              </a:rPr>
              <a:t>Cantidad ejecutada por localidad – abril de 2025</a:t>
            </a:r>
          </a:p>
        </p:txBody>
      </p: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cxnSp>
        <p:nvCxnSpPr>
          <p:cNvPr id="4" name="Conector recto 3">
            <a:extLst>
              <a:ext uri="{FF2B5EF4-FFF2-40B4-BE49-F238E27FC236}">
                <a16:creationId xmlns:a16="http://schemas.microsoft.com/office/drawing/2014/main" id="{805441BF-1AD5-73CF-BA75-D280F8666AFA}"/>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2" name="Gráfico 1">
            <a:extLst>
              <a:ext uri="{FF2B5EF4-FFF2-40B4-BE49-F238E27FC236}">
                <a16:creationId xmlns:a16="http://schemas.microsoft.com/office/drawing/2014/main" id="{902C4C82-2DDD-212F-BFFD-501058AA19D0}"/>
              </a:ext>
            </a:extLst>
          </p:cNvPr>
          <p:cNvGraphicFramePr>
            <a:graphicFrameLocks/>
          </p:cNvGraphicFramePr>
          <p:nvPr>
            <p:extLst>
              <p:ext uri="{D42A27DB-BD31-4B8C-83A1-F6EECF244321}">
                <p14:modId xmlns:p14="http://schemas.microsoft.com/office/powerpoint/2010/main" val="356818628"/>
              </p:ext>
            </p:extLst>
          </p:nvPr>
        </p:nvGraphicFramePr>
        <p:xfrm>
          <a:off x="627961" y="1377108"/>
          <a:ext cx="10961783" cy="484742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26056565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Verificación en Campo - Operativos Especiales</a:t>
            </a:r>
            <a:endParaRPr lang="es-CO" sz="2000" dirty="0">
              <a:latin typeface="Candara" panose="020E0502030303020204" pitchFamily="34" charset="0"/>
            </a:endParaRPr>
          </a:p>
          <a:p>
            <a:pPr lvl="1"/>
            <a:r>
              <a:rPr lang="es-CO" sz="1600" b="0" dirty="0">
                <a:solidFill>
                  <a:schemeClr val="tx2"/>
                </a:solidFill>
              </a:rPr>
              <a:t>Cantidad ejecutada por ase por componente del servicio – abril de 2025</a:t>
            </a:r>
            <a:r>
              <a:rPr lang="es-CO" sz="1400" b="1" dirty="0">
                <a:latin typeface="Candara" panose="020E0502030303020204" pitchFamily="34" charset="0"/>
              </a:rPr>
              <a:t>ESQUEMA DE</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extLst>
              <p:ext uri="{D42A27DB-BD31-4B8C-83A1-F6EECF244321}">
                <p14:modId xmlns:p14="http://schemas.microsoft.com/office/powerpoint/2010/main" val="2283509614"/>
              </p:ext>
            </p:extLst>
          </p:nvPr>
        </p:nvGraphicFramePr>
        <p:xfrm>
          <a:off x="392394" y="1349887"/>
          <a:ext cx="11407211" cy="5253789"/>
        </p:xfrm>
        <a:graphic>
          <a:graphicData uri="http://schemas.openxmlformats.org/drawingml/2006/table">
            <a:tbl>
              <a:tblPr firstRow="1" bandRow="1">
                <a:tableStyleId>{68D230F3-CF80-4859-8CE7-A43EE81993B5}</a:tableStyleId>
              </a:tblPr>
              <a:tblGrid>
                <a:gridCol w="3238016">
                  <a:extLst>
                    <a:ext uri="{9D8B030D-6E8A-4147-A177-3AD203B41FA5}">
                      <a16:colId xmlns:a16="http://schemas.microsoft.com/office/drawing/2014/main" val="20000"/>
                    </a:ext>
                  </a:extLst>
                </a:gridCol>
                <a:gridCol w="1477999">
                  <a:extLst>
                    <a:ext uri="{9D8B030D-6E8A-4147-A177-3AD203B41FA5}">
                      <a16:colId xmlns:a16="http://schemas.microsoft.com/office/drawing/2014/main" val="20001"/>
                    </a:ext>
                  </a:extLst>
                </a:gridCol>
                <a:gridCol w="1702454">
                  <a:extLst>
                    <a:ext uri="{9D8B030D-6E8A-4147-A177-3AD203B41FA5}">
                      <a16:colId xmlns:a16="http://schemas.microsoft.com/office/drawing/2014/main" val="20002"/>
                    </a:ext>
                  </a:extLst>
                </a:gridCol>
                <a:gridCol w="1364259">
                  <a:extLst>
                    <a:ext uri="{9D8B030D-6E8A-4147-A177-3AD203B41FA5}">
                      <a16:colId xmlns:a16="http://schemas.microsoft.com/office/drawing/2014/main" val="20003"/>
                    </a:ext>
                  </a:extLst>
                </a:gridCol>
                <a:gridCol w="1234665">
                  <a:extLst>
                    <a:ext uri="{9D8B030D-6E8A-4147-A177-3AD203B41FA5}">
                      <a16:colId xmlns:a16="http://schemas.microsoft.com/office/drawing/2014/main" val="20004"/>
                    </a:ext>
                  </a:extLst>
                </a:gridCol>
                <a:gridCol w="1240888">
                  <a:extLst>
                    <a:ext uri="{9D8B030D-6E8A-4147-A177-3AD203B41FA5}">
                      <a16:colId xmlns:a16="http://schemas.microsoft.com/office/drawing/2014/main" val="20005"/>
                    </a:ext>
                  </a:extLst>
                </a:gridCol>
                <a:gridCol w="1148930">
                  <a:extLst>
                    <a:ext uri="{9D8B030D-6E8A-4147-A177-3AD203B41FA5}">
                      <a16:colId xmlns:a16="http://schemas.microsoft.com/office/drawing/2014/main" val="20006"/>
                    </a:ext>
                  </a:extLst>
                </a:gridCol>
              </a:tblGrid>
              <a:tr h="1017758">
                <a:tc>
                  <a:txBody>
                    <a:bodyPr/>
                    <a:lstStyle/>
                    <a:p>
                      <a:pPr algn="ctr" rtl="0" fontAlgn="ctr"/>
                      <a:r>
                        <a:rPr lang="es-ES" sz="1100" u="none" strike="noStrike" dirty="0">
                          <a:solidFill>
                            <a:srgbClr val="002060"/>
                          </a:solidFill>
                          <a:effectLst/>
                          <a:latin typeface="+mn-lt"/>
                        </a:rPr>
                        <a:t>ACTIVIDAD</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PROMOAMBIENTAL S.A.S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LIMPIEZA METROPOLITANA S.A.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CIUDAD LIMPIA S.A.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BOGOTÁ LIMPIA S.A.S</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ÁREA LIMPIA S.A.S.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TOTAL</a:t>
                      </a:r>
                      <a:endParaRPr lang="es-ES" sz="1100" b="1" i="0" u="none" strike="noStrike" dirty="0">
                        <a:solidFill>
                          <a:srgbClr val="002060"/>
                        </a:solidFill>
                        <a:effectLst/>
                        <a:latin typeface="+mn-lt"/>
                      </a:endParaRPr>
                    </a:p>
                  </a:txBody>
                  <a:tcPr marL="0" marR="0" marT="0" marB="0" anchor="ctr"/>
                </a:tc>
                <a:extLst>
                  <a:ext uri="{0D108BD9-81ED-4DB2-BD59-A6C34878D82A}">
                    <a16:rowId xmlns:a16="http://schemas.microsoft.com/office/drawing/2014/main" val="10000"/>
                  </a:ext>
                </a:extLst>
              </a:tr>
              <a:tr h="283485">
                <a:tc>
                  <a:txBody>
                    <a:bodyPr/>
                    <a:lstStyle/>
                    <a:p>
                      <a:pPr algn="l" rtl="0" fontAlgn="b">
                        <a:lnSpc>
                          <a:spcPct val="100000"/>
                        </a:lnSpc>
                      </a:pPr>
                      <a:r>
                        <a:rPr lang="es-ES" sz="1100" u="none" strike="noStrike" dirty="0">
                          <a:solidFill>
                            <a:srgbClr val="002060"/>
                          </a:solidFill>
                          <a:effectLst/>
                          <a:latin typeface="+mn-lt"/>
                          <a:cs typeface="Arial" panose="020B0604020202020204" pitchFamily="34" charset="0"/>
                        </a:rPr>
                        <a:t>BARRIDO MANUAL</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109</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226</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156</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235</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170</a:t>
                      </a: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896</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01"/>
                  </a:ext>
                </a:extLst>
              </a:tr>
              <a:tr h="284691">
                <a:tc>
                  <a:txBody>
                    <a:bodyPr/>
                    <a:lstStyle/>
                    <a:p>
                      <a:pPr algn="l" rtl="0" fontAlgn="b">
                        <a:lnSpc>
                          <a:spcPct val="100000"/>
                        </a:lnSpc>
                      </a:pPr>
                      <a:r>
                        <a:rPr lang="es-ES" sz="1100" u="none" strike="noStrike" dirty="0">
                          <a:solidFill>
                            <a:srgbClr val="002060"/>
                          </a:solidFill>
                          <a:effectLst/>
                          <a:latin typeface="+mn-lt"/>
                          <a:cs typeface="Arial" panose="020B0604020202020204" pitchFamily="34" charset="0"/>
                        </a:rPr>
                        <a:t>BARRIDO MECÁNICO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41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27</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75</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39</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20</a:t>
                      </a: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202</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726033857"/>
                  </a:ext>
                </a:extLst>
              </a:tr>
              <a:tr h="26492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b="0" i="0" u="none" strike="noStrike" dirty="0">
                          <a:solidFill>
                            <a:srgbClr val="002060"/>
                          </a:solidFill>
                          <a:effectLst/>
                          <a:latin typeface="+mn-lt"/>
                          <a:cs typeface="Arial" panose="020B0604020202020204" pitchFamily="34" charset="0"/>
                        </a:rPr>
                        <a:t>MANTENIMIENTO DE CONTENEDORES</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MX" sz="1100" b="0" i="0" u="none" strike="noStrike" dirty="0">
                          <a:solidFill>
                            <a:srgbClr val="002060"/>
                          </a:solidFill>
                          <a:effectLst/>
                          <a:latin typeface="+mn-lt"/>
                          <a:cs typeface="Arial" panose="020B0604020202020204" pitchFamily="34" charset="0"/>
                        </a:rPr>
                        <a:t>2</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2</a:t>
                      </a:r>
                    </a:p>
                  </a:txBody>
                  <a:tcPr marL="0" marR="0" marT="0" marB="0" anchor="ctr"/>
                </a:tc>
                <a:extLst>
                  <a:ext uri="{0D108BD9-81ED-4DB2-BD59-A6C34878D82A}">
                    <a16:rowId xmlns:a16="http://schemas.microsoft.com/office/drawing/2014/main" val="2445874834"/>
                  </a:ext>
                </a:extLst>
              </a:tr>
              <a:tr h="26492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ARROJO CLANDESTINO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7</a:t>
                      </a:r>
                    </a:p>
                  </a:txBody>
                  <a:tcPr marL="0" marR="0" marT="0" marB="0" anchor="ctr"/>
                </a:tc>
                <a:tc>
                  <a:txBody>
                    <a:bodyPr/>
                    <a:lstStyle/>
                    <a:p>
                      <a:pPr algn="ctr" rtl="0" fontAlgn="b">
                        <a:lnSpc>
                          <a:spcPct val="100000"/>
                        </a:lnSpc>
                      </a:pPr>
                      <a:r>
                        <a:rPr lang="es-MX" sz="1100" b="0" i="0" u="none" strike="noStrike" dirty="0">
                          <a:solidFill>
                            <a:srgbClr val="002060"/>
                          </a:solidFill>
                          <a:effectLst/>
                          <a:latin typeface="+mn-lt"/>
                          <a:cs typeface="Arial" panose="020B0604020202020204" pitchFamily="34" charset="0"/>
                        </a:rPr>
                        <a:t>3</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3</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16</a:t>
                      </a:r>
                    </a:p>
                  </a:txBody>
                  <a:tcPr marL="0" marR="0" marT="0" marB="0" anchor="ctr"/>
                </a:tc>
                <a:extLst>
                  <a:ext uri="{0D108BD9-81ED-4DB2-BD59-A6C34878D82A}">
                    <a16:rowId xmlns:a16="http://schemas.microsoft.com/office/drawing/2014/main" val="2911114083"/>
                  </a:ext>
                </a:extLst>
              </a:tr>
              <a:tr h="276963">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BOLSAS DE BARRIDO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14</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13</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4</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7</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6</a:t>
                      </a: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44</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48354766"/>
                  </a:ext>
                </a:extLst>
              </a:tr>
              <a:tr h="264921">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DOMICILIARIA</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126</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175</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69</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93</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106</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569</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615291762"/>
                  </a:ext>
                </a:extLst>
              </a:tr>
              <a:tr h="264921">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GRANDES GENERADORES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3</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7</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2021222299"/>
                  </a:ext>
                </a:extLst>
              </a:tr>
              <a:tr h="270598">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RCD DOMICILIARIOS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1</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3</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8</a:t>
                      </a:r>
                    </a:p>
                  </a:txBody>
                  <a:tcPr marL="0" marR="0" marT="0" marB="0" anchor="ctr"/>
                </a:tc>
                <a:extLst>
                  <a:ext uri="{0D108BD9-81ED-4DB2-BD59-A6C34878D82A}">
                    <a16:rowId xmlns:a16="http://schemas.microsoft.com/office/drawing/2014/main" val="10009"/>
                  </a:ext>
                </a:extLst>
              </a:tr>
              <a:tr h="276963">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a:t>
                      </a:r>
                      <a:r>
                        <a:rPr lang="es-CO" sz="1100" u="none" strike="noStrike" dirty="0">
                          <a:solidFill>
                            <a:srgbClr val="002060"/>
                          </a:solidFill>
                          <a:effectLst/>
                          <a:latin typeface="+mn-lt"/>
                          <a:cs typeface="Arial" panose="020B0604020202020204" pitchFamily="34" charset="0"/>
                        </a:rPr>
                        <a:t>RECHAZO EN ECAS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8</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00000"/>
                        </a:lnSpc>
                      </a:pPr>
                      <a:r>
                        <a:rPr lang="es-MX" sz="1100" b="0" i="0" u="none" strike="noStrike" dirty="0">
                          <a:solidFill>
                            <a:srgbClr val="002060"/>
                          </a:solidFill>
                          <a:effectLst/>
                          <a:latin typeface="+mn-lt"/>
                          <a:cs typeface="Arial" panose="020B0604020202020204" pitchFamily="34" charset="0"/>
                        </a:rPr>
                        <a:t>10</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9</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16</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53</a:t>
                      </a:r>
                    </a:p>
                  </a:txBody>
                  <a:tcPr marL="0" marR="0" marT="0" marB="0" anchor="ctr"/>
                </a:tc>
                <a:extLst>
                  <a:ext uri="{0D108BD9-81ED-4DB2-BD59-A6C34878D82A}">
                    <a16:rowId xmlns:a16="http://schemas.microsoft.com/office/drawing/2014/main" val="219236170"/>
                  </a:ext>
                </a:extLst>
              </a:tr>
              <a:tr h="301047">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CO" sz="1100" u="none" strike="noStrike" dirty="0">
                          <a:solidFill>
                            <a:srgbClr val="002060"/>
                          </a:solidFill>
                          <a:effectLst/>
                          <a:latin typeface="+mn-lt"/>
                          <a:cs typeface="Arial" panose="020B0604020202020204" pitchFamily="34" charset="0"/>
                        </a:rPr>
                        <a:t>RECOLECCIÓN Y TRANSPORTE - RESIDUOS CORTE CÉSPED</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15</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18</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12</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46</a:t>
                      </a:r>
                    </a:p>
                  </a:txBody>
                  <a:tcPr marL="0" marR="0" marT="0" marB="0" anchor="ctr"/>
                </a:tc>
                <a:extLst>
                  <a:ext uri="{0D108BD9-81ED-4DB2-BD59-A6C34878D82A}">
                    <a16:rowId xmlns:a16="http://schemas.microsoft.com/office/drawing/2014/main" val="876894161"/>
                  </a:ext>
                </a:extLst>
              </a:tr>
              <a:tr h="31632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CO" sz="1100" u="none" strike="noStrike" dirty="0">
                          <a:solidFill>
                            <a:srgbClr val="002060"/>
                          </a:solidFill>
                          <a:effectLst/>
                          <a:latin typeface="+mn-lt"/>
                          <a:cs typeface="Arial" panose="020B0604020202020204" pitchFamily="34" charset="0"/>
                        </a:rPr>
                        <a:t>RECOLECCIÓN Y TRANSPORTE - RESIDUOS CONTENEDORES</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32</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15</a:t>
                      </a:r>
                    </a:p>
                  </a:txBody>
                  <a:tcPr marL="0" marR="0" marT="0" marB="0" anchor="ctr"/>
                </a:tc>
                <a:tc>
                  <a:txBody>
                    <a:bodyPr/>
                    <a:lstStyle/>
                    <a:p>
                      <a:pPr algn="ctr" rtl="0" fontAlgn="b">
                        <a:lnSpc>
                          <a:spcPct val="100000"/>
                        </a:lnSpc>
                      </a:pPr>
                      <a:r>
                        <a:rPr lang="es-CO" sz="1100" b="0" i="0" u="none" strike="noStrike" dirty="0">
                          <a:solidFill>
                            <a:srgbClr val="002060"/>
                          </a:solidFill>
                          <a:effectLst/>
                          <a:latin typeface="+mn-lt"/>
                          <a:cs typeface="Arial" panose="020B0604020202020204" pitchFamily="34" charset="0"/>
                        </a:rPr>
                        <a:t>27</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19</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32</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125</a:t>
                      </a:r>
                    </a:p>
                  </a:txBody>
                  <a:tcPr marL="0" marR="0" marT="0" marB="0" anchor="ctr"/>
                </a:tc>
                <a:extLst>
                  <a:ext uri="{0D108BD9-81ED-4DB2-BD59-A6C34878D82A}">
                    <a16:rowId xmlns:a16="http://schemas.microsoft.com/office/drawing/2014/main" val="1082644928"/>
                  </a:ext>
                </a:extLst>
              </a:tr>
              <a:tr h="289005">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CO" sz="1100" u="none" strike="noStrike" dirty="0">
                          <a:solidFill>
                            <a:srgbClr val="002060"/>
                          </a:solidFill>
                          <a:effectLst/>
                          <a:latin typeface="+mn-lt"/>
                          <a:cs typeface="Arial" panose="020B0604020202020204" pitchFamily="34" charset="0"/>
                        </a:rPr>
                        <a:t>RECOLECCIÓN Y TRANSPORTE - RESIDUOS PODA ÁRBOLES</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3</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3</a:t>
                      </a:r>
                    </a:p>
                  </a:txBody>
                  <a:tcPr marL="0" marR="0" marT="0" marB="0" anchor="ctr"/>
                </a:tc>
                <a:extLst>
                  <a:ext uri="{0D108BD9-81ED-4DB2-BD59-A6C34878D82A}">
                    <a16:rowId xmlns:a16="http://schemas.microsoft.com/office/drawing/2014/main" val="3532209711"/>
                  </a:ext>
                </a:extLst>
              </a:tr>
              <a:tr h="25287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CO" sz="1100" b="0" i="0" u="none" strike="noStrike" dirty="0">
                          <a:solidFill>
                            <a:srgbClr val="002060"/>
                          </a:solidFill>
                          <a:effectLst/>
                          <a:latin typeface="+mn-lt"/>
                          <a:cs typeface="Arial" panose="020B0604020202020204" pitchFamily="34" charset="0"/>
                        </a:rPr>
                        <a:t>REUBICACIÓN DE CONTENEDORES</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32</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12</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6</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50</a:t>
                      </a:r>
                    </a:p>
                  </a:txBody>
                  <a:tcPr marL="0" marR="0" marT="0" marB="0" anchor="ctr"/>
                </a:tc>
                <a:extLst>
                  <a:ext uri="{0D108BD9-81ED-4DB2-BD59-A6C34878D82A}">
                    <a16:rowId xmlns:a16="http://schemas.microsoft.com/office/drawing/2014/main" val="865138859"/>
                  </a:ext>
                </a:extLst>
              </a:tr>
              <a:tr h="454569">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TOTAL</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386</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477</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360</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424</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374</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2.021</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779675158"/>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dirty="0">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dirty="0">
                <a:solidFill>
                  <a:schemeClr val="accent1">
                    <a:lumMod val="50000"/>
                  </a:schemeClr>
                </a:solidFill>
                <a:latin typeface="Candara" panose="020E0502030303020204" pitchFamily="34" charset="0"/>
              </a:rPr>
              <a:t> </a:t>
            </a:r>
            <a:br>
              <a:rPr lang="es-CO" sz="4400" b="1" kern="0" cap="small" dirty="0">
                <a:solidFill>
                  <a:schemeClr val="accent1">
                    <a:lumMod val="50000"/>
                  </a:schemeClr>
                </a:solidFill>
                <a:latin typeface="Candara" panose="020E0502030303020204" pitchFamily="34" charset="0"/>
              </a:rPr>
            </a:br>
            <a:r>
              <a:rPr lang="es-CO" sz="6700" b="1" kern="0" cap="small" dirty="0">
                <a:solidFill>
                  <a:schemeClr val="accent1">
                    <a:lumMod val="50000"/>
                  </a:schemeClr>
                </a:solidFill>
                <a:latin typeface="Candara" panose="020E0502030303020204" pitchFamily="34" charset="0"/>
              </a:rPr>
              <a:t>INDICADORES DE COBERTURA</a:t>
            </a:r>
            <a:endParaRPr lang="es-CO" sz="4400" b="1" kern="0" cap="small" dirty="0">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149863702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C5263FFE-FF8F-4C2A-AAB2-1E72C2D6FA56}"/>
              </a:ext>
            </a:extLst>
          </p:cNvPr>
          <p:cNvSpPr txBox="1"/>
          <p:nvPr/>
        </p:nvSpPr>
        <p:spPr>
          <a:xfrm>
            <a:off x="2310063" y="216714"/>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Total de toneladas recolectadas y transportadas  </a:t>
            </a:r>
            <a:r>
              <a:rPr lang="es-CO" sz="1600" b="0" u="sng" dirty="0">
                <a:solidFill>
                  <a:srgbClr val="4472C4">
                    <a:lumMod val="50000"/>
                  </a:srgbClr>
                </a:solidFill>
              </a:rPr>
              <a:t>residuos ordinarios* </a:t>
            </a:r>
            <a:r>
              <a:rPr lang="es-CO" sz="1600" b="0" dirty="0">
                <a:solidFill>
                  <a:srgbClr val="4472C4">
                    <a:lumMod val="50000"/>
                  </a:srgbClr>
                </a:solidFill>
              </a:rPr>
              <a:t>por concesionario - 2025</a:t>
            </a:r>
            <a:endParaRPr lang="es-CO" sz="1600" b="0" dirty="0">
              <a:solidFill>
                <a:schemeClr val="accent1">
                  <a:lumMod val="50000"/>
                </a:schemeClr>
              </a:solidFill>
            </a:endParaRPr>
          </a:p>
        </p:txBody>
      </p:sp>
      <p:cxnSp>
        <p:nvCxnSpPr>
          <p:cNvPr id="20" name="Conector recto 19">
            <a:extLst>
              <a:ext uri="{FF2B5EF4-FFF2-40B4-BE49-F238E27FC236}">
                <a16:creationId xmlns:a16="http://schemas.microsoft.com/office/drawing/2014/main" id="{0581A4F2-BE93-4240-9408-754063FD32C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6306B1D1-ADC9-4C86-8609-7E5968C243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9" name="CuadroTexto 8">
            <a:extLst>
              <a:ext uri="{FF2B5EF4-FFF2-40B4-BE49-F238E27FC236}">
                <a16:creationId xmlns:a16="http://schemas.microsoft.com/office/drawing/2014/main" id="{83EE8067-572D-4692-883A-A21DF4B2DB3B}"/>
              </a:ext>
            </a:extLst>
          </p:cNvPr>
          <p:cNvSpPr txBox="1"/>
          <p:nvPr/>
        </p:nvSpPr>
        <p:spPr>
          <a:xfrm>
            <a:off x="273089" y="6328248"/>
            <a:ext cx="6279433" cy="507831"/>
          </a:xfrm>
          <a:prstGeom prst="rect">
            <a:avLst/>
          </a:prstGeom>
          <a:noFill/>
        </p:spPr>
        <p:txBody>
          <a:bodyPr wrap="square" rtlCol="0">
            <a:spAutoFit/>
          </a:bodyPr>
          <a:lstStyle/>
          <a:p>
            <a:r>
              <a:rPr lang="es-CO" sz="900" dirty="0">
                <a:solidFill>
                  <a:schemeClr val="accent1">
                    <a:lumMod val="50000"/>
                  </a:schemeClr>
                </a:solidFill>
              </a:rPr>
              <a:t>(*)</a:t>
            </a:r>
            <a:r>
              <a:rPr lang="es-MX" sz="900" dirty="0">
                <a:solidFill>
                  <a:schemeClr val="accent1">
                    <a:lumMod val="50000"/>
                  </a:schemeClr>
                </a:solidFill>
              </a:rPr>
              <a:t> De acuerdo con lo establecido en el Decreto 1077 de 2015, artículo 2.3.2.1.1. “Definiciones”. Numeral 43.</a:t>
            </a:r>
            <a:endParaRPr lang="es-CO" sz="900" dirty="0">
              <a:solidFill>
                <a:schemeClr val="accent1">
                  <a:lumMod val="50000"/>
                </a:schemeClr>
              </a:solidFill>
            </a:endParaRPr>
          </a:p>
          <a:p>
            <a:r>
              <a:rPr lang="es-CO" sz="900" dirty="0">
                <a:solidFill>
                  <a:schemeClr val="accent1">
                    <a:lumMod val="50000"/>
                  </a:schemeClr>
                </a:solidFill>
                <a:highlight>
                  <a:srgbClr val="FFFFFF"/>
                </a:highlight>
              </a:rPr>
              <a:t>Fuente: Base de datos PIDJ.</a:t>
            </a:r>
          </a:p>
          <a:p>
            <a:r>
              <a:rPr lang="es-MX" sz="900" dirty="0">
                <a:solidFill>
                  <a:schemeClr val="accent1">
                    <a:lumMod val="50000"/>
                  </a:schemeClr>
                </a:solidFill>
                <a:highlight>
                  <a:srgbClr val="FFFFFF"/>
                </a:highlight>
              </a:rPr>
              <a:t>Periodo comprendido entre el 1 de enero y el 30 de abril de 2025</a:t>
            </a:r>
          </a:p>
        </p:txBody>
      </p:sp>
      <p:graphicFrame>
        <p:nvGraphicFramePr>
          <p:cNvPr id="2" name="1 Gráfico">
            <a:extLst>
              <a:ext uri="{FF2B5EF4-FFF2-40B4-BE49-F238E27FC236}">
                <a16:creationId xmlns:a16="http://schemas.microsoft.com/office/drawing/2014/main" id="{AABD9520-9908-4137-9151-B9983C106C32}"/>
              </a:ext>
            </a:extLst>
          </p:cNvPr>
          <p:cNvGraphicFramePr>
            <a:graphicFrameLocks/>
          </p:cNvGraphicFramePr>
          <p:nvPr>
            <p:extLst>
              <p:ext uri="{D42A27DB-BD31-4B8C-83A1-F6EECF244321}">
                <p14:modId xmlns:p14="http://schemas.microsoft.com/office/powerpoint/2010/main" val="630611936"/>
              </p:ext>
            </p:extLst>
          </p:nvPr>
        </p:nvGraphicFramePr>
        <p:xfrm>
          <a:off x="1409226" y="1140044"/>
          <a:ext cx="9316305" cy="304683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 name="Tabla 2">
            <a:extLst>
              <a:ext uri="{FF2B5EF4-FFF2-40B4-BE49-F238E27FC236}">
                <a16:creationId xmlns:a16="http://schemas.microsoft.com/office/drawing/2014/main" id="{13561E5A-6444-1777-A09A-BF1B2F2971FC}"/>
              </a:ext>
            </a:extLst>
          </p:cNvPr>
          <p:cNvGraphicFramePr>
            <a:graphicFrameLocks noGrp="1"/>
          </p:cNvGraphicFramePr>
          <p:nvPr>
            <p:extLst>
              <p:ext uri="{D42A27DB-BD31-4B8C-83A1-F6EECF244321}">
                <p14:modId xmlns:p14="http://schemas.microsoft.com/office/powerpoint/2010/main" val="1941410986"/>
              </p:ext>
            </p:extLst>
          </p:nvPr>
        </p:nvGraphicFramePr>
        <p:xfrm>
          <a:off x="4016328" y="4276885"/>
          <a:ext cx="4102099" cy="2000250"/>
        </p:xfrm>
        <a:graphic>
          <a:graphicData uri="http://schemas.openxmlformats.org/drawingml/2006/table">
            <a:tbl>
              <a:tblPr/>
              <a:tblGrid>
                <a:gridCol w="826117">
                  <a:extLst>
                    <a:ext uri="{9D8B030D-6E8A-4147-A177-3AD203B41FA5}">
                      <a16:colId xmlns:a16="http://schemas.microsoft.com/office/drawing/2014/main" val="1260079239"/>
                    </a:ext>
                  </a:extLst>
                </a:gridCol>
                <a:gridCol w="826117">
                  <a:extLst>
                    <a:ext uri="{9D8B030D-6E8A-4147-A177-3AD203B41FA5}">
                      <a16:colId xmlns:a16="http://schemas.microsoft.com/office/drawing/2014/main" val="404209893"/>
                    </a:ext>
                  </a:extLst>
                </a:gridCol>
                <a:gridCol w="826117">
                  <a:extLst>
                    <a:ext uri="{9D8B030D-6E8A-4147-A177-3AD203B41FA5}">
                      <a16:colId xmlns:a16="http://schemas.microsoft.com/office/drawing/2014/main" val="918404983"/>
                    </a:ext>
                  </a:extLst>
                </a:gridCol>
                <a:gridCol w="797631">
                  <a:extLst>
                    <a:ext uri="{9D8B030D-6E8A-4147-A177-3AD203B41FA5}">
                      <a16:colId xmlns:a16="http://schemas.microsoft.com/office/drawing/2014/main" val="2103831637"/>
                    </a:ext>
                  </a:extLst>
                </a:gridCol>
                <a:gridCol w="826117">
                  <a:extLst>
                    <a:ext uri="{9D8B030D-6E8A-4147-A177-3AD203B41FA5}">
                      <a16:colId xmlns:a16="http://schemas.microsoft.com/office/drawing/2014/main" val="642025033"/>
                    </a:ext>
                  </a:extLst>
                </a:gridCol>
              </a:tblGrid>
              <a:tr h="381000">
                <a:tc>
                  <a:txBody>
                    <a:bodyPr/>
                    <a:lstStyle/>
                    <a:p>
                      <a:pPr algn="l" rtl="0" fontAlgn="ctr"/>
                      <a:r>
                        <a:rPr lang="es-CO" sz="1100" b="1" i="0" u="none" strike="noStrike">
                          <a:solidFill>
                            <a:srgbClr val="122D40"/>
                          </a:solidFill>
                          <a:effectLst/>
                          <a:latin typeface="Calibri" panose="020F0502020204030204" pitchFamily="34" charset="0"/>
                        </a:rPr>
                        <a:t> SERVICIO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feb-24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mar-24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abr-24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2872569176"/>
                  </a:ext>
                </a:extLst>
              </a:tr>
              <a:tr h="200025">
                <a:tc>
                  <a:txBody>
                    <a:bodyPr/>
                    <a:lstStyle/>
                    <a:p>
                      <a:pPr algn="l" rtl="0" fontAlgn="ctr"/>
                      <a:r>
                        <a:rPr lang="es-CO" sz="1200" b="0" i="0" u="none" strike="noStrike">
                          <a:solidFill>
                            <a:srgbClr val="122D40"/>
                          </a:solidFill>
                          <a:effectLst/>
                          <a:latin typeface="Calibri" panose="020F0502020204030204" pitchFamily="34" charset="0"/>
                        </a:rPr>
                        <a:t>Domiciliario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153.771,52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147.338,34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160.783,75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157.181,24</a:t>
                      </a:r>
                    </a:p>
                  </a:txBody>
                  <a:tcPr marL="0" marR="0" marT="0" marB="0" anchor="ctr">
                    <a:lnL>
                      <a:noFill/>
                    </a:lnL>
                    <a:lnR>
                      <a:noFill/>
                    </a:lnR>
                    <a:lnT>
                      <a:noFill/>
                    </a:lnT>
                    <a:lnB>
                      <a:noFill/>
                    </a:lnB>
                    <a:noFill/>
                  </a:tcPr>
                </a:tc>
                <a:extLst>
                  <a:ext uri="{0D108BD9-81ED-4DB2-BD59-A6C34878D82A}">
                    <a16:rowId xmlns:a16="http://schemas.microsoft.com/office/drawing/2014/main" val="1265857336"/>
                  </a:ext>
                </a:extLst>
              </a:tr>
              <a:tr h="200025">
                <a:tc>
                  <a:txBody>
                    <a:bodyPr/>
                    <a:lstStyle/>
                    <a:p>
                      <a:pPr algn="l" rtl="0" fontAlgn="ctr"/>
                      <a:r>
                        <a:rPr lang="es-CO" sz="1200" b="0" i="0" u="none" strike="noStrike">
                          <a:solidFill>
                            <a:srgbClr val="122D40"/>
                          </a:solidFill>
                          <a:effectLst/>
                          <a:latin typeface="Calibri" panose="020F0502020204030204" pitchFamily="34" charset="0"/>
                        </a:rPr>
                        <a:t>Barrido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7.464,55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7.024,14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7.858,38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7.787,63</a:t>
                      </a:r>
                    </a:p>
                  </a:txBody>
                  <a:tcPr marL="0" marR="0" marT="0" marB="0" anchor="ctr">
                    <a:lnL>
                      <a:noFill/>
                    </a:lnL>
                    <a:lnR>
                      <a:noFill/>
                    </a:lnR>
                    <a:lnT>
                      <a:noFill/>
                    </a:lnT>
                    <a:lnB>
                      <a:noFill/>
                    </a:lnB>
                    <a:noFill/>
                  </a:tcPr>
                </a:tc>
                <a:extLst>
                  <a:ext uri="{0D108BD9-81ED-4DB2-BD59-A6C34878D82A}">
                    <a16:rowId xmlns:a16="http://schemas.microsoft.com/office/drawing/2014/main" val="2308848061"/>
                  </a:ext>
                </a:extLst>
              </a:tr>
              <a:tr h="400050">
                <a:tc>
                  <a:txBody>
                    <a:bodyPr/>
                    <a:lstStyle/>
                    <a:p>
                      <a:pPr algn="l" rtl="0" fontAlgn="b"/>
                      <a:r>
                        <a:rPr lang="es-CO" sz="1200" b="0" i="0" u="none" strike="noStrike">
                          <a:solidFill>
                            <a:srgbClr val="122D40"/>
                          </a:solidFill>
                          <a:effectLst/>
                          <a:latin typeface="Calibri" panose="020F0502020204030204" pitchFamily="34" charset="0"/>
                        </a:rPr>
                        <a:t>Corte césped</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2.309,67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1.203,91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3.384,60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4.184,33</a:t>
                      </a:r>
                    </a:p>
                  </a:txBody>
                  <a:tcPr marL="0" marR="0" marT="0" marB="0" anchor="ctr">
                    <a:lnL>
                      <a:noFill/>
                    </a:lnL>
                    <a:lnR>
                      <a:noFill/>
                    </a:lnR>
                    <a:lnT>
                      <a:noFill/>
                    </a:lnT>
                    <a:lnB>
                      <a:noFill/>
                    </a:lnB>
                    <a:noFill/>
                  </a:tcPr>
                </a:tc>
                <a:extLst>
                  <a:ext uri="{0D108BD9-81ED-4DB2-BD59-A6C34878D82A}">
                    <a16:rowId xmlns:a16="http://schemas.microsoft.com/office/drawing/2014/main" val="1152171538"/>
                  </a:ext>
                </a:extLst>
              </a:tr>
              <a:tr h="200025">
                <a:tc>
                  <a:txBody>
                    <a:bodyPr/>
                    <a:lstStyle/>
                    <a:p>
                      <a:pPr algn="l" rtl="0" fontAlgn="b"/>
                      <a:r>
                        <a:rPr lang="es-CO" sz="1200" b="0" i="0" u="none" strike="noStrike">
                          <a:solidFill>
                            <a:srgbClr val="122D40"/>
                          </a:solidFill>
                          <a:effectLst/>
                          <a:latin typeface="Calibri" panose="020F0502020204030204" pitchFamily="34" charset="0"/>
                        </a:rPr>
                        <a:t>Poda</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618,37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641,37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727,62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737,01</a:t>
                      </a:r>
                    </a:p>
                  </a:txBody>
                  <a:tcPr marL="0" marR="0" marT="0" marB="0" anchor="ctr">
                    <a:lnL>
                      <a:noFill/>
                    </a:lnL>
                    <a:lnR>
                      <a:noFill/>
                    </a:lnR>
                    <a:lnT>
                      <a:noFill/>
                    </a:lnT>
                    <a:lnB>
                      <a:noFill/>
                    </a:lnB>
                    <a:noFill/>
                  </a:tcPr>
                </a:tc>
                <a:extLst>
                  <a:ext uri="{0D108BD9-81ED-4DB2-BD59-A6C34878D82A}">
                    <a16:rowId xmlns:a16="http://schemas.microsoft.com/office/drawing/2014/main" val="1701915303"/>
                  </a:ext>
                </a:extLst>
              </a:tr>
              <a:tr h="209550">
                <a:tc>
                  <a:txBody>
                    <a:bodyPr/>
                    <a:lstStyle/>
                    <a:p>
                      <a:pPr algn="l" rtl="0" fontAlgn="ctr"/>
                      <a:r>
                        <a:rPr lang="es-CO" sz="1200" b="1" i="0" u="none" strike="noStrike">
                          <a:solidFill>
                            <a:srgbClr val="122D4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164.164,11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156.207,76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172.754,35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169.890,21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176661888"/>
                  </a:ext>
                </a:extLst>
              </a:tr>
              <a:tr h="409575">
                <a:tc>
                  <a:txBody>
                    <a:bodyPr/>
                    <a:lstStyle/>
                    <a:p>
                      <a:pPr algn="l" rtl="0" fontAlgn="ctr"/>
                      <a:r>
                        <a:rPr lang="es-CO" sz="1200" b="1" i="0" u="none" strike="noStrike">
                          <a:solidFill>
                            <a:srgbClr val="122D40"/>
                          </a:solidFill>
                          <a:effectLst/>
                          <a:latin typeface="Calibri" panose="020F0502020204030204" pitchFamily="34" charset="0"/>
                        </a:rPr>
                        <a:t>Promedio diario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5.295,62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5.578,85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5.572,72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122D40"/>
                          </a:solidFill>
                          <a:effectLst/>
                          <a:latin typeface="Calibri" panose="020F0502020204030204" pitchFamily="34" charset="0"/>
                        </a:rPr>
                        <a:t>5.663,01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720363474"/>
                  </a:ext>
                </a:extLst>
              </a:tr>
            </a:tbl>
          </a:graphicData>
        </a:graphic>
      </p:graphicFrame>
    </p:spTree>
    <p:extLst>
      <p:ext uri="{BB962C8B-B14F-4D97-AF65-F5344CB8AC3E}">
        <p14:creationId xmlns:p14="http://schemas.microsoft.com/office/powerpoint/2010/main" val="2882738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Indicadores De Cobertura Territorial</a:t>
            </a:r>
            <a:endParaRPr lang="es-CO" sz="2000" dirty="0">
              <a:latin typeface="Candara" panose="020E0502030303020204" pitchFamily="34" charset="0"/>
            </a:endParaRPr>
          </a:p>
          <a:p>
            <a:pPr lvl="1"/>
            <a:r>
              <a:rPr lang="es-CO" sz="1600" b="0" dirty="0">
                <a:solidFill>
                  <a:schemeClr val="tx2"/>
                </a:solidFill>
              </a:rPr>
              <a:t>Porcentaje de cubrimiento – abril de 2025</a:t>
            </a:r>
            <a:r>
              <a:rPr lang="es-CO" sz="1600" b="0" dirty="0">
                <a:latin typeface="Candara" panose="020E0502030303020204" pitchFamily="34" charset="0"/>
              </a:rPr>
              <a:t> </a:t>
            </a:r>
            <a:r>
              <a:rPr lang="es-CO" sz="1400" b="1" dirty="0">
                <a:latin typeface="Candara" panose="020E0502030303020204" pitchFamily="34" charset="0"/>
              </a:rPr>
              <a:t>ACOGIDA AL ESQUEMA DE</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extLst>
              <p:ext uri="{D42A27DB-BD31-4B8C-83A1-F6EECF244321}">
                <p14:modId xmlns:p14="http://schemas.microsoft.com/office/powerpoint/2010/main" val="1408503785"/>
              </p:ext>
            </p:extLst>
          </p:nvPr>
        </p:nvGraphicFramePr>
        <p:xfrm>
          <a:off x="263961" y="1350081"/>
          <a:ext cx="11664077" cy="5353717"/>
        </p:xfrm>
        <a:graphic>
          <a:graphicData uri="http://schemas.openxmlformats.org/drawingml/2006/table">
            <a:tbl>
              <a:tblPr firstRow="1" bandRow="1">
                <a:tableStyleId>{68D230F3-CF80-4859-8CE7-A43EE81993B5}</a:tableStyleId>
              </a:tblPr>
              <a:tblGrid>
                <a:gridCol w="2023026">
                  <a:extLst>
                    <a:ext uri="{9D8B030D-6E8A-4147-A177-3AD203B41FA5}">
                      <a16:colId xmlns:a16="http://schemas.microsoft.com/office/drawing/2014/main" val="20000"/>
                    </a:ext>
                  </a:extLst>
                </a:gridCol>
                <a:gridCol w="2829771">
                  <a:extLst>
                    <a:ext uri="{9D8B030D-6E8A-4147-A177-3AD203B41FA5}">
                      <a16:colId xmlns:a16="http://schemas.microsoft.com/office/drawing/2014/main" val="20001"/>
                    </a:ext>
                  </a:extLst>
                </a:gridCol>
                <a:gridCol w="1007165">
                  <a:extLst>
                    <a:ext uri="{9D8B030D-6E8A-4147-A177-3AD203B41FA5}">
                      <a16:colId xmlns:a16="http://schemas.microsoft.com/office/drawing/2014/main" val="20002"/>
                    </a:ext>
                  </a:extLst>
                </a:gridCol>
                <a:gridCol w="1448260">
                  <a:extLst>
                    <a:ext uri="{9D8B030D-6E8A-4147-A177-3AD203B41FA5}">
                      <a16:colId xmlns:a16="http://schemas.microsoft.com/office/drawing/2014/main" val="20003"/>
                    </a:ext>
                  </a:extLst>
                </a:gridCol>
                <a:gridCol w="1069763">
                  <a:extLst>
                    <a:ext uri="{9D8B030D-6E8A-4147-A177-3AD203B41FA5}">
                      <a16:colId xmlns:a16="http://schemas.microsoft.com/office/drawing/2014/main" val="20004"/>
                    </a:ext>
                  </a:extLst>
                </a:gridCol>
                <a:gridCol w="1426354">
                  <a:extLst>
                    <a:ext uri="{9D8B030D-6E8A-4147-A177-3AD203B41FA5}">
                      <a16:colId xmlns:a16="http://schemas.microsoft.com/office/drawing/2014/main" val="20005"/>
                    </a:ext>
                  </a:extLst>
                </a:gridCol>
                <a:gridCol w="1859738">
                  <a:extLst>
                    <a:ext uri="{9D8B030D-6E8A-4147-A177-3AD203B41FA5}">
                      <a16:colId xmlns:a16="http://schemas.microsoft.com/office/drawing/2014/main" val="20006"/>
                    </a:ext>
                  </a:extLst>
                </a:gridCol>
              </a:tblGrid>
              <a:tr h="428582">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ACTIVIDAD</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COMPONENTE</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FORMATO</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NÚMERO DE VISITAS</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BARRIOS VISITADOS</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BARRIOS AFECTOS A VISITA</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PORCENTAJE DE COBERTURA</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0"/>
                  </a:ext>
                </a:extLst>
              </a:tr>
              <a:tr h="271190">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RECOLECCIÓN Y TRANSPORTE</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DESPACHO BASE – TIEMPOS Y RENDIM.</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 y 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CO" sz="1100" u="none" strike="noStrike" dirty="0">
                          <a:solidFill>
                            <a:srgbClr val="002060"/>
                          </a:solidFill>
                          <a:effectLst/>
                          <a:latin typeface="Calibri" panose="020F0502020204030204" pitchFamily="34" charset="0"/>
                          <a:cs typeface="Calibri" panose="020F0502020204030204" pitchFamily="34" charset="0"/>
                        </a:rPr>
                        <a:t>1.251</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500</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1.085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46,1%</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1"/>
                  </a:ext>
                </a:extLst>
              </a:tr>
              <a:tr h="271190">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DOMICILIARIA</a:t>
                      </a:r>
                      <a:endParaRPr lang="es-ES" sz="110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726033857"/>
                  </a:ext>
                </a:extLst>
              </a:tr>
              <a:tr h="271190">
                <a:tc vMerge="1">
                  <a:txBody>
                    <a:bodyPr/>
                    <a:lstStyle/>
                    <a:p>
                      <a:endParaRPr lang="es-CO"/>
                    </a:p>
                  </a:txBody>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RCD USUARIOS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4</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626635168"/>
                  </a:ext>
                </a:extLst>
              </a:tr>
              <a:tr h="271190">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BOLSAS BARRIDO – RES. VEGETALES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 y 32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3"/>
                  </a:ext>
                </a:extLst>
              </a:tr>
              <a:tr h="271190">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DESCUENTO A CUENTAS CONTRATO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400176250"/>
                  </a:ext>
                </a:extLst>
              </a:tr>
              <a:tr h="197229">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VERIFICACIPON AL INTERIOR DEL RSDJ</a:t>
                      </a: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marL="0" algn="ctr" defTabSz="914400" rtl="0" eaLnBrk="1" fontAlgn="b" latinLnBrk="0" hangingPunct="1">
                        <a:lnSpc>
                          <a:spcPct val="150000"/>
                        </a:lnSpc>
                      </a:pPr>
                      <a:endParaRPr lang="es-CO"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extLst>
                  <a:ext uri="{0D108BD9-81ED-4DB2-BD59-A6C34878D82A}">
                    <a16:rowId xmlns:a16="http://schemas.microsoft.com/office/drawing/2014/main" val="66659449"/>
                  </a:ext>
                </a:extLst>
              </a:tr>
              <a:tr h="271190">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BARRIDO Y LIMPIEZA</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BARRIDO MANUAL</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834</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382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1.077</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35,5%</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extLst>
                  <a:ext uri="{0D108BD9-81ED-4DB2-BD59-A6C34878D82A}">
                    <a16:rowId xmlns:a16="http://schemas.microsoft.com/office/drawing/2014/main" val="3674210074"/>
                  </a:ext>
                </a:extLst>
              </a:tr>
              <a:tr h="271190">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BARRIDO MECÁNICO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2"/>
                  </a:ext>
                </a:extLst>
              </a:tr>
              <a:tr h="227116">
                <a:tc vMerge="1">
                  <a:txBody>
                    <a:bodyPr/>
                    <a:lstStyle/>
                    <a:p>
                      <a:pPr marL="0" marR="0" lvl="0" indent="0" algn="l" defTabSz="914400" rtl="0" eaLnBrk="1" fontAlgn="b" latinLnBrk="0" hangingPunct="1">
                        <a:lnSpc>
                          <a:spcPct val="100000"/>
                        </a:lnSpc>
                        <a:spcBef>
                          <a:spcPts val="0"/>
                        </a:spcBef>
                        <a:spcAft>
                          <a:spcPts val="0"/>
                        </a:spcAft>
                        <a:buClrTx/>
                        <a:buSzTx/>
                        <a:buFontTx/>
                        <a:buNone/>
                        <a:tabLst/>
                        <a:defRPr/>
                      </a:pPr>
                      <a:endParaRPr lang="es-ES" sz="1300" b="0" i="0" u="none" strike="noStrike" dirty="0">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CUARTELILLO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0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0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0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0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2307062242"/>
                  </a:ext>
                </a:extLst>
              </a:tr>
              <a:tr h="219485">
                <a:tc rowSpan="4">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COSTO LIMPIEZA URBANA  SUSCRIPTOR</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LAVADO PGIRS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2.323</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254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marL="0" algn="ctr" defTabSz="914400" rtl="0" eaLnBrk="1" fontAlgn="b" latinLnBrk="0" hangingPunct="1">
                        <a:lnSpc>
                          <a:spcPct val="10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1.077</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23,6%</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1681665366"/>
                  </a:ext>
                </a:extLst>
              </a:tr>
              <a:tr h="271190">
                <a:tc vMerge="1">
                  <a:txBody>
                    <a:bodyPr/>
                    <a:lstStyle/>
                    <a:p>
                      <a:pPr marL="0" marR="0" lvl="0" indent="0" algn="l" defTabSz="914400" rtl="0" eaLnBrk="1" fontAlgn="b" latinLnBrk="0" hangingPunct="1">
                        <a:lnSpc>
                          <a:spcPct val="150000"/>
                        </a:lnSpc>
                        <a:spcBef>
                          <a:spcPts val="0"/>
                        </a:spcBef>
                        <a:spcAft>
                          <a:spcPts val="0"/>
                        </a:spcAft>
                        <a:buClrTx/>
                        <a:buSzTx/>
                        <a:buFontTx/>
                        <a:buNone/>
                        <a:tabLst/>
                        <a:defRPr/>
                      </a:pPr>
                      <a:endParaRPr lang="es-ES" sz="1300" b="0" i="0" u="none" strike="noStrike" dirty="0">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INST. Y MTTO CESTAS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 11 y 28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3896255396"/>
                  </a:ext>
                </a:extLst>
              </a:tr>
              <a:tr h="271190">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CORTE DE CÉSPED</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15 y 16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4"/>
                  </a:ext>
                </a:extLst>
              </a:tr>
              <a:tr h="159621">
                <a:tc vMerge="1">
                  <a:txBody>
                    <a:bodyPr/>
                    <a:lstStyle/>
                    <a:p>
                      <a:pPr algn="l" rtl="0" fontAlgn="b"/>
                      <a:endParaRPr lang="es-CO" sz="1300" b="0" i="0" u="none" strike="noStrike" dirty="0">
                        <a:solidFill>
                          <a:srgbClr val="002060"/>
                        </a:solidFill>
                        <a:effectLst/>
                        <a:latin typeface="+mn-lt"/>
                      </a:endParaRPr>
                    </a:p>
                  </a:txBody>
                  <a:tcPr marL="0" marR="0" marT="0" marB="0" anchor="ct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PODA DE ÁRBOLES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17 y 18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endParaRPr lang="es-CO"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4265432237"/>
                  </a:ext>
                </a:extLst>
              </a:tr>
              <a:tr h="522183">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CONTENERIZACIÓN</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LAVADO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RECONTEO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RECOLECCIÓN</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21 </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22</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581</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120</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348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34,5%</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0007"/>
                  </a:ext>
                </a:extLst>
              </a:tr>
              <a:tr h="159621">
                <a:tc v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MANTENIMIENTO</a:t>
                      </a:r>
                    </a:p>
                  </a:txBody>
                  <a:tcPr marL="0" marR="0" marT="0" marB="0" anchor="ctr">
                    <a:noFill/>
                  </a:tcPr>
                </a:tc>
                <a:tc>
                  <a:txBody>
                    <a:bodyPr/>
                    <a:lstStyle/>
                    <a:p>
                      <a:pPr algn="ctr" rtl="0" fontAlgn="b">
                        <a:lnSpc>
                          <a:spcPct val="100000"/>
                        </a:lnSpc>
                      </a:pPr>
                      <a:r>
                        <a:rPr lang="es-ES" sz="1100" b="0" i="0" u="none" strike="noStrike" dirty="0">
                          <a:solidFill>
                            <a:srgbClr val="002060"/>
                          </a:solidFill>
                          <a:effectLst/>
                          <a:highlight>
                            <a:srgbClr val="FFFFFF"/>
                          </a:highlight>
                          <a:latin typeface="Calibri" panose="020F0502020204030204" pitchFamily="34" charset="0"/>
                          <a:cs typeface="Calibri" panose="020F0502020204030204" pitchFamily="34" charset="0"/>
                        </a:rPr>
                        <a:t>26</a:t>
                      </a:r>
                    </a:p>
                  </a:txBody>
                  <a:tcPr marL="0" marR="0" marT="0" marB="0" anchor="ctr">
                    <a:noFill/>
                  </a:tcPr>
                </a:tc>
                <a:tc v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10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extLst>
                  <a:ext uri="{0D108BD9-81ED-4DB2-BD59-A6C34878D82A}">
                    <a16:rowId xmlns:a16="http://schemas.microsoft.com/office/drawing/2014/main" val="3664490346"/>
                  </a:ext>
                </a:extLst>
              </a:tr>
              <a:tr h="366714">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ADICIONES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P. CRÍTICOS - A. CLANDESTINO</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RESIDUOS ESPORÁDICOS</a:t>
                      </a: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13, 38 y 39</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40</a:t>
                      </a:r>
                    </a:p>
                  </a:txBody>
                  <a:tcPr marL="0" marR="0" marT="0" marB="0" anchor="ctr">
                    <a:solidFill>
                      <a:schemeClr val="accent6">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100" u="none" strike="noStrike" kern="1200" dirty="0">
                          <a:solidFill>
                            <a:srgbClr val="002060"/>
                          </a:solidFill>
                          <a:effectLst/>
                          <a:latin typeface="Calibri" panose="020F0502020204030204" pitchFamily="34" charset="0"/>
                          <a:ea typeface="+mn-ea"/>
                          <a:cs typeface="Calibri" panose="020F0502020204030204" pitchFamily="34" charset="0"/>
                        </a:rPr>
                        <a:t>3.746</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721</a:t>
                      </a:r>
                      <a:endParaRPr lang="es-CO" sz="110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0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684</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254</a:t>
                      </a: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0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1.077</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637</a:t>
                      </a: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0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63,5%</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39,9%</a:t>
                      </a:r>
                    </a:p>
                  </a:txBody>
                  <a:tcPr marL="0" marR="0" marT="0" marB="0" anchor="ctr">
                    <a:solidFill>
                      <a:schemeClr val="accent6">
                        <a:lumMod val="20000"/>
                        <a:lumOff val="80000"/>
                      </a:schemeClr>
                    </a:solidFill>
                  </a:tcPr>
                </a:tc>
                <a:extLst>
                  <a:ext uri="{0D108BD9-81ED-4DB2-BD59-A6C34878D82A}">
                    <a16:rowId xmlns:a16="http://schemas.microsoft.com/office/drawing/2014/main" val="10011"/>
                  </a:ext>
                </a:extLst>
              </a:tr>
              <a:tr h="335320">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CALIDAD</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CALIDAD DEL SERVICIO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b="0" i="0" u="none" strike="noStrike" dirty="0">
                          <a:solidFill>
                            <a:srgbClr val="002060"/>
                          </a:solidFill>
                          <a:effectLst/>
                          <a:latin typeface="Calibri" panose="020F0502020204030204" pitchFamily="34" charset="0"/>
                          <a:cs typeface="Calibri" panose="020F0502020204030204" pitchFamily="34" charset="0"/>
                        </a:rPr>
                        <a:t>ACTORES EXTERNOS</a:t>
                      </a:r>
                    </a:p>
                  </a:txBody>
                  <a:tcPr marL="0" marR="0" marT="0" marB="0" anchor="ctr">
                    <a:solidFill>
                      <a:schemeClr val="bg1">
                        <a:alpha val="2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12</a:t>
                      </a:r>
                    </a:p>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42</a:t>
                      </a: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2.021</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b="0" i="0" u="none" strike="noStrike" dirty="0">
                          <a:solidFill>
                            <a:srgbClr val="002060"/>
                          </a:solidFill>
                          <a:effectLst/>
                          <a:latin typeface="Calibri" panose="020F0502020204030204" pitchFamily="34" charset="0"/>
                          <a:cs typeface="Calibri" panose="020F0502020204030204" pitchFamily="34" charset="0"/>
                        </a:rPr>
                        <a:t>333</a:t>
                      </a: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570</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b="0" i="0" u="none" strike="noStrike" dirty="0">
                          <a:solidFill>
                            <a:srgbClr val="002060"/>
                          </a:solidFill>
                          <a:effectLst/>
                          <a:latin typeface="Calibri" panose="020F0502020204030204" pitchFamily="34" charset="0"/>
                          <a:cs typeface="Calibri" panose="020F0502020204030204" pitchFamily="34" charset="0"/>
                        </a:rPr>
                        <a:t>185</a:t>
                      </a: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1.077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b="0" i="0" u="none" strike="noStrike" dirty="0">
                          <a:solidFill>
                            <a:srgbClr val="002060"/>
                          </a:solidFill>
                          <a:effectLst/>
                          <a:latin typeface="Calibri" panose="020F0502020204030204" pitchFamily="34" charset="0"/>
                          <a:cs typeface="Calibri" panose="020F0502020204030204" pitchFamily="34" charset="0"/>
                        </a:rPr>
                        <a:t>1.077</a:t>
                      </a: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52,9%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b="0" i="0" u="none" strike="noStrike" dirty="0">
                          <a:solidFill>
                            <a:srgbClr val="002060"/>
                          </a:solidFill>
                          <a:effectLst/>
                          <a:latin typeface="Calibri" panose="020F0502020204030204" pitchFamily="34" charset="0"/>
                          <a:cs typeface="Calibri" panose="020F0502020204030204" pitchFamily="34" charset="0"/>
                        </a:rPr>
                        <a:t>17,2%</a:t>
                      </a:r>
                    </a:p>
                  </a:txBody>
                  <a:tcPr marL="0" marR="0" marT="0" marB="0" anchor="ctr">
                    <a:solidFill>
                      <a:schemeClr val="bg1">
                        <a:alpha val="20000"/>
                      </a:schemeClr>
                    </a:solidFill>
                  </a:tcPr>
                </a:tc>
                <a:extLst>
                  <a:ext uri="{0D108BD9-81ED-4DB2-BD59-A6C34878D82A}">
                    <a16:rowId xmlns:a16="http://schemas.microsoft.com/office/drawing/2014/main" val="1335463508"/>
                  </a:ext>
                </a:extLst>
              </a:tr>
              <a:tr h="271190">
                <a:tc>
                  <a:txBody>
                    <a:bodyPr/>
                    <a:lstStyle/>
                    <a:p>
                      <a:pPr algn="ctr" rtl="0" fontAlgn="b">
                        <a:lnSpc>
                          <a:spcPct val="150000"/>
                        </a:lnSpc>
                      </a:pPr>
                      <a:r>
                        <a:rPr lang="es-ES" sz="1100" b="0" u="none" strike="noStrike" dirty="0">
                          <a:solidFill>
                            <a:srgbClr val="002060"/>
                          </a:solidFill>
                          <a:effectLst/>
                          <a:latin typeface="Calibri" panose="020F0502020204030204" pitchFamily="34" charset="0"/>
                          <a:cs typeface="Calibri" panose="020F0502020204030204" pitchFamily="34" charset="0"/>
                        </a:rPr>
                        <a:t>COBERTURA TOTAL</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alpha val="20000"/>
                      </a:schemeClr>
                    </a:solidFill>
                  </a:tcPr>
                </a:tc>
                <a:tc>
                  <a:txBody>
                    <a:bodyPr/>
                    <a:lstStyle/>
                    <a:p>
                      <a:pPr algn="ctr" rtl="0" fontAlgn="b">
                        <a:lnSpc>
                          <a:spcPct val="150000"/>
                        </a:lnSpc>
                      </a:pPr>
                      <a:r>
                        <a:rPr lang="es-ES" sz="1100" b="0" u="none" strike="noStrike" dirty="0">
                          <a:solidFill>
                            <a:srgbClr val="002060"/>
                          </a:solidFill>
                          <a:effectLst/>
                          <a:latin typeface="Calibri" panose="020F0502020204030204" pitchFamily="34" charset="0"/>
                          <a:cs typeface="Calibri" panose="020F0502020204030204" pitchFamily="34" charset="0"/>
                        </a:rPr>
                        <a:t>TODOS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alpha val="20000"/>
                      </a:schemeClr>
                    </a:solidFill>
                  </a:tcPr>
                </a:tc>
                <a:tc>
                  <a:txBody>
                    <a:bodyPr/>
                    <a:lstStyle/>
                    <a:p>
                      <a:pPr algn="ctr" rtl="0" fontAlgn="b">
                        <a:lnSpc>
                          <a:spcPct val="150000"/>
                        </a:lnSpc>
                      </a:pPr>
                      <a:r>
                        <a:rPr lang="es-ES" sz="1100" b="0" u="none" strike="noStrike" dirty="0">
                          <a:solidFill>
                            <a:srgbClr val="002060"/>
                          </a:solidFill>
                          <a:effectLst/>
                          <a:latin typeface="Calibri" panose="020F0502020204030204" pitchFamily="34" charset="0"/>
                          <a:cs typeface="Calibri" panose="020F0502020204030204" pitchFamily="34" charset="0"/>
                        </a:rPr>
                        <a:t>NA</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alpha val="20000"/>
                      </a:schemeClr>
                    </a:solidFill>
                  </a:tcPr>
                </a:tc>
                <a:tc>
                  <a:txBody>
                    <a:bodyPr/>
                    <a:lstStyle/>
                    <a:p>
                      <a:pPr algn="ctr" rtl="0" fontAlgn="b">
                        <a:lnSpc>
                          <a:spcPct val="150000"/>
                        </a:lnSpc>
                      </a:pPr>
                      <a:r>
                        <a:rPr lang="es-ES" sz="1100" b="0" u="none" strike="noStrike" dirty="0">
                          <a:solidFill>
                            <a:srgbClr val="002060"/>
                          </a:solidFill>
                          <a:effectLst/>
                          <a:latin typeface="Calibri" panose="020F0502020204030204" pitchFamily="34" charset="0"/>
                          <a:cs typeface="Calibri" panose="020F0502020204030204" pitchFamily="34" charset="0"/>
                        </a:rPr>
                        <a:t>11.810</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alpha val="20000"/>
                      </a:schemeClr>
                    </a:solidFill>
                  </a:tcPr>
                </a:tc>
                <a:tc>
                  <a:txBody>
                    <a:bodyPr/>
                    <a:lstStyle/>
                    <a:p>
                      <a:pPr algn="ctr" rtl="0" fontAlgn="b">
                        <a:lnSpc>
                          <a:spcPct val="150000"/>
                        </a:lnSpc>
                      </a:pPr>
                      <a:r>
                        <a:rPr lang="es-ES" sz="1100" b="0" u="none" strike="noStrike" dirty="0">
                          <a:solidFill>
                            <a:srgbClr val="002060"/>
                          </a:solidFill>
                          <a:effectLst/>
                          <a:latin typeface="Calibri" panose="020F0502020204030204" pitchFamily="34" charset="0"/>
                          <a:cs typeface="Calibri" panose="020F0502020204030204" pitchFamily="34" charset="0"/>
                        </a:rPr>
                        <a:t>836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alpha val="20000"/>
                      </a:schemeClr>
                    </a:solidFill>
                  </a:tcPr>
                </a:tc>
                <a:tc>
                  <a:txBody>
                    <a:bodyPr/>
                    <a:lstStyle/>
                    <a:p>
                      <a:pPr algn="ctr" rtl="0" fontAlgn="b">
                        <a:lnSpc>
                          <a:spcPct val="150000"/>
                        </a:lnSpc>
                      </a:pPr>
                      <a:r>
                        <a:rPr lang="es-ES" sz="1100" b="0" u="none" strike="noStrike" dirty="0">
                          <a:solidFill>
                            <a:srgbClr val="002060"/>
                          </a:solidFill>
                          <a:effectLst/>
                          <a:latin typeface="Calibri" panose="020F0502020204030204" pitchFamily="34" charset="0"/>
                          <a:cs typeface="Calibri" panose="020F0502020204030204" pitchFamily="34" charset="0"/>
                        </a:rPr>
                        <a:t>1.085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alpha val="20000"/>
                      </a:schemeClr>
                    </a:solidFill>
                  </a:tcPr>
                </a:tc>
                <a:tc>
                  <a:txBody>
                    <a:bodyPr/>
                    <a:lstStyle/>
                    <a:p>
                      <a:pPr algn="ctr" rtl="0" fontAlgn="b">
                        <a:lnSpc>
                          <a:spcPct val="150000"/>
                        </a:lnSpc>
                      </a:pPr>
                      <a:r>
                        <a:rPr lang="es-ES" sz="1100" b="0" u="none" strike="noStrike" dirty="0">
                          <a:solidFill>
                            <a:srgbClr val="002060"/>
                          </a:solidFill>
                          <a:effectLst/>
                          <a:latin typeface="Calibri" panose="020F0502020204030204" pitchFamily="34" charset="0"/>
                          <a:cs typeface="Calibri" panose="020F0502020204030204" pitchFamily="34" charset="0"/>
                        </a:rPr>
                        <a:t>77,1%</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alpha val="20000"/>
                      </a:schemeClr>
                    </a:solidFill>
                  </a:tcPr>
                </a:tc>
                <a:extLst>
                  <a:ext uri="{0D108BD9-81ED-4DB2-BD59-A6C34878D82A}">
                    <a16:rowId xmlns:a16="http://schemas.microsoft.com/office/drawing/2014/main" val="2287251108"/>
                  </a:ext>
                </a:extLst>
              </a:tr>
            </a:tbl>
          </a:graphicData>
        </a:graphic>
      </p:graphicFrame>
    </p:spTree>
    <p:extLst>
      <p:ext uri="{BB962C8B-B14F-4D97-AF65-F5344CB8AC3E}">
        <p14:creationId xmlns:p14="http://schemas.microsoft.com/office/powerpoint/2010/main" val="1186880592"/>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Indicadores De Cobertura Territorial</a:t>
            </a:r>
            <a:endParaRPr lang="es-CO" sz="2000" dirty="0">
              <a:latin typeface="Candara" panose="020E0502030303020204" pitchFamily="34" charset="0"/>
            </a:endParaRPr>
          </a:p>
          <a:p>
            <a:pPr lvl="1"/>
            <a:r>
              <a:rPr lang="es-CO" sz="1600" b="0" dirty="0">
                <a:solidFill>
                  <a:schemeClr val="tx2"/>
                </a:solidFill>
              </a:rPr>
              <a:t>Mapa de cobertura total del servicio de aseo – abril de 2025</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pic>
        <p:nvPicPr>
          <p:cNvPr id="3" name="Imagen 2" descr="Mapa&#10;&#10;El contenido generado por IA puede ser incorrecto.">
            <a:extLst>
              <a:ext uri="{FF2B5EF4-FFF2-40B4-BE49-F238E27FC236}">
                <a16:creationId xmlns:a16="http://schemas.microsoft.com/office/drawing/2014/main" id="{CC3D6A9A-412E-739B-F425-4FAD3EA8839F}"/>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0" y="1135870"/>
            <a:ext cx="12192000" cy="5722129"/>
          </a:xfrm>
          <a:prstGeom prst="rect">
            <a:avLst/>
          </a:prstGeom>
        </p:spPr>
      </p:pic>
    </p:spTree>
    <p:extLst>
      <p:ext uri="{BB962C8B-B14F-4D97-AF65-F5344CB8AC3E}">
        <p14:creationId xmlns:p14="http://schemas.microsoft.com/office/powerpoint/2010/main" val="36413650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6232844" y="5003629"/>
            <a:ext cx="5959156" cy="698392"/>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social</a:t>
            </a:r>
          </a:p>
        </p:txBody>
      </p:sp>
      <p:pic>
        <p:nvPicPr>
          <p:cNvPr id="4"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791068" y="2160921"/>
            <a:ext cx="2842708" cy="2842708"/>
          </a:xfrm>
          <a:prstGeom prst="rect">
            <a:avLst/>
          </a:prstGeom>
        </p:spPr>
      </p:pic>
    </p:spTree>
    <p:extLst>
      <p:ext uri="{BB962C8B-B14F-4D97-AF65-F5344CB8AC3E}">
        <p14:creationId xmlns:p14="http://schemas.microsoft.com/office/powerpoint/2010/main" val="507137960"/>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72C390B0-9495-4F5E-2860-101C1804C737}"/>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814392" y="1692424"/>
            <a:ext cx="8376241" cy="4093029"/>
          </a:xfrm>
          <a:prstGeom prst="rect">
            <a:avLst/>
          </a:prstGeom>
        </p:spPr>
      </p:pic>
      <p:sp>
        <p:nvSpPr>
          <p:cNvPr id="23" name="Título 1">
            <a:extLst>
              <a:ext uri="{FF2B5EF4-FFF2-40B4-BE49-F238E27FC236}">
                <a16:creationId xmlns:a16="http://schemas.microsoft.com/office/drawing/2014/main" id="{9E5E0D85-D483-416A-9BE3-211380D728FF}"/>
              </a:ext>
            </a:extLst>
          </p:cNvPr>
          <p:cNvSpPr txBox="1">
            <a:spLocks/>
          </p:cNvSpPr>
          <p:nvPr/>
        </p:nvSpPr>
        <p:spPr>
          <a:xfrm>
            <a:off x="342973" y="3692337"/>
            <a:ext cx="182487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SUBA</a:t>
            </a:r>
          </a:p>
          <a:p>
            <a:r>
              <a:rPr lang="es-CO" sz="1200" cap="small" dirty="0">
                <a:solidFill>
                  <a:schemeClr val="accent1">
                    <a:lumMod val="50000"/>
                  </a:schemeClr>
                </a:solidFill>
                <a:latin typeface="+mn-lt"/>
                <a:ea typeface="+mn-ea"/>
                <a:cs typeface="+mn-cs"/>
              </a:rPr>
              <a:t>148 Actividades</a:t>
            </a:r>
          </a:p>
        </p:txBody>
      </p:sp>
      <p:cxnSp>
        <p:nvCxnSpPr>
          <p:cNvPr id="25" name="52 Conector recto">
            <a:extLst>
              <a:ext uri="{FF2B5EF4-FFF2-40B4-BE49-F238E27FC236}">
                <a16:creationId xmlns:a16="http://schemas.microsoft.com/office/drawing/2014/main" id="{D7F378B1-F09F-4935-8918-881956639E29}"/>
              </a:ext>
            </a:extLst>
          </p:cNvPr>
          <p:cNvCxnSpPr>
            <a:cxnSpLocks/>
          </p:cNvCxnSpPr>
          <p:nvPr/>
        </p:nvCxnSpPr>
        <p:spPr>
          <a:xfrm flipH="1">
            <a:off x="2077637" y="4013725"/>
            <a:ext cx="2127312" cy="1120761"/>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7" name="Título 1">
            <a:extLst>
              <a:ext uri="{FF2B5EF4-FFF2-40B4-BE49-F238E27FC236}">
                <a16:creationId xmlns:a16="http://schemas.microsoft.com/office/drawing/2014/main" id="{8A7D24BF-4B80-4CBD-880B-5583ACA02B8C}"/>
              </a:ext>
            </a:extLst>
          </p:cNvPr>
          <p:cNvSpPr txBox="1">
            <a:spLocks/>
          </p:cNvSpPr>
          <p:nvPr/>
        </p:nvSpPr>
        <p:spPr>
          <a:xfrm>
            <a:off x="257883" y="1299611"/>
            <a:ext cx="1863350" cy="188652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BARRIOS UNIDOS</a:t>
            </a:r>
          </a:p>
          <a:p>
            <a:r>
              <a:rPr lang="es-MX" sz="1200" cap="small" dirty="0">
                <a:solidFill>
                  <a:schemeClr val="accent1">
                    <a:lumMod val="50000"/>
                  </a:schemeClr>
                </a:solidFill>
                <a:latin typeface="+mn-lt"/>
                <a:ea typeface="+mn-ea"/>
                <a:cs typeface="+mn-cs"/>
              </a:rPr>
              <a:t>43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a:t>
            </a:r>
          </a:p>
          <a:p>
            <a:r>
              <a:rPr lang="es-CO" sz="1200" b="1" dirty="0">
                <a:solidFill>
                  <a:schemeClr val="accent1">
                    <a:lumMod val="50000"/>
                  </a:schemeClr>
                </a:solidFill>
                <a:latin typeface="+mn-lt"/>
              </a:rPr>
              <a:t>ENGATIVÁ</a:t>
            </a:r>
            <a:endParaRPr lang="es-CO" sz="1200" cap="small" dirty="0">
              <a:solidFill>
                <a:schemeClr val="accent1">
                  <a:lumMod val="50000"/>
                </a:schemeClr>
              </a:solidFill>
              <a:latin typeface="+mn-lt"/>
              <a:ea typeface="+mn-ea"/>
              <a:cs typeface="+mn-cs"/>
            </a:endParaRPr>
          </a:p>
          <a:p>
            <a:r>
              <a:rPr lang="es-MX" sz="1200" cap="small" dirty="0">
                <a:solidFill>
                  <a:schemeClr val="accent1">
                    <a:lumMod val="50000"/>
                  </a:schemeClr>
                </a:solidFill>
                <a:latin typeface="+mn-lt"/>
                <a:ea typeface="+mn-ea"/>
                <a:cs typeface="+mn-cs"/>
              </a:rPr>
              <a:t>74  Actividades</a:t>
            </a:r>
            <a:endParaRPr lang="es-CO" sz="1200" cap="small" dirty="0">
              <a:solidFill>
                <a:schemeClr val="accent1">
                  <a:lumMod val="50000"/>
                </a:schemeClr>
              </a:solidFill>
              <a:latin typeface="+mn-lt"/>
              <a:ea typeface="+mn-ea"/>
              <a:cs typeface="+mn-cs"/>
            </a:endParaRPr>
          </a:p>
        </p:txBody>
      </p:sp>
      <p:cxnSp>
        <p:nvCxnSpPr>
          <p:cNvPr id="28" name="2064 Conector recto">
            <a:extLst>
              <a:ext uri="{FF2B5EF4-FFF2-40B4-BE49-F238E27FC236}">
                <a16:creationId xmlns:a16="http://schemas.microsoft.com/office/drawing/2014/main" id="{9164A419-C365-49CC-88D0-27B7E35A568E}"/>
              </a:ext>
            </a:extLst>
          </p:cNvPr>
          <p:cNvCxnSpPr>
            <a:cxnSpLocks/>
          </p:cNvCxnSpPr>
          <p:nvPr/>
        </p:nvCxnSpPr>
        <p:spPr>
          <a:xfrm flipH="1">
            <a:off x="1541324" y="3474839"/>
            <a:ext cx="1124951" cy="671649"/>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9" name="Título 1">
            <a:extLst>
              <a:ext uri="{FF2B5EF4-FFF2-40B4-BE49-F238E27FC236}">
                <a16:creationId xmlns:a16="http://schemas.microsoft.com/office/drawing/2014/main" id="{9E81E5DF-0383-4F11-96E0-66E874DE479C}"/>
              </a:ext>
            </a:extLst>
          </p:cNvPr>
          <p:cNvSpPr txBox="1">
            <a:spLocks/>
          </p:cNvSpPr>
          <p:nvPr/>
        </p:nvSpPr>
        <p:spPr>
          <a:xfrm>
            <a:off x="325195" y="5092477"/>
            <a:ext cx="3892001" cy="95101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    FONTIBÓN                                 KENNEDY</a:t>
            </a:r>
            <a:endParaRPr lang="es-CO" sz="1200" cap="small" dirty="0">
              <a:solidFill>
                <a:schemeClr val="accent1">
                  <a:lumMod val="50000"/>
                </a:schemeClr>
              </a:solidFill>
              <a:latin typeface="+mn-lt"/>
              <a:ea typeface="+mn-ea"/>
              <a:cs typeface="+mn-cs"/>
            </a:endParaRPr>
          </a:p>
          <a:p>
            <a:r>
              <a:rPr lang="es-MX" sz="1200" cap="small" dirty="0">
                <a:solidFill>
                  <a:schemeClr val="accent1">
                    <a:lumMod val="50000"/>
                  </a:schemeClr>
                </a:solidFill>
                <a:latin typeface="+mn-lt"/>
                <a:ea typeface="+mn-ea"/>
                <a:cs typeface="+mn-cs"/>
              </a:rPr>
              <a:t>152  Actividades                       201  Actividades</a:t>
            </a:r>
            <a:endParaRPr lang="es-CO" sz="1200" cap="small" dirty="0">
              <a:solidFill>
                <a:schemeClr val="accent1">
                  <a:lumMod val="50000"/>
                </a:schemeClr>
              </a:solidFill>
              <a:latin typeface="+mn-lt"/>
              <a:ea typeface="+mn-ea"/>
              <a:cs typeface="+mn-cs"/>
            </a:endParaRPr>
          </a:p>
        </p:txBody>
      </p:sp>
      <p:sp>
        <p:nvSpPr>
          <p:cNvPr id="30" name="2073 Rectángulo">
            <a:extLst>
              <a:ext uri="{FF2B5EF4-FFF2-40B4-BE49-F238E27FC236}">
                <a16:creationId xmlns:a16="http://schemas.microsoft.com/office/drawing/2014/main" id="{B71EBB28-5D77-4CC8-9F16-2182C2D0B368}"/>
              </a:ext>
            </a:extLst>
          </p:cNvPr>
          <p:cNvSpPr/>
          <p:nvPr/>
        </p:nvSpPr>
        <p:spPr>
          <a:xfrm rot="16200000">
            <a:off x="1380008" y="5406498"/>
            <a:ext cx="868768" cy="338554"/>
          </a:xfrm>
          <a:prstGeom prst="rect">
            <a:avLst/>
          </a:prstGeom>
        </p:spPr>
        <p:txBody>
          <a:bodyPr wrap="square">
            <a:spAutoFit/>
          </a:bodyPr>
          <a:lstStyle/>
          <a:p>
            <a:r>
              <a:rPr lang="es-CO" sz="1600" dirty="0">
                <a:solidFill>
                  <a:schemeClr val="accent1">
                    <a:lumMod val="50000"/>
                  </a:schemeClr>
                </a:solidFill>
              </a:rPr>
              <a:t>- - - - - -</a:t>
            </a:r>
            <a:endParaRPr lang="es-CO" sz="1600" dirty="0"/>
          </a:p>
        </p:txBody>
      </p:sp>
      <p:cxnSp>
        <p:nvCxnSpPr>
          <p:cNvPr id="31" name="2075 Conector recto">
            <a:extLst>
              <a:ext uri="{FF2B5EF4-FFF2-40B4-BE49-F238E27FC236}">
                <a16:creationId xmlns:a16="http://schemas.microsoft.com/office/drawing/2014/main" id="{C3230C9F-914A-4B1C-AC7C-5E2BBDEC0EFC}"/>
              </a:ext>
            </a:extLst>
          </p:cNvPr>
          <p:cNvCxnSpPr>
            <a:cxnSpLocks/>
          </p:cNvCxnSpPr>
          <p:nvPr/>
        </p:nvCxnSpPr>
        <p:spPr>
          <a:xfrm flipH="1" flipV="1">
            <a:off x="1655899" y="2257743"/>
            <a:ext cx="2020753" cy="13646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2" name="2082 Conector recto">
            <a:extLst>
              <a:ext uri="{FF2B5EF4-FFF2-40B4-BE49-F238E27FC236}">
                <a16:creationId xmlns:a16="http://schemas.microsoft.com/office/drawing/2014/main" id="{79662042-7B48-462C-AF69-F2A5300EE924}"/>
              </a:ext>
            </a:extLst>
          </p:cNvPr>
          <p:cNvCxnSpPr/>
          <p:nvPr/>
        </p:nvCxnSpPr>
        <p:spPr>
          <a:xfrm>
            <a:off x="1406710" y="5134486"/>
            <a:ext cx="1396412"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3" name="Título 1">
            <a:extLst>
              <a:ext uri="{FF2B5EF4-FFF2-40B4-BE49-F238E27FC236}">
                <a16:creationId xmlns:a16="http://schemas.microsoft.com/office/drawing/2014/main" id="{BF354081-6685-4A56-A112-9F5FC3D18FEC}"/>
              </a:ext>
            </a:extLst>
          </p:cNvPr>
          <p:cNvSpPr txBox="1">
            <a:spLocks/>
          </p:cNvSpPr>
          <p:nvPr/>
        </p:nvSpPr>
        <p:spPr>
          <a:xfrm>
            <a:off x="5703885" y="1045692"/>
            <a:ext cx="6714755" cy="174327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SUMAPAZ                        USME         </a:t>
            </a:r>
          </a:p>
          <a:p>
            <a:r>
              <a:rPr lang="es-MX" sz="1200" cap="small" dirty="0">
                <a:solidFill>
                  <a:schemeClr val="accent1">
                    <a:lumMod val="50000"/>
                  </a:schemeClr>
                </a:solidFill>
                <a:latin typeface="+mn-lt"/>
                <a:ea typeface="+mn-ea"/>
                <a:cs typeface="+mn-cs"/>
              </a:rPr>
              <a:t>88  Actividades                     89  Actividades                   13  Actividad                   162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a:t>
            </a:r>
          </a:p>
          <a:p>
            <a:r>
              <a:rPr lang="es-CO" sz="1200" b="1" dirty="0">
                <a:solidFill>
                  <a:schemeClr val="accent1">
                    <a:lumMod val="50000"/>
                  </a:schemeClr>
                </a:solidFill>
                <a:latin typeface="+mn-lt"/>
              </a:rPr>
              <a:t>                                  CHAPINERO                         SANTA FE                             USAQUÉN</a:t>
            </a:r>
          </a:p>
          <a:p>
            <a:r>
              <a:rPr lang="es-MX" sz="1200" cap="small" dirty="0">
                <a:solidFill>
                  <a:schemeClr val="accent1">
                    <a:lumMod val="50000"/>
                  </a:schemeClr>
                </a:solidFill>
                <a:latin typeface="+mn-lt"/>
                <a:ea typeface="+mn-ea"/>
                <a:cs typeface="+mn-cs"/>
              </a:rPr>
              <a:t>                                  110  Actividades                   105  Actividades                  134  Actividades</a:t>
            </a:r>
            <a:endParaRPr lang="es-CO" sz="1200" cap="small" dirty="0">
              <a:solidFill>
                <a:schemeClr val="accent1">
                  <a:lumMod val="50000"/>
                </a:schemeClr>
              </a:solidFill>
              <a:latin typeface="+mn-lt"/>
              <a:ea typeface="+mn-ea"/>
              <a:cs typeface="+mn-cs"/>
            </a:endParaRPr>
          </a:p>
        </p:txBody>
      </p:sp>
      <p:cxnSp>
        <p:nvCxnSpPr>
          <p:cNvPr id="34" name="126 Conector recto">
            <a:extLst>
              <a:ext uri="{FF2B5EF4-FFF2-40B4-BE49-F238E27FC236}">
                <a16:creationId xmlns:a16="http://schemas.microsoft.com/office/drawing/2014/main" id="{46228E9D-8DE0-4FED-9745-BE995AB81082}"/>
              </a:ext>
            </a:extLst>
          </p:cNvPr>
          <p:cNvCxnSpPr/>
          <p:nvPr/>
        </p:nvCxnSpPr>
        <p:spPr>
          <a:xfrm flipH="1">
            <a:off x="5273567" y="1403715"/>
            <a:ext cx="430318" cy="94351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5" name="130 Conector recto">
            <a:extLst>
              <a:ext uri="{FF2B5EF4-FFF2-40B4-BE49-F238E27FC236}">
                <a16:creationId xmlns:a16="http://schemas.microsoft.com/office/drawing/2014/main" id="{FE9682A9-ED51-420F-8DCF-DE32DC251851}"/>
              </a:ext>
            </a:extLst>
          </p:cNvPr>
          <p:cNvCxnSpPr/>
          <p:nvPr/>
        </p:nvCxnSpPr>
        <p:spPr>
          <a:xfrm flipH="1">
            <a:off x="5703885" y="1403715"/>
            <a:ext cx="4409190"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6" name="Título 1">
            <a:extLst>
              <a:ext uri="{FF2B5EF4-FFF2-40B4-BE49-F238E27FC236}">
                <a16:creationId xmlns:a16="http://schemas.microsoft.com/office/drawing/2014/main" id="{95BE5F81-9503-41FF-97B4-9259B9F3ACD1}"/>
              </a:ext>
            </a:extLst>
          </p:cNvPr>
          <p:cNvSpPr txBox="1">
            <a:spLocks/>
          </p:cNvSpPr>
          <p:nvPr/>
        </p:nvSpPr>
        <p:spPr>
          <a:xfrm>
            <a:off x="4401108" y="5184923"/>
            <a:ext cx="7014744" cy="189440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ANTONIO NARIÑO          CIUDAD BOLÍVAR                PUENTE ARANDA             TEUSAQUILLO</a:t>
            </a:r>
          </a:p>
          <a:p>
            <a:r>
              <a:rPr lang="es-MX" sz="1200" cap="small" dirty="0">
                <a:solidFill>
                  <a:schemeClr val="accent1">
                    <a:lumMod val="50000"/>
                  </a:schemeClr>
                </a:solidFill>
                <a:latin typeface="+mn-lt"/>
                <a:ea typeface="+mn-ea"/>
                <a:cs typeface="+mn-cs"/>
              </a:rPr>
              <a:t>68  Actividades                  147  Actividades                    83  Actividades                   74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 - - -  </a:t>
            </a:r>
          </a:p>
          <a:p>
            <a:r>
              <a:rPr lang="es-CO" sz="1200" b="1" dirty="0">
                <a:solidFill>
                  <a:schemeClr val="accent1">
                    <a:lumMod val="50000"/>
                  </a:schemeClr>
                </a:solidFill>
                <a:latin typeface="+mn-lt"/>
              </a:rPr>
              <a:t>BOSA                                  LOS MÁRTIRES                    RAFAEL URIBE                   TUNJUELITO</a:t>
            </a:r>
            <a:endParaRPr lang="es-CO" sz="1200" b="1" dirty="0">
              <a:solidFill>
                <a:schemeClr val="accent1">
                  <a:lumMod val="50000"/>
                </a:schemeClr>
              </a:solidFill>
              <a:latin typeface="+mn-lt"/>
              <a:cs typeface="Calibri"/>
            </a:endParaRPr>
          </a:p>
          <a:p>
            <a:r>
              <a:rPr lang="es-MX" sz="1200" cap="small" dirty="0">
                <a:solidFill>
                  <a:schemeClr val="accent1">
                    <a:lumMod val="50000"/>
                  </a:schemeClr>
                </a:solidFill>
                <a:latin typeface="+mn-lt"/>
                <a:ea typeface="+mn-ea"/>
                <a:cs typeface="+mn-cs"/>
              </a:rPr>
              <a:t>145  Actividades                79  Actividades                     94  Actividades                   70  Actividades </a:t>
            </a:r>
            <a:endParaRPr lang="es-CO" sz="1200" cap="small" dirty="0">
              <a:solidFill>
                <a:schemeClr val="accent1">
                  <a:lumMod val="50000"/>
                </a:schemeClr>
              </a:solidFill>
              <a:latin typeface="+mn-lt"/>
              <a:ea typeface="+mn-ea"/>
              <a:cs typeface="+mn-cs"/>
            </a:endParaRPr>
          </a:p>
        </p:txBody>
      </p:sp>
      <p:cxnSp>
        <p:nvCxnSpPr>
          <p:cNvPr id="37" name="152 Conector recto">
            <a:extLst>
              <a:ext uri="{FF2B5EF4-FFF2-40B4-BE49-F238E27FC236}">
                <a16:creationId xmlns:a16="http://schemas.microsoft.com/office/drawing/2014/main" id="{0BAB4A61-A5BD-4DEC-AD72-7706B6A1E886}"/>
              </a:ext>
            </a:extLst>
          </p:cNvPr>
          <p:cNvCxnSpPr/>
          <p:nvPr/>
        </p:nvCxnSpPr>
        <p:spPr>
          <a:xfrm flipH="1" flipV="1">
            <a:off x="4364354" y="5600394"/>
            <a:ext cx="3695435" cy="1048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8" name="158 Conector recto">
            <a:extLst>
              <a:ext uri="{FF2B5EF4-FFF2-40B4-BE49-F238E27FC236}">
                <a16:creationId xmlns:a16="http://schemas.microsoft.com/office/drawing/2014/main" id="{017D60C8-A69E-410F-B4E8-8B18BA4EF2B5}"/>
              </a:ext>
            </a:extLst>
          </p:cNvPr>
          <p:cNvCxnSpPr/>
          <p:nvPr/>
        </p:nvCxnSpPr>
        <p:spPr>
          <a:xfrm>
            <a:off x="4364354" y="5587232"/>
            <a:ext cx="0" cy="716988"/>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9" name="161 Conector recto">
            <a:extLst>
              <a:ext uri="{FF2B5EF4-FFF2-40B4-BE49-F238E27FC236}">
                <a16:creationId xmlns:a16="http://schemas.microsoft.com/office/drawing/2014/main" id="{86117C25-F17C-4A44-A59F-3B391F214E6B}"/>
              </a:ext>
            </a:extLst>
          </p:cNvPr>
          <p:cNvCxnSpPr>
            <a:cxnSpLocks/>
          </p:cNvCxnSpPr>
          <p:nvPr/>
        </p:nvCxnSpPr>
        <p:spPr>
          <a:xfrm flipH="1">
            <a:off x="4363442" y="4427152"/>
            <a:ext cx="999133" cy="1173242"/>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SOCIAL 2025</a:t>
            </a:r>
          </a:p>
          <a:p>
            <a:pPr lvl="1"/>
            <a:r>
              <a:rPr lang="es-CO" sz="1600" b="0" dirty="0">
                <a:solidFill>
                  <a:schemeClr val="accent1">
                    <a:lumMod val="50000"/>
                  </a:schemeClr>
                </a:solidFill>
              </a:rPr>
              <a:t>Así va la socialización y sensibilización del Esquema de Aseo con las comunidades al 31 de marzo de 2025</a:t>
            </a:r>
            <a:endParaRPr lang="es-CO" kern="0" dirty="0">
              <a:solidFill>
                <a:schemeClr val="accent1">
                  <a:lumMod val="50000"/>
                </a:schemeClr>
              </a:solidFill>
            </a:endParaRPr>
          </a:p>
        </p:txBody>
      </p:sp>
      <p:pic>
        <p:nvPicPr>
          <p:cNvPr id="4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2973" y="115953"/>
            <a:ext cx="929739" cy="929739"/>
          </a:xfrm>
          <a:prstGeom prst="rect">
            <a:avLst/>
          </a:prstGeom>
        </p:spPr>
      </p:pic>
    </p:spTree>
    <p:extLst>
      <p:ext uri="{BB962C8B-B14F-4D97-AF65-F5344CB8AC3E}">
        <p14:creationId xmlns:p14="http://schemas.microsoft.com/office/powerpoint/2010/main" val="371052512"/>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008A2CC0-E782-A897-3014-DA2A40690181}"/>
              </a:ext>
            </a:extLst>
          </p:cNvPr>
          <p:cNvPicPr>
            <a:picLocks noChangeAspect="1"/>
          </p:cNvPicPr>
          <p:nvPr/>
        </p:nvPicPr>
        <p:blipFill>
          <a:blip r:embed="rId3"/>
          <a:stretch>
            <a:fillRect/>
          </a:stretch>
        </p:blipFill>
        <p:spPr>
          <a:xfrm>
            <a:off x="1903317" y="2001006"/>
            <a:ext cx="7550480" cy="3687316"/>
          </a:xfrm>
          <a:prstGeom prst="rect">
            <a:avLst/>
          </a:prstGeom>
        </p:spPr>
      </p:pic>
      <p:sp>
        <p:nvSpPr>
          <p:cNvPr id="23" name="Título 1">
            <a:extLst>
              <a:ext uri="{FF2B5EF4-FFF2-40B4-BE49-F238E27FC236}">
                <a16:creationId xmlns:a16="http://schemas.microsoft.com/office/drawing/2014/main" id="{9E5E0D85-D483-416A-9BE3-211380D728FF}"/>
              </a:ext>
            </a:extLst>
          </p:cNvPr>
          <p:cNvSpPr txBox="1">
            <a:spLocks/>
          </p:cNvSpPr>
          <p:nvPr/>
        </p:nvSpPr>
        <p:spPr>
          <a:xfrm>
            <a:off x="173407" y="4022434"/>
            <a:ext cx="1824878" cy="119144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100" b="1" dirty="0">
                <a:solidFill>
                  <a:schemeClr val="accent1">
                    <a:lumMod val="50000"/>
                  </a:schemeClr>
                </a:solidFill>
                <a:latin typeface="+mn-lt"/>
              </a:rPr>
              <a:t>SUBA</a:t>
            </a:r>
          </a:p>
          <a:p>
            <a:r>
              <a:rPr lang="es-CO" sz="1100" cap="small" dirty="0">
                <a:solidFill>
                  <a:schemeClr val="accent1">
                    <a:lumMod val="50000"/>
                  </a:schemeClr>
                </a:solidFill>
                <a:latin typeface="+mn-lt"/>
                <a:ea typeface="+mn-ea"/>
                <a:cs typeface="+mn-cs"/>
              </a:rPr>
              <a:t>2018        354 Actividades </a:t>
            </a:r>
          </a:p>
          <a:p>
            <a:pPr marL="342900" indent="-342900">
              <a:buAutoNum type="arabicPlain" startAt="2019"/>
            </a:pPr>
            <a:r>
              <a:rPr lang="es-CO" sz="1100" cap="small" dirty="0">
                <a:solidFill>
                  <a:schemeClr val="accent1">
                    <a:lumMod val="50000"/>
                  </a:schemeClr>
                </a:solidFill>
                <a:latin typeface="+mn-lt"/>
                <a:ea typeface="+mn-ea"/>
                <a:cs typeface="+mn-cs"/>
              </a:rPr>
              <a:t>      745 Actividades</a:t>
            </a:r>
          </a:p>
          <a:p>
            <a:pPr marL="342900" indent="-342900">
              <a:buAutoNum type="arabicPlain" startAt="2019"/>
            </a:pPr>
            <a:r>
              <a:rPr lang="es-CO" sz="1100" cap="small" dirty="0">
                <a:solidFill>
                  <a:schemeClr val="accent1">
                    <a:lumMod val="50000"/>
                  </a:schemeClr>
                </a:solidFill>
                <a:latin typeface="+mn-lt"/>
                <a:ea typeface="+mn-ea"/>
                <a:cs typeface="+mn-cs"/>
              </a:rPr>
              <a:t>      508 Actividades</a:t>
            </a:r>
          </a:p>
          <a:p>
            <a:pPr marL="342900" indent="-342900">
              <a:buAutoNum type="arabicPlain" startAt="2019"/>
            </a:pPr>
            <a:r>
              <a:rPr lang="es-CO" sz="1100" cap="small" dirty="0">
                <a:solidFill>
                  <a:schemeClr val="accent1">
                    <a:lumMod val="50000"/>
                  </a:schemeClr>
                </a:solidFill>
                <a:latin typeface="+mn-lt"/>
                <a:ea typeface="+mn-ea"/>
                <a:cs typeface="+mn-cs"/>
              </a:rPr>
              <a:t>      714 Actividades</a:t>
            </a:r>
          </a:p>
          <a:p>
            <a:pPr marL="228600" indent="-228600">
              <a:buAutoNum type="arabicPlain" startAt="2022"/>
            </a:pPr>
            <a:r>
              <a:rPr lang="es-CO" sz="1100" cap="small" dirty="0">
                <a:solidFill>
                  <a:schemeClr val="accent1">
                    <a:lumMod val="50000"/>
                  </a:schemeClr>
                </a:solidFill>
                <a:latin typeface="+mn-lt"/>
                <a:ea typeface="+mn-ea"/>
                <a:cs typeface="+mn-cs"/>
              </a:rPr>
              <a:t>        560 Actividades</a:t>
            </a:r>
          </a:p>
          <a:p>
            <a:pPr marL="228600" indent="-228600">
              <a:buAutoNum type="arabicPlain" startAt="2022"/>
            </a:pPr>
            <a:r>
              <a:rPr lang="es-CO" sz="1100" cap="small" dirty="0">
                <a:solidFill>
                  <a:schemeClr val="accent1">
                    <a:lumMod val="50000"/>
                  </a:schemeClr>
                </a:solidFill>
                <a:latin typeface="+mn-lt"/>
                <a:ea typeface="+mn-ea"/>
                <a:cs typeface="+mn-cs"/>
              </a:rPr>
              <a:t>        580 Actividades</a:t>
            </a:r>
          </a:p>
          <a:p>
            <a:pPr marL="228600" indent="-228600">
              <a:buAutoNum type="arabicPlain" startAt="2022"/>
            </a:pPr>
            <a:r>
              <a:rPr lang="es-CO" sz="1100" cap="small" dirty="0">
                <a:solidFill>
                  <a:schemeClr val="accent1">
                    <a:lumMod val="50000"/>
                  </a:schemeClr>
                </a:solidFill>
                <a:latin typeface="+mn-lt"/>
                <a:ea typeface="+mn-ea"/>
                <a:cs typeface="+mn-cs"/>
              </a:rPr>
              <a:t>        556 Actividades</a:t>
            </a:r>
            <a:endParaRPr lang="es-CO" sz="1200" cap="small" dirty="0">
              <a:solidFill>
                <a:schemeClr val="accent1">
                  <a:lumMod val="50000"/>
                </a:schemeClr>
              </a:solidFill>
              <a:latin typeface="+mn-lt"/>
              <a:ea typeface="+mn-ea"/>
              <a:cs typeface="+mn-cs"/>
            </a:endParaRPr>
          </a:p>
        </p:txBody>
      </p:sp>
      <p:cxnSp>
        <p:nvCxnSpPr>
          <p:cNvPr id="25" name="52 Conector recto">
            <a:extLst>
              <a:ext uri="{FF2B5EF4-FFF2-40B4-BE49-F238E27FC236}">
                <a16:creationId xmlns:a16="http://schemas.microsoft.com/office/drawing/2014/main" id="{D7F378B1-F09F-4935-8918-881956639E29}"/>
              </a:ext>
            </a:extLst>
          </p:cNvPr>
          <p:cNvCxnSpPr>
            <a:cxnSpLocks/>
          </p:cNvCxnSpPr>
          <p:nvPr/>
        </p:nvCxnSpPr>
        <p:spPr>
          <a:xfrm flipV="1">
            <a:off x="1870897" y="3975815"/>
            <a:ext cx="2138993" cy="1365648"/>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7" name="Título 1">
            <a:extLst>
              <a:ext uri="{FF2B5EF4-FFF2-40B4-BE49-F238E27FC236}">
                <a16:creationId xmlns:a16="http://schemas.microsoft.com/office/drawing/2014/main" id="{8A7D24BF-4B80-4CBD-880B-5583ACA02B8C}"/>
              </a:ext>
            </a:extLst>
          </p:cNvPr>
          <p:cNvSpPr txBox="1">
            <a:spLocks/>
          </p:cNvSpPr>
          <p:nvPr/>
        </p:nvSpPr>
        <p:spPr>
          <a:xfrm>
            <a:off x="198164" y="1272773"/>
            <a:ext cx="1863350" cy="271408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100" b="1" dirty="0">
                <a:solidFill>
                  <a:schemeClr val="accent1">
                    <a:lumMod val="50000"/>
                  </a:schemeClr>
                </a:solidFill>
                <a:latin typeface="+mn-lt"/>
              </a:rPr>
              <a:t>BARRIOS UNIDOS</a:t>
            </a:r>
          </a:p>
          <a:p>
            <a:r>
              <a:rPr lang="es-CO" sz="1100" cap="small" dirty="0">
                <a:solidFill>
                  <a:schemeClr val="accent1">
                    <a:lumMod val="50000"/>
                  </a:schemeClr>
                </a:solidFill>
                <a:latin typeface="+mn-lt"/>
                <a:ea typeface="+mn-ea"/>
                <a:cs typeface="+mn-cs"/>
              </a:rPr>
              <a:t>2018       308 Actividades </a:t>
            </a:r>
            <a:endParaRPr lang="es-CO" sz="1100" cap="small" dirty="0">
              <a:solidFill>
                <a:schemeClr val="accent1">
                  <a:lumMod val="50000"/>
                </a:schemeClr>
              </a:solidFill>
            </a:endParaRPr>
          </a:p>
          <a:p>
            <a:pPr marL="342900" indent="-342900">
              <a:buAutoNum type="arabicPlain" startAt="2019"/>
            </a:pPr>
            <a:r>
              <a:rPr lang="es-CO" sz="1100" cap="small" dirty="0">
                <a:solidFill>
                  <a:schemeClr val="accent1">
                    <a:lumMod val="50000"/>
                  </a:schemeClr>
                </a:solidFill>
                <a:latin typeface="+mn-lt"/>
                <a:ea typeface="+mn-ea"/>
                <a:cs typeface="+mn-cs"/>
              </a:rPr>
              <a:t>     313 Actividades </a:t>
            </a:r>
          </a:p>
          <a:p>
            <a:pPr marL="342900" indent="-342900">
              <a:buAutoNum type="arabicPlain" startAt="2019"/>
            </a:pPr>
            <a:r>
              <a:rPr lang="es-CO" sz="1100" cap="small" dirty="0">
                <a:solidFill>
                  <a:schemeClr val="accent1">
                    <a:lumMod val="50000"/>
                  </a:schemeClr>
                </a:solidFill>
                <a:latin typeface="+mn-lt"/>
                <a:ea typeface="+mn-ea"/>
                <a:cs typeface="+mn-cs"/>
              </a:rPr>
              <a:t>     211 Actividades</a:t>
            </a:r>
          </a:p>
          <a:p>
            <a:pPr marL="342900" indent="-342900">
              <a:buAutoNum type="arabicPlain" startAt="2019"/>
            </a:pPr>
            <a:r>
              <a:rPr lang="es-CO" sz="1100" cap="small" dirty="0">
                <a:solidFill>
                  <a:schemeClr val="accent1">
                    <a:lumMod val="50000"/>
                  </a:schemeClr>
                </a:solidFill>
                <a:latin typeface="+mn-lt"/>
                <a:ea typeface="+mn-ea"/>
                <a:cs typeface="+mn-cs"/>
              </a:rPr>
              <a:t>     171 Actividades</a:t>
            </a:r>
          </a:p>
          <a:p>
            <a:pPr marL="228600" indent="-228600">
              <a:buAutoNum type="arabicPlain" startAt="2022"/>
            </a:pPr>
            <a:r>
              <a:rPr lang="es-MX" sz="1100" cap="small" dirty="0">
                <a:solidFill>
                  <a:schemeClr val="accent1">
                    <a:lumMod val="50000"/>
                  </a:schemeClr>
                </a:solidFill>
                <a:latin typeface="+mn-lt"/>
                <a:ea typeface="+mn-ea"/>
                <a:cs typeface="+mn-cs"/>
              </a:rPr>
              <a:t>       189 Actividades</a:t>
            </a:r>
          </a:p>
          <a:p>
            <a:pPr marL="228600" indent="-228600">
              <a:buAutoNum type="arabicPlain" startAt="2022"/>
            </a:pPr>
            <a:r>
              <a:rPr lang="es-MX" sz="1100" cap="small" dirty="0">
                <a:solidFill>
                  <a:schemeClr val="accent1">
                    <a:lumMod val="50000"/>
                  </a:schemeClr>
                </a:solidFill>
                <a:latin typeface="+mn-lt"/>
                <a:ea typeface="+mn-ea"/>
                <a:cs typeface="+mn-cs"/>
              </a:rPr>
              <a:t>       191 Actividades</a:t>
            </a:r>
          </a:p>
          <a:p>
            <a:pPr marL="228600" indent="-228600">
              <a:buFontTx/>
              <a:buAutoNum type="arabicPlain" startAt="2022"/>
            </a:pPr>
            <a:r>
              <a:rPr lang="es-MX" sz="1100" cap="small" dirty="0">
                <a:solidFill>
                  <a:schemeClr val="accent1">
                    <a:lumMod val="50000"/>
                  </a:schemeClr>
                </a:solidFill>
                <a:latin typeface="+mn-lt"/>
                <a:ea typeface="+mn-ea"/>
                <a:cs typeface="+mn-cs"/>
              </a:rPr>
              <a:t>      153  Actividades</a:t>
            </a:r>
            <a:endParaRPr lang="es-CO" sz="1100" cap="small" dirty="0">
              <a:solidFill>
                <a:schemeClr val="accent1">
                  <a:lumMod val="50000"/>
                </a:schemeClr>
              </a:solidFill>
              <a:latin typeface="+mn-lt"/>
              <a:ea typeface="+mn-ea"/>
              <a:cs typeface="+mn-cs"/>
            </a:endParaRPr>
          </a:p>
          <a:p>
            <a:r>
              <a:rPr lang="es-CO" sz="1100" b="1" dirty="0">
                <a:solidFill>
                  <a:schemeClr val="accent1">
                    <a:lumMod val="50000"/>
                  </a:schemeClr>
                </a:solidFill>
              </a:rPr>
              <a:t> - - - - - - - - - - - - -- - - - - - </a:t>
            </a:r>
          </a:p>
          <a:p>
            <a:r>
              <a:rPr lang="es-CO" sz="1100" b="1" dirty="0">
                <a:solidFill>
                  <a:schemeClr val="accent1">
                    <a:lumMod val="50000"/>
                  </a:schemeClr>
                </a:solidFill>
                <a:latin typeface="+mn-lt"/>
              </a:rPr>
              <a:t>ENGATIVÁ</a:t>
            </a:r>
          </a:p>
          <a:p>
            <a:r>
              <a:rPr lang="es-CO" sz="1100" cap="small" dirty="0">
                <a:solidFill>
                  <a:schemeClr val="accent1">
                    <a:lumMod val="50000"/>
                  </a:schemeClr>
                </a:solidFill>
                <a:latin typeface="+mn-lt"/>
                <a:ea typeface="+mn-ea"/>
                <a:cs typeface="+mn-cs"/>
              </a:rPr>
              <a:t>2018       612 Actividades </a:t>
            </a:r>
          </a:p>
          <a:p>
            <a:pPr marL="342900" indent="-342900">
              <a:buAutoNum type="arabicPlain" startAt="2019"/>
            </a:pPr>
            <a:r>
              <a:rPr lang="es-CO" sz="1100" cap="small" dirty="0">
                <a:solidFill>
                  <a:schemeClr val="accent1">
                    <a:lumMod val="50000"/>
                  </a:schemeClr>
                </a:solidFill>
                <a:latin typeface="+mn-lt"/>
                <a:ea typeface="+mn-ea"/>
                <a:cs typeface="+mn-cs"/>
              </a:rPr>
              <a:t>     566 Actividades</a:t>
            </a:r>
          </a:p>
          <a:p>
            <a:pPr marL="342900" indent="-342900">
              <a:buAutoNum type="arabicPlain" startAt="2019"/>
            </a:pPr>
            <a:r>
              <a:rPr lang="es-CO" sz="1100" cap="small" dirty="0">
                <a:solidFill>
                  <a:schemeClr val="accent1">
                    <a:lumMod val="50000"/>
                  </a:schemeClr>
                </a:solidFill>
                <a:latin typeface="+mn-lt"/>
                <a:ea typeface="+mn-ea"/>
                <a:cs typeface="+mn-cs"/>
              </a:rPr>
              <a:t>     371 Actividades</a:t>
            </a:r>
          </a:p>
          <a:p>
            <a:pPr marL="342900" indent="-342900">
              <a:buAutoNum type="arabicPlain" startAt="2019"/>
            </a:pPr>
            <a:r>
              <a:rPr lang="es-CO" sz="1100" cap="small" dirty="0">
                <a:solidFill>
                  <a:schemeClr val="accent1">
                    <a:lumMod val="50000"/>
                  </a:schemeClr>
                </a:solidFill>
                <a:latin typeface="+mn-lt"/>
                <a:ea typeface="+mn-ea"/>
                <a:cs typeface="+mn-cs"/>
              </a:rPr>
              <a:t>     381 Actividades</a:t>
            </a:r>
          </a:p>
          <a:p>
            <a:r>
              <a:rPr lang="es-MX" sz="1100" cap="small" dirty="0">
                <a:solidFill>
                  <a:schemeClr val="accent1">
                    <a:lumMod val="50000"/>
                  </a:schemeClr>
                </a:solidFill>
                <a:latin typeface="+mn-lt"/>
                <a:ea typeface="+mn-ea"/>
                <a:cs typeface="+mn-cs"/>
              </a:rPr>
              <a:t>2022       348 Actividades</a:t>
            </a:r>
          </a:p>
          <a:p>
            <a:pPr marL="228600" indent="-228600">
              <a:buAutoNum type="arabicPlain" startAt="2023"/>
            </a:pPr>
            <a:r>
              <a:rPr lang="es-CO" sz="1100" cap="small" dirty="0">
                <a:solidFill>
                  <a:schemeClr val="accent1">
                    <a:lumMod val="50000"/>
                  </a:schemeClr>
                </a:solidFill>
                <a:latin typeface="+mn-lt"/>
                <a:ea typeface="+mn-ea"/>
                <a:cs typeface="+mn-cs"/>
              </a:rPr>
              <a:t>       381 Actividades</a:t>
            </a:r>
          </a:p>
          <a:p>
            <a:pPr marL="228600" indent="-228600">
              <a:buAutoNum type="arabicPlain" startAt="2023"/>
            </a:pPr>
            <a:r>
              <a:rPr lang="es-CO" sz="1100" cap="small" dirty="0">
                <a:solidFill>
                  <a:schemeClr val="accent1">
                    <a:lumMod val="50000"/>
                  </a:schemeClr>
                </a:solidFill>
                <a:latin typeface="+mn-lt"/>
                <a:ea typeface="+mn-ea"/>
                <a:cs typeface="+mn-cs"/>
              </a:rPr>
              <a:t>       346 Actividades</a:t>
            </a:r>
            <a:endParaRPr lang="es-CO" sz="1200" cap="small" dirty="0">
              <a:solidFill>
                <a:schemeClr val="accent1">
                  <a:lumMod val="50000"/>
                </a:schemeClr>
              </a:solidFill>
              <a:latin typeface="+mn-lt"/>
              <a:ea typeface="+mn-ea"/>
              <a:cs typeface="+mn-cs"/>
            </a:endParaRPr>
          </a:p>
        </p:txBody>
      </p:sp>
      <p:cxnSp>
        <p:nvCxnSpPr>
          <p:cNvPr id="28" name="2064 Conector recto">
            <a:extLst>
              <a:ext uri="{FF2B5EF4-FFF2-40B4-BE49-F238E27FC236}">
                <a16:creationId xmlns:a16="http://schemas.microsoft.com/office/drawing/2014/main" id="{9164A419-C365-49CC-88D0-27B7E35A568E}"/>
              </a:ext>
            </a:extLst>
          </p:cNvPr>
          <p:cNvCxnSpPr>
            <a:cxnSpLocks/>
          </p:cNvCxnSpPr>
          <p:nvPr/>
        </p:nvCxnSpPr>
        <p:spPr>
          <a:xfrm flipH="1" flipV="1">
            <a:off x="1775698" y="2628547"/>
            <a:ext cx="1663149" cy="1102643"/>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9" name="Título 1">
            <a:extLst>
              <a:ext uri="{FF2B5EF4-FFF2-40B4-BE49-F238E27FC236}">
                <a16:creationId xmlns:a16="http://schemas.microsoft.com/office/drawing/2014/main" id="{9E81E5DF-0383-4F11-96E0-66E874DE479C}"/>
              </a:ext>
            </a:extLst>
          </p:cNvPr>
          <p:cNvSpPr txBox="1">
            <a:spLocks/>
          </p:cNvSpPr>
          <p:nvPr/>
        </p:nvSpPr>
        <p:spPr>
          <a:xfrm>
            <a:off x="267999" y="5353249"/>
            <a:ext cx="3892001" cy="127898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              </a:t>
            </a:r>
            <a:r>
              <a:rPr lang="es-CO" sz="1100" b="1" dirty="0">
                <a:solidFill>
                  <a:schemeClr val="accent1">
                    <a:lumMod val="50000"/>
                  </a:schemeClr>
                </a:solidFill>
                <a:latin typeface="+mn-lt"/>
              </a:rPr>
              <a:t>FONTIBÓN                             KENNEDY</a:t>
            </a:r>
          </a:p>
          <a:p>
            <a:r>
              <a:rPr lang="es-CO" sz="1100" cap="small" dirty="0">
                <a:solidFill>
                  <a:schemeClr val="accent1">
                    <a:lumMod val="50000"/>
                  </a:schemeClr>
                </a:solidFill>
                <a:latin typeface="+mn-lt"/>
                <a:ea typeface="+mn-ea"/>
                <a:cs typeface="+mn-cs"/>
              </a:rPr>
              <a:t>2018      481 Actividades              2018     684 Actividades</a:t>
            </a:r>
          </a:p>
          <a:p>
            <a:pPr marL="342900" indent="-342900">
              <a:buAutoNum type="arabicPlain" startAt="2019"/>
            </a:pPr>
            <a:r>
              <a:rPr lang="es-CO" sz="1100" cap="small" dirty="0">
                <a:solidFill>
                  <a:schemeClr val="accent1">
                    <a:lumMod val="50000"/>
                  </a:schemeClr>
                </a:solidFill>
                <a:latin typeface="+mn-lt"/>
                <a:ea typeface="+mn-ea"/>
                <a:cs typeface="+mn-cs"/>
              </a:rPr>
              <a:t>    436 Actividades              2019     712 Actividades</a:t>
            </a:r>
          </a:p>
          <a:p>
            <a:pPr marL="342900" indent="-342900">
              <a:buAutoNum type="arabicPlain" startAt="2019"/>
            </a:pPr>
            <a:r>
              <a:rPr lang="es-CO" sz="1100" cap="small" dirty="0">
                <a:solidFill>
                  <a:schemeClr val="accent1">
                    <a:lumMod val="50000"/>
                  </a:schemeClr>
                </a:solidFill>
                <a:latin typeface="+mn-lt"/>
                <a:ea typeface="+mn-ea"/>
                <a:cs typeface="+mn-cs"/>
              </a:rPr>
              <a:t>    310 Actividades              2020     449 Actividades</a:t>
            </a:r>
          </a:p>
          <a:p>
            <a:pPr marL="342900" indent="-342900">
              <a:buAutoNum type="arabicPlain" startAt="2019"/>
            </a:pPr>
            <a:r>
              <a:rPr lang="es-CO" sz="1100" cap="small" dirty="0">
                <a:solidFill>
                  <a:schemeClr val="accent1">
                    <a:lumMod val="50000"/>
                  </a:schemeClr>
                </a:solidFill>
                <a:latin typeface="+mn-lt"/>
                <a:ea typeface="+mn-ea"/>
                <a:cs typeface="+mn-cs"/>
              </a:rPr>
              <a:t>    471 Actividades              2021     659 Actividades</a:t>
            </a:r>
          </a:p>
          <a:p>
            <a:pPr marL="228600" indent="-228600">
              <a:buAutoNum type="arabicPlain" startAt="2022"/>
            </a:pPr>
            <a:r>
              <a:rPr lang="es-MX" sz="1100" cap="small" dirty="0">
                <a:solidFill>
                  <a:schemeClr val="accent1">
                    <a:lumMod val="50000"/>
                  </a:schemeClr>
                </a:solidFill>
                <a:latin typeface="+mn-lt"/>
                <a:ea typeface="+mn-ea"/>
                <a:cs typeface="+mn-cs"/>
              </a:rPr>
              <a:t>      476 Actividades              2022     727 Actividades</a:t>
            </a:r>
          </a:p>
          <a:p>
            <a:pPr marL="228600" indent="-228600">
              <a:buAutoNum type="arabicPlain" startAt="2022"/>
            </a:pPr>
            <a:r>
              <a:rPr lang="es-CO" sz="1100" cap="small" dirty="0">
                <a:solidFill>
                  <a:schemeClr val="accent1">
                    <a:lumMod val="50000"/>
                  </a:schemeClr>
                </a:solidFill>
                <a:latin typeface="+mn-lt"/>
                <a:ea typeface="+mn-ea"/>
                <a:cs typeface="+mn-cs"/>
              </a:rPr>
              <a:t>      611 Actividades              2023     887 Actividades</a:t>
            </a:r>
          </a:p>
          <a:p>
            <a:pPr marL="228600" indent="-228600">
              <a:buAutoNum type="arabicPlain" startAt="2022"/>
            </a:pPr>
            <a:r>
              <a:rPr lang="es-CO" sz="1100" cap="small" dirty="0">
                <a:solidFill>
                  <a:schemeClr val="accent1">
                    <a:lumMod val="50000"/>
                  </a:schemeClr>
                </a:solidFill>
                <a:latin typeface="+mn-lt"/>
                <a:ea typeface="+mn-ea"/>
                <a:cs typeface="+mn-cs"/>
              </a:rPr>
              <a:t>      575 Actividades              2024     895 Actividades</a:t>
            </a:r>
            <a:endParaRPr lang="es-CO" sz="1200" cap="small" dirty="0">
              <a:solidFill>
                <a:schemeClr val="accent1">
                  <a:lumMod val="50000"/>
                </a:schemeClr>
              </a:solidFill>
              <a:latin typeface="+mn-lt"/>
              <a:ea typeface="+mn-ea"/>
              <a:cs typeface="+mn-cs"/>
            </a:endParaRPr>
          </a:p>
        </p:txBody>
      </p:sp>
      <p:sp>
        <p:nvSpPr>
          <p:cNvPr id="30" name="2073 Rectángulo">
            <a:extLst>
              <a:ext uri="{FF2B5EF4-FFF2-40B4-BE49-F238E27FC236}">
                <a16:creationId xmlns:a16="http://schemas.microsoft.com/office/drawing/2014/main" id="{B71EBB28-5D77-4CC8-9F16-2182C2D0B368}"/>
              </a:ext>
            </a:extLst>
          </p:cNvPr>
          <p:cNvSpPr/>
          <p:nvPr/>
        </p:nvSpPr>
        <p:spPr>
          <a:xfrm rot="16200000">
            <a:off x="1130614" y="5815563"/>
            <a:ext cx="1332851" cy="584775"/>
          </a:xfrm>
          <a:prstGeom prst="rect">
            <a:avLst/>
          </a:prstGeom>
        </p:spPr>
        <p:txBody>
          <a:bodyPr wrap="square">
            <a:spAutoFit/>
          </a:bodyPr>
          <a:lstStyle/>
          <a:p>
            <a:endParaRPr lang="es-CO" sz="1600" dirty="0">
              <a:solidFill>
                <a:schemeClr val="accent1">
                  <a:lumMod val="50000"/>
                </a:schemeClr>
              </a:solidFill>
            </a:endParaRPr>
          </a:p>
          <a:p>
            <a:r>
              <a:rPr lang="es-CO" sz="1600" dirty="0">
                <a:solidFill>
                  <a:schemeClr val="accent1">
                    <a:lumMod val="50000"/>
                  </a:schemeClr>
                </a:solidFill>
              </a:rPr>
              <a:t> - - - -- - - - - -</a:t>
            </a:r>
            <a:endParaRPr lang="es-CO" sz="1600" dirty="0"/>
          </a:p>
        </p:txBody>
      </p:sp>
      <p:cxnSp>
        <p:nvCxnSpPr>
          <p:cNvPr id="31" name="2075 Conector recto">
            <a:extLst>
              <a:ext uri="{FF2B5EF4-FFF2-40B4-BE49-F238E27FC236}">
                <a16:creationId xmlns:a16="http://schemas.microsoft.com/office/drawing/2014/main" id="{C3230C9F-914A-4B1C-AC7C-5E2BBDEC0EFC}"/>
              </a:ext>
            </a:extLst>
          </p:cNvPr>
          <p:cNvCxnSpPr>
            <a:cxnSpLocks/>
          </p:cNvCxnSpPr>
          <p:nvPr/>
        </p:nvCxnSpPr>
        <p:spPr>
          <a:xfrm flipH="1">
            <a:off x="1775698" y="3813192"/>
            <a:ext cx="1004101" cy="879386"/>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2" name="2082 Conector recto">
            <a:extLst>
              <a:ext uri="{FF2B5EF4-FFF2-40B4-BE49-F238E27FC236}">
                <a16:creationId xmlns:a16="http://schemas.microsoft.com/office/drawing/2014/main" id="{79662042-7B48-462C-AF69-F2A5300EE924}"/>
              </a:ext>
            </a:extLst>
          </p:cNvPr>
          <p:cNvCxnSpPr>
            <a:cxnSpLocks/>
          </p:cNvCxnSpPr>
          <p:nvPr/>
        </p:nvCxnSpPr>
        <p:spPr>
          <a:xfrm flipV="1">
            <a:off x="1100230" y="5339316"/>
            <a:ext cx="1573755" cy="66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3" name="Título 1">
            <a:extLst>
              <a:ext uri="{FF2B5EF4-FFF2-40B4-BE49-F238E27FC236}">
                <a16:creationId xmlns:a16="http://schemas.microsoft.com/office/drawing/2014/main" id="{BF354081-6685-4A56-A112-9F5FC3D18FEC}"/>
              </a:ext>
            </a:extLst>
          </p:cNvPr>
          <p:cNvSpPr txBox="1">
            <a:spLocks/>
          </p:cNvSpPr>
          <p:nvPr/>
        </p:nvSpPr>
        <p:spPr>
          <a:xfrm>
            <a:off x="4241934" y="1290854"/>
            <a:ext cx="8010880" cy="255658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100" b="1" dirty="0">
                <a:solidFill>
                  <a:schemeClr val="accent1">
                    <a:lumMod val="50000"/>
                  </a:schemeClr>
                </a:solidFill>
                <a:latin typeface="+mn-lt"/>
              </a:rPr>
              <a:t>CANDELARIA                      SAN CRISTÓBAL                 SUMAPAZ                        USME                                CHAPINERO        </a:t>
            </a:r>
          </a:p>
          <a:p>
            <a:r>
              <a:rPr lang="es-CO" sz="1100" cap="small" dirty="0">
                <a:solidFill>
                  <a:schemeClr val="accent1">
                    <a:lumMod val="50000"/>
                  </a:schemeClr>
                </a:solidFill>
                <a:latin typeface="+mn-lt"/>
                <a:ea typeface="+mn-ea"/>
                <a:cs typeface="+mn-cs"/>
              </a:rPr>
              <a:t>2018     329 Actividades     2018    366 Actividades      2018    50 Actividades     2018  342 Actividades     2018    408 Actividades </a:t>
            </a:r>
          </a:p>
          <a:p>
            <a:pPr marL="342900" indent="-342900">
              <a:buAutoNum type="arabicPlain" startAt="2019"/>
            </a:pPr>
            <a:r>
              <a:rPr lang="es-CO" sz="1100" cap="small" dirty="0">
                <a:solidFill>
                  <a:schemeClr val="accent1">
                    <a:lumMod val="50000"/>
                  </a:schemeClr>
                </a:solidFill>
                <a:latin typeface="+mn-lt"/>
                <a:ea typeface="+mn-ea"/>
                <a:cs typeface="+mn-cs"/>
              </a:rPr>
              <a:t>   337 Actividades     2019    351 Actividades      2019    61 Actividades     2019  424 Actividades     2019    403 Actividades </a:t>
            </a:r>
          </a:p>
          <a:p>
            <a:pPr marL="342900" indent="-342900">
              <a:buAutoNum type="arabicPlain" startAt="2019"/>
            </a:pPr>
            <a:r>
              <a:rPr lang="es-CO" sz="1100" cap="small" dirty="0">
                <a:solidFill>
                  <a:schemeClr val="accent1">
                    <a:lumMod val="50000"/>
                  </a:schemeClr>
                </a:solidFill>
                <a:latin typeface="+mn-lt"/>
                <a:ea typeface="+mn-ea"/>
                <a:cs typeface="+mn-cs"/>
              </a:rPr>
              <a:t>   367 Actividades     2020    411 Actividades      2020    32 Actividades     2020  413 Actividades     2020    447 Actividades </a:t>
            </a:r>
          </a:p>
          <a:p>
            <a:pPr marL="342900" indent="-342900">
              <a:buAutoNum type="arabicPlain" startAt="2019"/>
            </a:pPr>
            <a:r>
              <a:rPr lang="es-CO" sz="1100" cap="small" dirty="0">
                <a:solidFill>
                  <a:schemeClr val="accent1">
                    <a:lumMod val="50000"/>
                  </a:schemeClr>
                </a:solidFill>
                <a:latin typeface="+mn-lt"/>
                <a:ea typeface="+mn-ea"/>
                <a:cs typeface="+mn-cs"/>
              </a:rPr>
              <a:t>   411 Actividades     2021    587 Actividades      2021    30 Actividades     2021  571 Actividades     2021    554 Actividades </a:t>
            </a:r>
          </a:p>
          <a:p>
            <a:pPr marL="228600" indent="-228600">
              <a:buAutoNum type="arabicPlain" startAt="2022"/>
            </a:pPr>
            <a:r>
              <a:rPr lang="es-MX" sz="1100" cap="small" dirty="0">
                <a:solidFill>
                  <a:schemeClr val="accent1">
                    <a:lumMod val="50000"/>
                  </a:schemeClr>
                </a:solidFill>
                <a:latin typeface="+mn-lt"/>
                <a:ea typeface="+mn-ea"/>
                <a:cs typeface="+mn-cs"/>
              </a:rPr>
              <a:t>     367 Actividades     2022    610 Actividades      2022    34 Actividades     2022  634 Actividades     2022    555 Actividades </a:t>
            </a:r>
          </a:p>
          <a:p>
            <a:pPr marL="228600" indent="-228600">
              <a:buAutoNum type="arabicPlain" startAt="2023"/>
            </a:pPr>
            <a:r>
              <a:rPr lang="es-MX" sz="1100" cap="small" dirty="0">
                <a:solidFill>
                  <a:schemeClr val="accent1">
                    <a:lumMod val="50000"/>
                  </a:schemeClr>
                </a:solidFill>
                <a:latin typeface="+mn-lt"/>
                <a:ea typeface="+mn-ea"/>
                <a:cs typeface="+mn-cs"/>
              </a:rPr>
              <a:t>     380 Actividades     2023    523 Actividades </a:t>
            </a:r>
            <a:r>
              <a:rPr lang="es-CO" sz="1100" cap="small" dirty="0">
                <a:solidFill>
                  <a:schemeClr val="accent1">
                    <a:lumMod val="50000"/>
                  </a:schemeClr>
                </a:solidFill>
                <a:latin typeface="+mn-lt"/>
                <a:ea typeface="+mn-ea"/>
                <a:cs typeface="+mn-cs"/>
              </a:rPr>
              <a:t>     </a:t>
            </a:r>
            <a:r>
              <a:rPr lang="es-MX" sz="1100" cap="small" dirty="0">
                <a:solidFill>
                  <a:schemeClr val="accent1">
                    <a:lumMod val="50000"/>
                  </a:schemeClr>
                </a:solidFill>
                <a:latin typeface="+mn-lt"/>
                <a:ea typeface="+mn-ea"/>
                <a:cs typeface="+mn-cs"/>
              </a:rPr>
              <a:t>2023    18 Actividades     2023  720 Actividades     2023    635 Actividades</a:t>
            </a:r>
          </a:p>
          <a:p>
            <a:pPr marL="228600" indent="-228600">
              <a:buAutoNum type="arabicPlain" startAt="2023"/>
            </a:pPr>
            <a:r>
              <a:rPr lang="es-MX" sz="1100" cap="small" dirty="0">
                <a:solidFill>
                  <a:schemeClr val="accent1">
                    <a:lumMod val="50000"/>
                  </a:schemeClr>
                </a:solidFill>
                <a:latin typeface="+mn-lt"/>
                <a:ea typeface="+mn-ea"/>
                <a:cs typeface="+mn-cs"/>
              </a:rPr>
              <a:t>     443 Actividades     2024    510 Actividades      2024    23 Actividades     2024  641 Actividades     2024    601 Actividades</a:t>
            </a:r>
            <a:endParaRPr lang="es-CO" sz="1100" cap="small" dirty="0">
              <a:solidFill>
                <a:schemeClr val="accent1">
                  <a:lumMod val="50000"/>
                </a:schemeClr>
              </a:solidFill>
              <a:latin typeface="+mn-lt"/>
              <a:ea typeface="+mn-ea"/>
              <a:cs typeface="+mn-cs"/>
            </a:endParaRPr>
          </a:p>
          <a:p>
            <a:r>
              <a:rPr lang="es-CO" sz="1100" b="1" dirty="0">
                <a:solidFill>
                  <a:schemeClr val="accent1">
                    <a:lumMod val="50000"/>
                  </a:schemeClr>
                </a:solidFill>
              </a:rPr>
              <a:t>- - - - - - - - - - - - - - - - - - -  - - - - - - - - - - - - - - - - - - -     - - - - - - - - - - - - - - - - -  - - - - - - - - - - - - - - - - - - -    - -  - - - - - - - - -- - - - - - -       </a:t>
            </a:r>
          </a:p>
          <a:p>
            <a:r>
              <a:rPr lang="es-CO" sz="1100" b="1" dirty="0">
                <a:solidFill>
                  <a:schemeClr val="accent1">
                    <a:lumMod val="50000"/>
                  </a:schemeClr>
                </a:solidFill>
                <a:latin typeface="+mn-lt"/>
              </a:rPr>
              <a:t>                                                                                                                                     SANTA FE                            USAQUÉN</a:t>
            </a:r>
          </a:p>
          <a:p>
            <a:r>
              <a:rPr lang="es-CO" sz="1100" cap="small" dirty="0">
                <a:solidFill>
                  <a:schemeClr val="accent1">
                    <a:lumMod val="50000"/>
                  </a:schemeClr>
                </a:solidFill>
                <a:latin typeface="+mn-lt"/>
                <a:ea typeface="+mn-ea"/>
                <a:cs typeface="+mn-cs"/>
              </a:rPr>
              <a:t>                                                                                                                                     2018    366 Actividades     2018    297 Actividades</a:t>
            </a:r>
          </a:p>
          <a:p>
            <a:r>
              <a:rPr lang="es-CO" sz="1100" cap="small" dirty="0">
                <a:solidFill>
                  <a:schemeClr val="accent1">
                    <a:lumMod val="50000"/>
                  </a:schemeClr>
                </a:solidFill>
                <a:latin typeface="+mn-lt"/>
                <a:ea typeface="+mn-ea"/>
                <a:cs typeface="+mn-cs"/>
              </a:rPr>
              <a:t>                                                                                                                                     2019    286 Actividades     2019    453 Actividades</a:t>
            </a:r>
          </a:p>
          <a:p>
            <a:r>
              <a:rPr lang="es-CO" sz="1100" cap="small" dirty="0">
                <a:solidFill>
                  <a:schemeClr val="accent1">
                    <a:lumMod val="50000"/>
                  </a:schemeClr>
                </a:solidFill>
                <a:latin typeface="+mn-lt"/>
                <a:ea typeface="+mn-ea"/>
                <a:cs typeface="+mn-cs"/>
              </a:rPr>
              <a:t>                                                                                                                                     2020    442 Actividades     2020    520 Actividades</a:t>
            </a:r>
          </a:p>
          <a:p>
            <a:r>
              <a:rPr lang="es-CO" sz="1100" cap="small" dirty="0">
                <a:solidFill>
                  <a:schemeClr val="accent1">
                    <a:lumMod val="50000"/>
                  </a:schemeClr>
                </a:solidFill>
                <a:latin typeface="+mn-lt"/>
                <a:ea typeface="+mn-ea"/>
                <a:cs typeface="+mn-cs"/>
              </a:rPr>
              <a:t>                                                                                                                                     2021    492 Actividades     2021    624 Actividades</a:t>
            </a:r>
          </a:p>
          <a:p>
            <a:r>
              <a:rPr lang="es-MX" sz="1100" cap="small" dirty="0">
                <a:solidFill>
                  <a:schemeClr val="accent1">
                    <a:lumMod val="50000"/>
                  </a:schemeClr>
                </a:solidFill>
                <a:latin typeface="+mn-lt"/>
                <a:ea typeface="+mn-ea"/>
                <a:cs typeface="+mn-cs"/>
              </a:rPr>
              <a:t>                                                                                                                                     2022    466 Actividades     2022    743 Actividades</a:t>
            </a:r>
          </a:p>
          <a:p>
            <a:r>
              <a:rPr lang="es-MX" sz="1100" cap="small" dirty="0">
                <a:solidFill>
                  <a:schemeClr val="accent1">
                    <a:lumMod val="50000"/>
                  </a:schemeClr>
                </a:solidFill>
                <a:latin typeface="+mn-lt"/>
                <a:ea typeface="+mn-ea"/>
                <a:cs typeface="+mn-cs"/>
              </a:rPr>
              <a:t>                                                                                                                                     2024    541 Actividades     2024    640 Actividades</a:t>
            </a:r>
            <a:endParaRPr lang="es-CO" sz="1100" cap="small" dirty="0">
              <a:solidFill>
                <a:schemeClr val="accent1">
                  <a:lumMod val="50000"/>
                </a:schemeClr>
              </a:solidFill>
              <a:latin typeface="+mn-lt"/>
              <a:ea typeface="+mn-ea"/>
              <a:cs typeface="+mn-cs"/>
            </a:endParaRPr>
          </a:p>
        </p:txBody>
      </p:sp>
      <p:cxnSp>
        <p:nvCxnSpPr>
          <p:cNvPr id="34" name="126 Conector recto">
            <a:extLst>
              <a:ext uri="{FF2B5EF4-FFF2-40B4-BE49-F238E27FC236}">
                <a16:creationId xmlns:a16="http://schemas.microsoft.com/office/drawing/2014/main" id="{46228E9D-8DE0-4FED-9745-BE995AB81082}"/>
              </a:ext>
            </a:extLst>
          </p:cNvPr>
          <p:cNvCxnSpPr>
            <a:cxnSpLocks/>
          </p:cNvCxnSpPr>
          <p:nvPr/>
        </p:nvCxnSpPr>
        <p:spPr>
          <a:xfrm>
            <a:off x="4020261" y="2473791"/>
            <a:ext cx="913246" cy="690993"/>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6" name="Título 1">
            <a:extLst>
              <a:ext uri="{FF2B5EF4-FFF2-40B4-BE49-F238E27FC236}">
                <a16:creationId xmlns:a16="http://schemas.microsoft.com/office/drawing/2014/main" id="{95BE5F81-9503-41FF-97B4-9259B9F3ACD1}"/>
              </a:ext>
            </a:extLst>
          </p:cNvPr>
          <p:cNvSpPr txBox="1">
            <a:spLocks/>
          </p:cNvSpPr>
          <p:nvPr/>
        </p:nvSpPr>
        <p:spPr>
          <a:xfrm>
            <a:off x="4592869" y="4129232"/>
            <a:ext cx="7659945" cy="262458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100" b="1" dirty="0">
                <a:solidFill>
                  <a:schemeClr val="accent1">
                    <a:lumMod val="50000"/>
                  </a:schemeClr>
                </a:solidFill>
                <a:latin typeface="+mn-lt"/>
              </a:rPr>
              <a:t>ANTONIO NARIÑO            CIUDAD BOLÍVAR                                                                     PUENTE ARANDA             TEUSAQUILLO</a:t>
            </a:r>
          </a:p>
          <a:p>
            <a:pPr marL="342900" indent="-342900">
              <a:buAutoNum type="arabicPlain" startAt="2018"/>
            </a:pPr>
            <a:r>
              <a:rPr lang="es-CO" sz="1100" cap="small" dirty="0">
                <a:solidFill>
                  <a:schemeClr val="accent1">
                    <a:lumMod val="50000"/>
                  </a:schemeClr>
                </a:solidFill>
                <a:latin typeface="+mn-lt"/>
                <a:ea typeface="+mn-ea"/>
                <a:cs typeface="+mn-cs"/>
              </a:rPr>
              <a:t>     79 Actividades     2018     279 Actividades                                                         2018    174 Actividades     2018    164 Actividades </a:t>
            </a:r>
          </a:p>
          <a:p>
            <a:r>
              <a:rPr lang="es-CO" sz="1100" cap="small" dirty="0">
                <a:solidFill>
                  <a:schemeClr val="accent1">
                    <a:lumMod val="50000"/>
                  </a:schemeClr>
                </a:solidFill>
                <a:latin typeface="+mn-lt"/>
                <a:ea typeface="+mn-ea"/>
                <a:cs typeface="+mn-cs"/>
              </a:rPr>
              <a:t>2019     158 Actividades     2019     372 Actividades                                                        2019    283 Actividades     2019    256 Actividades</a:t>
            </a:r>
            <a:br>
              <a:rPr lang="es-CO" sz="1100" cap="small" dirty="0">
                <a:solidFill>
                  <a:schemeClr val="accent1">
                    <a:lumMod val="50000"/>
                  </a:schemeClr>
                </a:solidFill>
                <a:latin typeface="+mn-lt"/>
                <a:ea typeface="+mn-ea"/>
                <a:cs typeface="+mn-cs"/>
              </a:rPr>
            </a:br>
            <a:r>
              <a:rPr lang="es-CO" sz="1100" cap="small" dirty="0">
                <a:solidFill>
                  <a:schemeClr val="accent1">
                    <a:lumMod val="50000"/>
                  </a:schemeClr>
                </a:solidFill>
                <a:latin typeface="+mn-lt"/>
                <a:ea typeface="+mn-ea"/>
                <a:cs typeface="+mn-cs"/>
              </a:rPr>
              <a:t>2020     218 Actividades     2020     550 Actividades                                                        2020    262 Actividades     2020    199 Actividades</a:t>
            </a:r>
          </a:p>
          <a:p>
            <a:pPr marL="228600" indent="-228600">
              <a:buAutoNum type="arabicPlain" startAt="2021"/>
            </a:pPr>
            <a:r>
              <a:rPr lang="es-CO" sz="1100" cap="small" dirty="0">
                <a:solidFill>
                  <a:schemeClr val="accent1">
                    <a:lumMod val="50000"/>
                  </a:schemeClr>
                </a:solidFill>
                <a:latin typeface="+mn-lt"/>
                <a:ea typeface="+mn-ea"/>
                <a:cs typeface="+mn-cs"/>
              </a:rPr>
              <a:t>     202 Actividades     2021     438 Actividades                                                        2021    345 Actividades     2021    267 Actividades</a:t>
            </a:r>
          </a:p>
          <a:p>
            <a:pPr marL="228600" indent="-228600">
              <a:buAutoNum type="arabicPlain" startAt="2022"/>
            </a:pPr>
            <a:r>
              <a:rPr lang="es-MX" sz="1100" cap="small" dirty="0">
                <a:solidFill>
                  <a:schemeClr val="accent1">
                    <a:lumMod val="50000"/>
                  </a:schemeClr>
                </a:solidFill>
                <a:latin typeface="+mn-lt"/>
                <a:ea typeface="+mn-ea"/>
                <a:cs typeface="+mn-cs"/>
              </a:rPr>
              <a:t>     226 Actividades     2022     457 Actividades                                                        2022    325 Actividades     2022    331 Actividades</a:t>
            </a:r>
          </a:p>
          <a:p>
            <a:pPr marL="228600" indent="-228600">
              <a:buAutoNum type="arabicPlain" startAt="2022"/>
            </a:pPr>
            <a:r>
              <a:rPr lang="es-CO" sz="1100" cap="small" dirty="0">
                <a:solidFill>
                  <a:schemeClr val="accent1">
                    <a:lumMod val="50000"/>
                  </a:schemeClr>
                </a:solidFill>
                <a:latin typeface="+mn-lt"/>
                <a:ea typeface="+mn-ea"/>
                <a:cs typeface="+mn-cs"/>
              </a:rPr>
              <a:t>     187 Actividades     2023     493 Actividades                                                        2023    301 Actividades     2023    259 Actividades</a:t>
            </a:r>
          </a:p>
          <a:p>
            <a:pPr marL="228600" indent="-228600">
              <a:buAutoNum type="arabicPlain" startAt="2022"/>
            </a:pPr>
            <a:r>
              <a:rPr lang="es-CO" sz="1100" cap="small" dirty="0">
                <a:solidFill>
                  <a:schemeClr val="accent1">
                    <a:lumMod val="50000"/>
                  </a:schemeClr>
                </a:solidFill>
                <a:latin typeface="+mn-lt"/>
                <a:ea typeface="+mn-ea"/>
                <a:cs typeface="+mn-cs"/>
              </a:rPr>
              <a:t>     240 Actividades     2024     623 Actividades                                                        2024    344 Actividades     2024    319 Actividades</a:t>
            </a:r>
          </a:p>
          <a:p>
            <a:r>
              <a:rPr lang="es-CO" sz="1100" b="1" dirty="0">
                <a:solidFill>
                  <a:schemeClr val="accent1">
                    <a:lumMod val="50000"/>
                  </a:schemeClr>
                </a:solidFill>
              </a:rPr>
              <a:t>- - - - - - - - - - - - - - - - - -   - - - - - - - - - - - - - - - - - - -     - - - - - - - - - - - - - - - - - - -   - - - - - - - - - - - - - - - - - - - - - - - - - - - - - - - - - - -  </a:t>
            </a:r>
          </a:p>
          <a:p>
            <a:r>
              <a:rPr lang="es-CO" sz="1100" b="1" dirty="0">
                <a:solidFill>
                  <a:schemeClr val="accent1">
                    <a:lumMod val="50000"/>
                  </a:schemeClr>
                </a:solidFill>
                <a:latin typeface="+mn-lt"/>
              </a:rPr>
              <a:t>BOSA                                    LOS MÁRTIRES                  RAFAEL URIBE                   TUNJUELITO</a:t>
            </a:r>
            <a:endParaRPr lang="es-CO" sz="1100" b="1" dirty="0">
              <a:solidFill>
                <a:schemeClr val="accent1">
                  <a:lumMod val="50000"/>
                </a:schemeClr>
              </a:solidFill>
              <a:latin typeface="+mn-lt"/>
              <a:cs typeface="Calibri"/>
            </a:endParaRPr>
          </a:p>
          <a:p>
            <a:pPr marL="342900" indent="-342900">
              <a:buAutoNum type="arabicPlain" startAt="2018"/>
            </a:pPr>
            <a:r>
              <a:rPr lang="es-CO" sz="1100" cap="small" dirty="0">
                <a:solidFill>
                  <a:schemeClr val="accent1">
                    <a:lumMod val="50000"/>
                  </a:schemeClr>
                </a:solidFill>
                <a:latin typeface="+mn-lt"/>
                <a:ea typeface="+mn-ea"/>
                <a:cs typeface="+mn-cs"/>
              </a:rPr>
              <a:t>    188 Actividades     2018    120 Actividades     2018    175 Actividades     2018    125 Actividades</a:t>
            </a:r>
            <a:endParaRPr lang="es-CO" sz="1100" cap="small" dirty="0">
              <a:solidFill>
                <a:schemeClr val="accent1">
                  <a:lumMod val="50000"/>
                </a:schemeClr>
              </a:solidFill>
              <a:latin typeface="+mn-lt"/>
              <a:ea typeface="+mn-ea"/>
              <a:cs typeface="Calibri"/>
            </a:endParaRPr>
          </a:p>
          <a:p>
            <a:r>
              <a:rPr lang="es-CO" sz="1100" cap="small" dirty="0">
                <a:solidFill>
                  <a:schemeClr val="accent1">
                    <a:lumMod val="50000"/>
                  </a:schemeClr>
                </a:solidFill>
                <a:latin typeface="+mn-lt"/>
                <a:ea typeface="+mn-ea"/>
                <a:cs typeface="+mn-cs"/>
              </a:rPr>
              <a:t>2019     339 Actividades     2019    175 Actividades     2019    234 Actividades     2019    375 Actividades</a:t>
            </a:r>
            <a:endParaRPr lang="es-CO" sz="1100" cap="small" dirty="0">
              <a:solidFill>
                <a:schemeClr val="accent1">
                  <a:lumMod val="50000"/>
                </a:schemeClr>
              </a:solidFill>
              <a:latin typeface="+mn-lt"/>
              <a:ea typeface="+mn-ea"/>
              <a:cs typeface="Calibri"/>
            </a:endParaRPr>
          </a:p>
          <a:p>
            <a:r>
              <a:rPr lang="es-CO" sz="1100" cap="small" dirty="0">
                <a:solidFill>
                  <a:schemeClr val="accent1">
                    <a:lumMod val="50000"/>
                  </a:schemeClr>
                </a:solidFill>
                <a:latin typeface="+mn-lt"/>
                <a:ea typeface="+mn-ea"/>
                <a:cs typeface="+mn-cs"/>
              </a:rPr>
              <a:t>2020     485 Actividades     2020    191 Actividades     2020    270 Actividades     2020    348 Actividades</a:t>
            </a:r>
          </a:p>
          <a:p>
            <a:pPr marL="228600" indent="-228600">
              <a:buAutoNum type="arabicPlain" startAt="2021"/>
            </a:pPr>
            <a:r>
              <a:rPr lang="es-CO" sz="1100" cap="small" dirty="0">
                <a:solidFill>
                  <a:schemeClr val="accent1">
                    <a:lumMod val="50000"/>
                  </a:schemeClr>
                </a:solidFill>
                <a:latin typeface="+mn-lt"/>
                <a:ea typeface="+mn-ea"/>
                <a:cs typeface="+mn-cs"/>
              </a:rPr>
              <a:t>     472 Actividades     2021    220 Actividades     2021    338 Actividades     2021    266 Actividades</a:t>
            </a:r>
          </a:p>
          <a:p>
            <a:pPr marL="228600" indent="-228600">
              <a:buAutoNum type="arabicPlain" startAt="2022"/>
            </a:pPr>
            <a:r>
              <a:rPr lang="es-MX" sz="1100" cap="small" dirty="0">
                <a:solidFill>
                  <a:schemeClr val="accent1">
                    <a:lumMod val="50000"/>
                  </a:schemeClr>
                </a:solidFill>
                <a:latin typeface="+mn-lt"/>
                <a:ea typeface="+mn-ea"/>
                <a:cs typeface="+mn-cs"/>
              </a:rPr>
              <a:t>     579 Actividades     2022    334 Actividades     2022    458 Actividades     2022    301 Actividades     </a:t>
            </a:r>
          </a:p>
          <a:p>
            <a:pPr marL="228600" indent="-228600">
              <a:buAutoNum type="arabicPlain" startAt="2022"/>
            </a:pPr>
            <a:r>
              <a:rPr lang="es-MX" sz="1100" cap="small" dirty="0">
                <a:solidFill>
                  <a:schemeClr val="accent1">
                    <a:lumMod val="50000"/>
                  </a:schemeClr>
                </a:solidFill>
                <a:latin typeface="+mn-lt"/>
                <a:ea typeface="+mn-ea"/>
                <a:cs typeface="+mn-cs"/>
              </a:rPr>
              <a:t>     561 Actividades     2023    292 Actividades     2023    488 Actividades     2023    266 Actividades</a:t>
            </a:r>
          </a:p>
          <a:p>
            <a:pPr marL="228600" indent="-228600">
              <a:buAutoNum type="arabicPlain" startAt="2022"/>
            </a:pPr>
            <a:r>
              <a:rPr lang="es-MX" sz="1100" cap="small" dirty="0">
                <a:solidFill>
                  <a:schemeClr val="accent1">
                    <a:lumMod val="50000"/>
                  </a:schemeClr>
                </a:solidFill>
                <a:latin typeface="+mn-lt"/>
                <a:ea typeface="+mn-ea"/>
                <a:cs typeface="+mn-cs"/>
              </a:rPr>
              <a:t>     585 Actividades     2024    300 Actividades     2024    385 Actividades     2024    292 Actividades </a:t>
            </a:r>
            <a:endParaRPr lang="es-CO" sz="1200" cap="small" dirty="0">
              <a:solidFill>
                <a:schemeClr val="accent1">
                  <a:lumMod val="50000"/>
                </a:schemeClr>
              </a:solidFill>
              <a:latin typeface="+mn-lt"/>
              <a:ea typeface="+mn-ea"/>
              <a:cs typeface="+mn-cs"/>
            </a:endParaRPr>
          </a:p>
        </p:txBody>
      </p:sp>
      <p:cxnSp>
        <p:nvCxnSpPr>
          <p:cNvPr id="39" name="161 Conector recto">
            <a:extLst>
              <a:ext uri="{FF2B5EF4-FFF2-40B4-BE49-F238E27FC236}">
                <a16:creationId xmlns:a16="http://schemas.microsoft.com/office/drawing/2014/main" id="{86117C25-F17C-4A44-A59F-3B391F214E6B}"/>
              </a:ext>
            </a:extLst>
          </p:cNvPr>
          <p:cNvCxnSpPr>
            <a:cxnSpLocks/>
          </p:cNvCxnSpPr>
          <p:nvPr/>
        </p:nvCxnSpPr>
        <p:spPr>
          <a:xfrm>
            <a:off x="4561544" y="4680444"/>
            <a:ext cx="0" cy="78261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SOCIAL 2018 - 2024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4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2973" y="115953"/>
            <a:ext cx="929739" cy="929739"/>
          </a:xfrm>
          <a:prstGeom prst="rect">
            <a:avLst/>
          </a:prstGeom>
        </p:spPr>
      </p:pic>
      <p:cxnSp>
        <p:nvCxnSpPr>
          <p:cNvPr id="22" name="161 Conector recto">
            <a:extLst>
              <a:ext uri="{FF2B5EF4-FFF2-40B4-BE49-F238E27FC236}">
                <a16:creationId xmlns:a16="http://schemas.microsoft.com/office/drawing/2014/main" id="{299C7766-6F85-D4EB-2E00-F07F93E00266}"/>
              </a:ext>
            </a:extLst>
          </p:cNvPr>
          <p:cNvCxnSpPr>
            <a:cxnSpLocks/>
          </p:cNvCxnSpPr>
          <p:nvPr/>
        </p:nvCxnSpPr>
        <p:spPr>
          <a:xfrm>
            <a:off x="4034231" y="1324549"/>
            <a:ext cx="0" cy="1149242"/>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4" name="54 Conector recto">
            <a:extLst>
              <a:ext uri="{FF2B5EF4-FFF2-40B4-BE49-F238E27FC236}">
                <a16:creationId xmlns:a16="http://schemas.microsoft.com/office/drawing/2014/main" id="{425813C8-F5C8-5DD0-4E3C-0F1893CAA1EC}"/>
              </a:ext>
            </a:extLst>
          </p:cNvPr>
          <p:cNvCxnSpPr>
            <a:cxnSpLocks/>
          </p:cNvCxnSpPr>
          <p:nvPr/>
        </p:nvCxnSpPr>
        <p:spPr>
          <a:xfrm flipV="1">
            <a:off x="4561544" y="3949833"/>
            <a:ext cx="82959" cy="7358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1577985284"/>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100093" y="111368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659231" y="325650"/>
            <a:ext cx="12102353"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DEL PROGRAMA DE GESTIÓN SOCIAL</a:t>
            </a: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2601866" y="1459012"/>
          <a:ext cx="7786472" cy="5301541"/>
        </p:xfrm>
        <a:graphic>
          <a:graphicData uri="http://schemas.openxmlformats.org/drawingml/2006/table">
            <a:tbl>
              <a:tblPr firstRow="1" firstCol="1" bandRow="1">
                <a:tableStyleId>{68D230F3-CF80-4859-8CE7-A43EE81993B5}</a:tableStyleId>
              </a:tblPr>
              <a:tblGrid>
                <a:gridCol w="1340452">
                  <a:extLst>
                    <a:ext uri="{9D8B030D-6E8A-4147-A177-3AD203B41FA5}">
                      <a16:colId xmlns:a16="http://schemas.microsoft.com/office/drawing/2014/main" val="20000"/>
                    </a:ext>
                  </a:extLst>
                </a:gridCol>
                <a:gridCol w="1257479">
                  <a:extLst>
                    <a:ext uri="{9D8B030D-6E8A-4147-A177-3AD203B41FA5}">
                      <a16:colId xmlns:a16="http://schemas.microsoft.com/office/drawing/2014/main" val="20002"/>
                    </a:ext>
                  </a:extLst>
                </a:gridCol>
                <a:gridCol w="1378424">
                  <a:extLst>
                    <a:ext uri="{9D8B030D-6E8A-4147-A177-3AD203B41FA5}">
                      <a16:colId xmlns:a16="http://schemas.microsoft.com/office/drawing/2014/main" val="20003"/>
                    </a:ext>
                  </a:extLst>
                </a:gridCol>
                <a:gridCol w="1446663">
                  <a:extLst>
                    <a:ext uri="{9D8B030D-6E8A-4147-A177-3AD203B41FA5}">
                      <a16:colId xmlns:a16="http://schemas.microsoft.com/office/drawing/2014/main" val="1581033583"/>
                    </a:ext>
                  </a:extLst>
                </a:gridCol>
                <a:gridCol w="1447583">
                  <a:extLst>
                    <a:ext uri="{9D8B030D-6E8A-4147-A177-3AD203B41FA5}">
                      <a16:colId xmlns:a16="http://schemas.microsoft.com/office/drawing/2014/main" val="2725976752"/>
                    </a:ext>
                  </a:extLst>
                </a:gridCol>
                <a:gridCol w="915871">
                  <a:extLst>
                    <a:ext uri="{9D8B030D-6E8A-4147-A177-3AD203B41FA5}">
                      <a16:colId xmlns:a16="http://schemas.microsoft.com/office/drawing/2014/main" val="20004"/>
                    </a:ext>
                  </a:extLst>
                </a:gridCol>
              </a:tblGrid>
              <a:tr h="319338">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5">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PROGRAMA DE GESTIÓN SOCIAL</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ANEXO 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endParaRPr lang="es-CO"/>
                    </a:p>
                  </a:txBody>
                  <a:tcP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extLst>
                  <a:ext uri="{0D108BD9-81ED-4DB2-BD59-A6C34878D82A}">
                    <a16:rowId xmlns:a16="http://schemas.microsoft.com/office/drawing/2014/main" val="2691018954"/>
                  </a:ext>
                </a:extLst>
              </a:tr>
              <a:tr h="28875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ACTIVIDADES</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2018 - DIC 2022</a:t>
                      </a: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 DIC 2023</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 DIC 2024</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ENERO A  MARZO 2025</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a:t>
                      </a: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1.318</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1.067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1.401</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3.298</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2.478</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2.184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539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3.345</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2.053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147</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3.297</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1.840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296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2.498</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1.848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152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3.062</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2.888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798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787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201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4.674</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1.000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79</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1.652</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2.052</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1.427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476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2.376</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2.162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3.060</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1.825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509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2.848</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3.534</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261</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1.171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1.804</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1.978</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2.219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3.489</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533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3.429</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33.648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8.125</a:t>
                      </a:r>
                    </a:p>
                  </a:txBody>
                  <a:tcPr marL="9525" marR="9525" marT="9525" marB="0" anchor="b"/>
                </a:tc>
                <a:tc>
                  <a:txBody>
                    <a:bodyPr/>
                    <a:lstStyle/>
                    <a:p>
                      <a:pPr algn="ctr" rtl="0" fontAlgn="b"/>
                      <a:r>
                        <a:rPr lang="es-CO" sz="1200" b="1" i="0" u="none" strike="noStrike" dirty="0">
                          <a:solidFill>
                            <a:srgbClr val="203864"/>
                          </a:solidFill>
                          <a:effectLst/>
                          <a:latin typeface="Calibri" panose="020F0502020204030204" pitchFamily="34" charset="0"/>
                        </a:rPr>
                        <a:t>8.002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2.079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51.854</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209696122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6" y="119580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45">
            <a:extLst>
              <a:ext uri="{FF2B5EF4-FFF2-40B4-BE49-F238E27FC236}">
                <a16:creationId xmlns:a16="http://schemas.microsoft.com/office/drawing/2014/main" id="{0D2F997C-8D14-494C-AE5B-56C9049E3FBF}"/>
              </a:ext>
            </a:extLst>
          </p:cNvPr>
          <p:cNvSpPr txBox="1"/>
          <p:nvPr/>
        </p:nvSpPr>
        <p:spPr>
          <a:xfrm>
            <a:off x="487980" y="351316"/>
            <a:ext cx="11660596" cy="58477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200" kern="0" dirty="0">
                <a:solidFill>
                  <a:schemeClr val="accent1">
                    <a:lumMod val="50000"/>
                  </a:schemeClr>
                </a:solidFill>
              </a:rPr>
              <a:t>ACTIVIDADES DEL PROGRAMA DE GESTIÓN SOCIAL 2025</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3424" y="266066"/>
            <a:ext cx="929739" cy="929739"/>
          </a:xfrm>
          <a:prstGeom prst="rect">
            <a:avLst/>
          </a:prstGeom>
        </p:spPr>
      </p:pic>
      <p:graphicFrame>
        <p:nvGraphicFramePr>
          <p:cNvPr id="7" name="12 Tabla">
            <a:extLst>
              <a:ext uri="{FF2B5EF4-FFF2-40B4-BE49-F238E27FC236}">
                <a16:creationId xmlns:a16="http://schemas.microsoft.com/office/drawing/2014/main" id="{E292E9DA-9CD4-4093-A9A0-3A534E12576E}"/>
              </a:ext>
            </a:extLst>
          </p:cNvPr>
          <p:cNvGraphicFramePr>
            <a:graphicFrameLocks noGrp="1"/>
          </p:cNvGraphicFramePr>
          <p:nvPr/>
        </p:nvGraphicFramePr>
        <p:xfrm>
          <a:off x="3325375" y="1455520"/>
          <a:ext cx="5777680" cy="5113783"/>
        </p:xfrm>
        <a:graphic>
          <a:graphicData uri="http://schemas.openxmlformats.org/drawingml/2006/table">
            <a:tbl>
              <a:tblPr firstRow="1" firstCol="1" bandRow="1">
                <a:tableStyleId>{68D230F3-CF80-4859-8CE7-A43EE81993B5}</a:tableStyleId>
              </a:tblPr>
              <a:tblGrid>
                <a:gridCol w="1120312">
                  <a:extLst>
                    <a:ext uri="{9D8B030D-6E8A-4147-A177-3AD203B41FA5}">
                      <a16:colId xmlns:a16="http://schemas.microsoft.com/office/drawing/2014/main" val="20000"/>
                    </a:ext>
                  </a:extLst>
                </a:gridCol>
                <a:gridCol w="1164342">
                  <a:extLst>
                    <a:ext uri="{9D8B030D-6E8A-4147-A177-3AD203B41FA5}">
                      <a16:colId xmlns:a16="http://schemas.microsoft.com/office/drawing/2014/main" val="20002"/>
                    </a:ext>
                  </a:extLst>
                </a:gridCol>
                <a:gridCol w="1164342">
                  <a:extLst>
                    <a:ext uri="{9D8B030D-6E8A-4147-A177-3AD203B41FA5}">
                      <a16:colId xmlns:a16="http://schemas.microsoft.com/office/drawing/2014/main" val="4289290690"/>
                    </a:ext>
                  </a:extLst>
                </a:gridCol>
                <a:gridCol w="1164342">
                  <a:extLst>
                    <a:ext uri="{9D8B030D-6E8A-4147-A177-3AD203B41FA5}">
                      <a16:colId xmlns:a16="http://schemas.microsoft.com/office/drawing/2014/main" val="4268329414"/>
                    </a:ext>
                  </a:extLst>
                </a:gridCol>
                <a:gridCol w="1164342">
                  <a:extLst>
                    <a:ext uri="{9D8B030D-6E8A-4147-A177-3AD203B41FA5}">
                      <a16:colId xmlns:a16="http://schemas.microsoft.com/office/drawing/2014/main" val="3797391876"/>
                    </a:ext>
                  </a:extLst>
                </a:gridCol>
              </a:tblGrid>
              <a:tr h="37759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4">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MARZO 2025</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2004052776"/>
                  </a:ext>
                </a:extLst>
              </a:tr>
              <a:tr h="144603">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2025</a:t>
                      </a:r>
                    </a:p>
                  </a:txBody>
                  <a:tcPr marL="9525" marR="9525" marT="9525"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145</a:t>
                      </a:r>
                    </a:p>
                  </a:txBody>
                  <a:tcPr marL="9525" marR="9525" marT="9525" marB="0" anchor="ctr"/>
                </a:tc>
                <a:extLst>
                  <a:ext uri="{0D108BD9-81ED-4DB2-BD59-A6C34878D82A}">
                    <a16:rowId xmlns:a16="http://schemas.microsoft.com/office/drawing/2014/main" val="10003"/>
                  </a:ext>
                </a:extLst>
              </a:tr>
              <a:tr h="199204">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30</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88</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110</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147</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74</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53</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152</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79</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201</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79</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94</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89</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105</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148</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13</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74</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70</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134</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162</a:t>
                      </a:r>
                    </a:p>
                  </a:txBody>
                  <a:tcPr marL="9525" marR="9525" marT="9525" marB="0" anchor="ctr"/>
                </a:tc>
                <a:extLst>
                  <a:ext uri="{0D108BD9-81ED-4DB2-BD59-A6C34878D82A}">
                    <a16:rowId xmlns:a16="http://schemas.microsoft.com/office/drawing/2014/main" val="10020"/>
                  </a:ext>
                </a:extLst>
              </a:tr>
              <a:tr h="115782">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614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738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727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2.079</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3976706697"/>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extLst>
              <p:ext uri="{D42A27DB-BD31-4B8C-83A1-F6EECF244321}">
                <p14:modId xmlns:p14="http://schemas.microsoft.com/office/powerpoint/2010/main" val="181521930"/>
              </p:ext>
            </p:extLst>
          </p:nvPr>
        </p:nvGraphicFramePr>
        <p:xfrm>
          <a:off x="3101731" y="1420011"/>
          <a:ext cx="8868618" cy="5161739"/>
        </p:xfrm>
        <a:graphic>
          <a:graphicData uri="http://schemas.openxmlformats.org/drawingml/2006/table">
            <a:tbl>
              <a:tblPr firstRow="1" firstCol="1" bandRow="1">
                <a:tableStyleId>{68D230F3-CF80-4859-8CE7-A43EE81993B5}</a:tableStyleId>
              </a:tblPr>
              <a:tblGrid>
                <a:gridCol w="1131217">
                  <a:extLst>
                    <a:ext uri="{9D8B030D-6E8A-4147-A177-3AD203B41FA5}">
                      <a16:colId xmlns:a16="http://schemas.microsoft.com/office/drawing/2014/main" val="20000"/>
                    </a:ext>
                  </a:extLst>
                </a:gridCol>
                <a:gridCol w="1301759">
                  <a:extLst>
                    <a:ext uri="{9D8B030D-6E8A-4147-A177-3AD203B41FA5}">
                      <a16:colId xmlns:a16="http://schemas.microsoft.com/office/drawing/2014/main" val="20001"/>
                    </a:ext>
                  </a:extLst>
                </a:gridCol>
                <a:gridCol w="1413160">
                  <a:extLst>
                    <a:ext uri="{9D8B030D-6E8A-4147-A177-3AD203B41FA5}">
                      <a16:colId xmlns:a16="http://schemas.microsoft.com/office/drawing/2014/main" val="20002"/>
                    </a:ext>
                  </a:extLst>
                </a:gridCol>
                <a:gridCol w="1263192">
                  <a:extLst>
                    <a:ext uri="{9D8B030D-6E8A-4147-A177-3AD203B41FA5}">
                      <a16:colId xmlns:a16="http://schemas.microsoft.com/office/drawing/2014/main" val="368655991"/>
                    </a:ext>
                  </a:extLst>
                </a:gridCol>
                <a:gridCol w="1357460">
                  <a:extLst>
                    <a:ext uri="{9D8B030D-6E8A-4147-A177-3AD203B41FA5}">
                      <a16:colId xmlns:a16="http://schemas.microsoft.com/office/drawing/2014/main" val="3639436991"/>
                    </a:ext>
                  </a:extLst>
                </a:gridCol>
                <a:gridCol w="1457747">
                  <a:extLst>
                    <a:ext uri="{9D8B030D-6E8A-4147-A177-3AD203B41FA5}">
                      <a16:colId xmlns:a16="http://schemas.microsoft.com/office/drawing/2014/main" val="3607185066"/>
                    </a:ext>
                  </a:extLst>
                </a:gridCol>
                <a:gridCol w="944083">
                  <a:extLst>
                    <a:ext uri="{9D8B030D-6E8A-4147-A177-3AD203B41FA5}">
                      <a16:colId xmlns:a16="http://schemas.microsoft.com/office/drawing/2014/main" val="20003"/>
                    </a:ext>
                  </a:extLst>
                </a:gridCol>
              </a:tblGrid>
              <a:tr h="447419">
                <a:tc rowSpan="2">
                  <a:txBody>
                    <a:bodyPr/>
                    <a:lstStyle/>
                    <a:p>
                      <a:pPr algn="ctr" rtl="0" fontAlgn="ctr"/>
                      <a:r>
                        <a:rPr lang="es-CO" sz="1200" b="1" i="0" u="none" strike="noStrike" dirty="0">
                          <a:solidFill>
                            <a:srgbClr val="203864"/>
                          </a:solidFill>
                          <a:effectLst/>
                          <a:latin typeface="Calibri" panose="020F0502020204030204" pitchFamily="34" charset="0"/>
                        </a:rPr>
                        <a:t>LOCALIDAD</a:t>
                      </a:r>
                    </a:p>
                  </a:txBody>
                  <a:tcPr marL="9525" marR="9525" marT="9525" marB="0" anchor="ctr"/>
                </a:tc>
                <a:tc gridSpan="6">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ACTIVIDADES PROGRAMA GESTI</a:t>
                      </a:r>
                      <a:r>
                        <a:rPr lang="es-CO" sz="1200" b="1" i="0" u="none" strike="noStrike" dirty="0">
                          <a:solidFill>
                            <a:srgbClr val="203864"/>
                          </a:solidFill>
                          <a:effectLst/>
                          <a:latin typeface="Calibri" panose="020F0502020204030204" pitchFamily="34" charset="0"/>
                        </a:rPr>
                        <a:t>ÓN SOCIAL</a:t>
                      </a: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ACTIVIDADES ANEXO 2</a:t>
                      </a:r>
                    </a:p>
                    <a:p>
                      <a:pPr algn="ctr" rtl="0" fontAlgn="ct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7940" marR="7940" marT="7940" marB="0" anchor="ctr"/>
                </a:tc>
                <a:tc hMerge="1">
                  <a:txBody>
                    <a:bodyPr/>
                    <a:lstStyle/>
                    <a:p>
                      <a:endParaRPr lang="es-CO"/>
                    </a:p>
                  </a:txBody>
                  <a:tcP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2511220804"/>
                  </a:ext>
                </a:extLst>
              </a:tr>
              <a:tr h="478957">
                <a:tc vMerge="1">
                  <a:txBody>
                    <a:bodyPr/>
                    <a:lstStyle/>
                    <a:p>
                      <a:pPr algn="ctr" rtl="0" fontAlgn="ctr"/>
                      <a:r>
                        <a:rPr lang="es-CO" sz="1200" b="1" i="0" u="none" strike="noStrike" dirty="0">
                          <a:solidFill>
                            <a:srgbClr val="203864"/>
                          </a:solidFill>
                          <a:effectLst/>
                          <a:latin typeface="Calibri" panose="020F0502020204030204" pitchFamily="34" charset="0"/>
                        </a:rPr>
                        <a:t>LOCALIDAD</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ASISTENCIA </a:t>
                      </a:r>
                    </a:p>
                    <a:p>
                      <a:pPr algn="ctr" rtl="0" fontAlgn="b"/>
                      <a:r>
                        <a:rPr lang="es-CO" sz="1200" b="1" i="0" u="none" strike="noStrike" dirty="0">
                          <a:solidFill>
                            <a:srgbClr val="203864"/>
                          </a:solidFill>
                          <a:effectLst/>
                          <a:latin typeface="Calibri" panose="020F0502020204030204" pitchFamily="34" charset="0"/>
                        </a:rPr>
                        <a:t>2018 - DIC 2021</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ASISTENCIA </a:t>
                      </a:r>
                    </a:p>
                    <a:p>
                      <a:pPr algn="ctr" rtl="0" fontAlgn="b"/>
                      <a:r>
                        <a:rPr lang="es-MX" sz="1200" b="1" i="0" u="none" strike="noStrike" dirty="0">
                          <a:solidFill>
                            <a:srgbClr val="203864"/>
                          </a:solidFill>
                          <a:effectLst/>
                          <a:latin typeface="Calibri" panose="020F0502020204030204" pitchFamily="34" charset="0"/>
                        </a:rPr>
                        <a:t>ENERO – DIC 2022</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 – DIC 2023</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 – DIC 2024</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ASISTENCIA </a:t>
                      </a:r>
                    </a:p>
                    <a:p>
                      <a:pPr algn="ctr" rtl="0" fontAlgn="b"/>
                      <a:r>
                        <a:rPr lang="es-MX" sz="1200" b="1" i="0" u="none" strike="noStrike" dirty="0">
                          <a:solidFill>
                            <a:srgbClr val="203864"/>
                          </a:solidFill>
                          <a:effectLst/>
                          <a:latin typeface="Calibri" panose="020F0502020204030204" pitchFamily="34" charset="0"/>
                        </a:rPr>
                        <a:t>ENERO - MARZO 2025</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algn="l" rtl="0" fontAlgn="b"/>
                      <a:r>
                        <a:rPr lang="es-CO" sz="1200" b="1" i="0" u="none" strike="noStrike" dirty="0">
                          <a:solidFill>
                            <a:srgbClr val="203864"/>
                          </a:solidFill>
                          <a:effectLst/>
                          <a:latin typeface="Calibri" panose="020F0502020204030204" pitchFamily="34" charset="0"/>
                        </a:rPr>
                        <a:t>Antonio Nariño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26.680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9.057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7.744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8.169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1.502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53.152</a:t>
                      </a:r>
                    </a:p>
                  </a:txBody>
                  <a:tcPr marL="9525" marR="9525" marT="9525" marB="0" anchor="ctr"/>
                </a:tc>
                <a:extLst>
                  <a:ext uri="{0D108BD9-81ED-4DB2-BD59-A6C34878D82A}">
                    <a16:rowId xmlns:a16="http://schemas.microsoft.com/office/drawing/2014/main" val="10001"/>
                  </a:ext>
                </a:extLst>
              </a:tr>
              <a:tr h="197201">
                <a:tc>
                  <a:txBody>
                    <a:bodyPr/>
                    <a:lstStyle/>
                    <a:p>
                      <a:pPr algn="l" rtl="0" fontAlgn="b"/>
                      <a:r>
                        <a:rPr lang="es-CO" sz="1200" b="1" i="0" u="none" strike="noStrike" dirty="0">
                          <a:solidFill>
                            <a:srgbClr val="203864"/>
                          </a:solidFill>
                          <a:effectLst/>
                          <a:latin typeface="Calibri" panose="020F0502020204030204" pitchFamily="34" charset="0"/>
                        </a:rPr>
                        <a:t>Barrios Unidos</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40.984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6.020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4.295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6.821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1.388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59.508</a:t>
                      </a:r>
                    </a:p>
                  </a:txBody>
                  <a:tcPr marL="9525" marR="9525" marT="9525" marB="0" anchor="ctr"/>
                </a:tc>
                <a:extLst>
                  <a:ext uri="{0D108BD9-81ED-4DB2-BD59-A6C34878D82A}">
                    <a16:rowId xmlns:a16="http://schemas.microsoft.com/office/drawing/2014/main" val="10002"/>
                  </a:ext>
                </a:extLst>
              </a:tr>
              <a:tr h="197201">
                <a:tc>
                  <a:txBody>
                    <a:bodyPr/>
                    <a:lstStyle/>
                    <a:p>
                      <a:pPr algn="l" rtl="0" fontAlgn="b"/>
                      <a:r>
                        <a:rPr lang="es-CO" sz="1200" b="1" i="0" u="none" strike="noStrike" dirty="0">
                          <a:solidFill>
                            <a:srgbClr val="203864"/>
                          </a:solidFill>
                          <a:effectLst/>
                          <a:latin typeface="Calibri" panose="020F0502020204030204" pitchFamily="34" charset="0"/>
                        </a:rPr>
                        <a:t>Bosa</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54.027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22.293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26.662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19.681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4.135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126.798</a:t>
                      </a:r>
                    </a:p>
                  </a:txBody>
                  <a:tcPr marL="9525" marR="9525" marT="9525" marB="0" anchor="ctr"/>
                </a:tc>
                <a:extLst>
                  <a:ext uri="{0D108BD9-81ED-4DB2-BD59-A6C34878D82A}">
                    <a16:rowId xmlns:a16="http://schemas.microsoft.com/office/drawing/2014/main" val="10003"/>
                  </a:ext>
                </a:extLst>
              </a:tr>
              <a:tr h="197201">
                <a:tc>
                  <a:txBody>
                    <a:bodyPr/>
                    <a:lstStyle/>
                    <a:p>
                      <a:pPr algn="l" rtl="0" fontAlgn="b"/>
                      <a:r>
                        <a:rPr lang="es-CO" sz="1200" b="1" i="0" u="none" strike="noStrike" dirty="0">
                          <a:solidFill>
                            <a:srgbClr val="203864"/>
                          </a:solidFill>
                          <a:effectLst/>
                          <a:latin typeface="Calibri" panose="020F0502020204030204" pitchFamily="34" charset="0"/>
                        </a:rPr>
                        <a:t>Candelaria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21.094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4.258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7.687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1.816</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39.417</a:t>
                      </a:r>
                    </a:p>
                  </a:txBody>
                  <a:tcPr marL="9525" marR="9525" marT="9525" marB="0" anchor="ctr"/>
                </a:tc>
                <a:extLst>
                  <a:ext uri="{0D108BD9-81ED-4DB2-BD59-A6C34878D82A}">
                    <a16:rowId xmlns:a16="http://schemas.microsoft.com/office/drawing/2014/main" val="10004"/>
                  </a:ext>
                </a:extLst>
              </a:tr>
              <a:tr h="222546">
                <a:tc>
                  <a:txBody>
                    <a:bodyPr/>
                    <a:lstStyle/>
                    <a:p>
                      <a:pPr algn="l" rtl="0" fontAlgn="b"/>
                      <a:r>
                        <a:rPr lang="es-CO" sz="1200" b="1" i="0" u="none" strike="noStrike" dirty="0">
                          <a:solidFill>
                            <a:srgbClr val="203864"/>
                          </a:solidFill>
                          <a:effectLst/>
                          <a:latin typeface="Calibri" panose="020F0502020204030204" pitchFamily="34" charset="0"/>
                        </a:rPr>
                        <a:t>Chapinero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43.483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6.514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20.064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79.072</a:t>
                      </a:r>
                    </a:p>
                  </a:txBody>
                  <a:tcPr marL="9525" marR="9525" marT="9525" marB="0" anchor="ctr"/>
                </a:tc>
                <a:extLst>
                  <a:ext uri="{0D108BD9-81ED-4DB2-BD59-A6C34878D82A}">
                    <a16:rowId xmlns:a16="http://schemas.microsoft.com/office/drawing/2014/main" val="10005"/>
                  </a:ext>
                </a:extLst>
              </a:tr>
              <a:tr h="197201">
                <a:tc>
                  <a:txBody>
                    <a:bodyPr/>
                    <a:lstStyle/>
                    <a:p>
                      <a:pPr algn="l" rtl="0" fontAlgn="b"/>
                      <a:r>
                        <a:rPr lang="es-CO" sz="1200" b="1" i="0" u="none" strike="noStrike" dirty="0">
                          <a:solidFill>
                            <a:srgbClr val="203864"/>
                          </a:solidFill>
                          <a:effectLst/>
                          <a:latin typeface="Calibri" panose="020F0502020204030204" pitchFamily="34" charset="0"/>
                        </a:rPr>
                        <a:t>Ciudad Bolívar</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54.334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18.007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17.560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18.510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2.739</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111.150</a:t>
                      </a:r>
                    </a:p>
                  </a:txBody>
                  <a:tcPr marL="9525" marR="9525" marT="9525" marB="0" anchor="ctr"/>
                </a:tc>
                <a:extLst>
                  <a:ext uri="{0D108BD9-81ED-4DB2-BD59-A6C34878D82A}">
                    <a16:rowId xmlns:a16="http://schemas.microsoft.com/office/drawing/2014/main" val="10006"/>
                  </a:ext>
                </a:extLst>
              </a:tr>
              <a:tr h="197201">
                <a:tc>
                  <a:txBody>
                    <a:bodyPr/>
                    <a:lstStyle/>
                    <a:p>
                      <a:pPr algn="l" rtl="0" fontAlgn="b"/>
                      <a:r>
                        <a:rPr lang="es-CO" sz="1200" b="1" i="0" u="none" strike="noStrike" dirty="0">
                          <a:solidFill>
                            <a:srgbClr val="203864"/>
                          </a:solidFill>
                          <a:effectLst/>
                          <a:latin typeface="Calibri" panose="020F0502020204030204" pitchFamily="34" charset="0"/>
                        </a:rPr>
                        <a:t>Engativá</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65.322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13.005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12.979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2.565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105.400</a:t>
                      </a:r>
                    </a:p>
                  </a:txBody>
                  <a:tcPr marL="9525" marR="9525" marT="9525" marB="0" anchor="ctr"/>
                </a:tc>
                <a:extLst>
                  <a:ext uri="{0D108BD9-81ED-4DB2-BD59-A6C34878D82A}">
                    <a16:rowId xmlns:a16="http://schemas.microsoft.com/office/drawing/2014/main" val="10007"/>
                  </a:ext>
                </a:extLst>
              </a:tr>
              <a:tr h="197201">
                <a:tc>
                  <a:txBody>
                    <a:bodyPr/>
                    <a:lstStyle/>
                    <a:p>
                      <a:pPr algn="l" rtl="0" fontAlgn="b"/>
                      <a:r>
                        <a:rPr lang="es-CO" sz="1200" b="1" i="0" u="none" strike="noStrike" dirty="0">
                          <a:solidFill>
                            <a:srgbClr val="203864"/>
                          </a:solidFill>
                          <a:effectLst/>
                          <a:latin typeface="Calibri" panose="020F0502020204030204" pitchFamily="34" charset="0"/>
                        </a:rPr>
                        <a:t>Fontibón</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77.054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21.308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21.526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20.700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4.356</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144.944</a:t>
                      </a:r>
                    </a:p>
                  </a:txBody>
                  <a:tcPr marL="9525" marR="9525" marT="9525" marB="0" anchor="ctr"/>
                </a:tc>
                <a:extLst>
                  <a:ext uri="{0D108BD9-81ED-4DB2-BD59-A6C34878D82A}">
                    <a16:rowId xmlns:a16="http://schemas.microsoft.com/office/drawing/2014/main" val="10008"/>
                  </a:ext>
                </a:extLst>
              </a:tr>
              <a:tr h="197201">
                <a:tc>
                  <a:txBody>
                    <a:bodyPr/>
                    <a:lstStyle/>
                    <a:p>
                      <a:pPr algn="l" rtl="0" fontAlgn="b"/>
                      <a:r>
                        <a:rPr lang="es-CO" sz="1200" b="1" i="0" u="none" strike="noStrike" dirty="0">
                          <a:solidFill>
                            <a:srgbClr val="203864"/>
                          </a:solidFill>
                          <a:effectLst/>
                          <a:latin typeface="Calibri" panose="020F0502020204030204" pitchFamily="34" charset="0"/>
                        </a:rPr>
                        <a:t>Kennedy</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161.129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56.657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46.790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39.507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11.226</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315.309</a:t>
                      </a:r>
                    </a:p>
                  </a:txBody>
                  <a:tcPr marL="9525" marR="9525" marT="9525" marB="0" anchor="ctr"/>
                </a:tc>
                <a:extLst>
                  <a:ext uri="{0D108BD9-81ED-4DB2-BD59-A6C34878D82A}">
                    <a16:rowId xmlns:a16="http://schemas.microsoft.com/office/drawing/2014/main" val="10009"/>
                  </a:ext>
                </a:extLst>
              </a:tr>
              <a:tr h="197201">
                <a:tc>
                  <a:txBody>
                    <a:bodyPr/>
                    <a:lstStyle/>
                    <a:p>
                      <a:pPr algn="l" rtl="0" fontAlgn="b"/>
                      <a:r>
                        <a:rPr lang="es-CO" sz="1200" b="1" i="0" u="none" strike="noStrike" dirty="0">
                          <a:solidFill>
                            <a:srgbClr val="203864"/>
                          </a:solidFill>
                          <a:effectLst/>
                          <a:latin typeface="Calibri" panose="020F0502020204030204" pitchFamily="34" charset="0"/>
                        </a:rPr>
                        <a:t>Los Mártires</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23.638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7.570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a:t>
                      </a:r>
                      <a:r>
                        <a:rPr lang="es-CO" sz="1200" b="0" i="0" u="none" strike="noStrike" kern="1200" dirty="0">
                          <a:solidFill>
                            <a:srgbClr val="203864"/>
                          </a:solidFill>
                          <a:effectLst/>
                          <a:latin typeface="Calibri" panose="020F0502020204030204" pitchFamily="34" charset="0"/>
                          <a:ea typeface="+mn-ea"/>
                          <a:cs typeface="+mn-cs"/>
                        </a:rPr>
                        <a:t>.142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7.661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1.402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48.413</a:t>
                      </a:r>
                    </a:p>
                  </a:txBody>
                  <a:tcPr marL="9525" marR="9525" marT="9525" marB="0" anchor="ctr"/>
                </a:tc>
                <a:extLst>
                  <a:ext uri="{0D108BD9-81ED-4DB2-BD59-A6C34878D82A}">
                    <a16:rowId xmlns:a16="http://schemas.microsoft.com/office/drawing/2014/main" val="10010"/>
                  </a:ext>
                </a:extLst>
              </a:tr>
              <a:tr h="197201">
                <a:tc>
                  <a:txBody>
                    <a:bodyPr/>
                    <a:lstStyle/>
                    <a:p>
                      <a:pPr algn="l" rtl="0" fontAlgn="b"/>
                      <a:r>
                        <a:rPr lang="es-CO" sz="1200" b="1" i="0" u="none" strike="noStrike" dirty="0">
                          <a:solidFill>
                            <a:srgbClr val="203864"/>
                          </a:solidFill>
                          <a:effectLst/>
                          <a:latin typeface="Calibri" panose="020F0502020204030204" pitchFamily="34" charset="0"/>
                        </a:rPr>
                        <a:t>Puente Aranda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42.261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12.867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8.760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9.026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1.472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74.386</a:t>
                      </a:r>
                    </a:p>
                  </a:txBody>
                  <a:tcPr marL="9525" marR="9525" marT="9525" marB="0" anchor="ctr"/>
                </a:tc>
                <a:extLst>
                  <a:ext uri="{0D108BD9-81ED-4DB2-BD59-A6C34878D82A}">
                    <a16:rowId xmlns:a16="http://schemas.microsoft.com/office/drawing/2014/main" val="10011"/>
                  </a:ext>
                </a:extLst>
              </a:tr>
              <a:tr h="197201">
                <a:tc>
                  <a:txBody>
                    <a:bodyPr/>
                    <a:lstStyle/>
                    <a:p>
                      <a:pPr algn="l" rtl="0" fontAlgn="b"/>
                      <a:r>
                        <a:rPr lang="es-CO" sz="1200" b="1" i="0" u="none" strike="noStrike" dirty="0">
                          <a:solidFill>
                            <a:srgbClr val="203864"/>
                          </a:solidFill>
                          <a:effectLst/>
                          <a:latin typeface="Calibri" panose="020F0502020204030204" pitchFamily="34" charset="0"/>
                        </a:rPr>
                        <a:t>Rafael Uribe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51.211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16.663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20.626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12.965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1.900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103.365</a:t>
                      </a:r>
                    </a:p>
                  </a:txBody>
                  <a:tcPr marL="9525" marR="9525" marT="9525" marB="0" anchor="ctr"/>
                </a:tc>
                <a:extLst>
                  <a:ext uri="{0D108BD9-81ED-4DB2-BD59-A6C34878D82A}">
                    <a16:rowId xmlns:a16="http://schemas.microsoft.com/office/drawing/2014/main" val="10012"/>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San Cristóbal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122.770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13.313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8.947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11.963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2.706</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159.699</a:t>
                      </a:r>
                    </a:p>
                  </a:txBody>
                  <a:tcPr marL="9525" marR="9525" marT="9525" marB="0" anchor="ctr"/>
                </a:tc>
                <a:extLst>
                  <a:ext uri="{0D108BD9-81ED-4DB2-BD59-A6C34878D82A}">
                    <a16:rowId xmlns:a16="http://schemas.microsoft.com/office/drawing/2014/main" val="10013"/>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Santa Fe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36.053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6.174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9.231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1.208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60.193</a:t>
                      </a:r>
                    </a:p>
                  </a:txBody>
                  <a:tcPr marL="9525" marR="9525" marT="9525" marB="0" anchor="ctr"/>
                </a:tc>
                <a:extLst>
                  <a:ext uri="{0D108BD9-81ED-4DB2-BD59-A6C34878D82A}">
                    <a16:rowId xmlns:a16="http://schemas.microsoft.com/office/drawing/2014/main" val="10014"/>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Suba</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68.393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19.238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19.638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18.216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3.171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128.656</a:t>
                      </a:r>
                    </a:p>
                  </a:txBody>
                  <a:tcPr marL="9525" marR="9525" marT="9525" marB="0" anchor="ctr"/>
                </a:tc>
                <a:extLst>
                  <a:ext uri="{0D108BD9-81ED-4DB2-BD59-A6C34878D82A}">
                    <a16:rowId xmlns:a16="http://schemas.microsoft.com/office/drawing/2014/main" val="10015"/>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Sumapaz</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3.268</a:t>
                      </a:r>
                    </a:p>
                  </a:txBody>
                  <a:tcPr marL="9525" marR="9525" marT="9525" marB="0" anchor="ctr"/>
                </a:tc>
                <a:extLst>
                  <a:ext uri="{0D108BD9-81ED-4DB2-BD59-A6C34878D82A}">
                    <a16:rowId xmlns:a16="http://schemas.microsoft.com/office/drawing/2014/main" val="10016"/>
                  </a:ext>
                </a:extLst>
              </a:tr>
              <a:tr h="197201">
                <a:tc>
                  <a:txBody>
                    <a:bodyPr/>
                    <a:lstStyle/>
                    <a:p>
                      <a:pPr algn="l" rtl="0" fontAlgn="b"/>
                      <a:r>
                        <a:rPr lang="es-CO" sz="1200" b="1" i="0" u="none" strike="noStrike" dirty="0">
                          <a:solidFill>
                            <a:srgbClr val="203864"/>
                          </a:solidFill>
                          <a:effectLst/>
                          <a:latin typeface="Calibri" panose="020F0502020204030204" pitchFamily="34" charset="0"/>
                        </a:rPr>
                        <a:t>Teusaquillo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33.077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5.836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6.591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6.523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1.021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53.048</a:t>
                      </a:r>
                    </a:p>
                  </a:txBody>
                  <a:tcPr marL="9525" marR="9525" marT="9525" marB="0" anchor="ctr"/>
                </a:tc>
                <a:extLst>
                  <a:ext uri="{0D108BD9-81ED-4DB2-BD59-A6C34878D82A}">
                    <a16:rowId xmlns:a16="http://schemas.microsoft.com/office/drawing/2014/main" val="10017"/>
                  </a:ext>
                </a:extLst>
              </a:tr>
              <a:tr h="197201">
                <a:tc>
                  <a:txBody>
                    <a:bodyPr/>
                    <a:lstStyle/>
                    <a:p>
                      <a:pPr algn="l" rtl="0" fontAlgn="b"/>
                      <a:r>
                        <a:rPr lang="es-CO" sz="1200" b="1" i="0" u="none" strike="noStrike" dirty="0">
                          <a:solidFill>
                            <a:srgbClr val="203864"/>
                          </a:solidFill>
                          <a:effectLst/>
                          <a:latin typeface="Calibri" panose="020F0502020204030204" pitchFamily="34" charset="0"/>
                        </a:rPr>
                        <a:t>Tunjuelito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40.656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8.543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a:t>
                      </a:r>
                      <a:r>
                        <a:rPr lang="es-CO" sz="1200" b="0" i="0" u="none" strike="noStrike" kern="1200" dirty="0">
                          <a:solidFill>
                            <a:srgbClr val="203864"/>
                          </a:solidFill>
                          <a:effectLst/>
                          <a:latin typeface="Calibri" panose="020F0502020204030204" pitchFamily="34" charset="0"/>
                          <a:ea typeface="+mn-ea"/>
                          <a:cs typeface="+mn-cs"/>
                        </a:rPr>
                        <a:t>.848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6.368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65.609</a:t>
                      </a:r>
                    </a:p>
                  </a:txBody>
                  <a:tcPr marL="9525" marR="9525" marT="9525" marB="0" anchor="ctr"/>
                </a:tc>
                <a:extLst>
                  <a:ext uri="{0D108BD9-81ED-4DB2-BD59-A6C34878D82A}">
                    <a16:rowId xmlns:a16="http://schemas.microsoft.com/office/drawing/2014/main" val="10018"/>
                  </a:ext>
                </a:extLst>
              </a:tr>
              <a:tr h="197201">
                <a:tc>
                  <a:txBody>
                    <a:bodyPr/>
                    <a:lstStyle/>
                    <a:p>
                      <a:pPr algn="l" rtl="0" fontAlgn="b"/>
                      <a:r>
                        <a:rPr lang="es-CO" sz="1200" b="1" i="0" u="none" strike="noStrike" dirty="0">
                          <a:solidFill>
                            <a:srgbClr val="203864"/>
                          </a:solidFill>
                          <a:effectLst/>
                          <a:latin typeface="Calibri" panose="020F0502020204030204" pitchFamily="34" charset="0"/>
                        </a:rPr>
                        <a:t>Usaquén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123.243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11.349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8.882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18.997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2.849</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165.320</a:t>
                      </a:r>
                    </a:p>
                  </a:txBody>
                  <a:tcPr marL="9525" marR="9525" marT="9525" marB="0" anchor="ctr"/>
                </a:tc>
                <a:extLst>
                  <a:ext uri="{0D108BD9-81ED-4DB2-BD59-A6C34878D82A}">
                    <a16:rowId xmlns:a16="http://schemas.microsoft.com/office/drawing/2014/main" val="10019"/>
                  </a:ext>
                </a:extLst>
              </a:tr>
              <a:tr h="197201">
                <a:tc>
                  <a:txBody>
                    <a:bodyPr/>
                    <a:lstStyle/>
                    <a:p>
                      <a:pPr algn="l" rtl="0" fontAlgn="b"/>
                      <a:r>
                        <a:rPr lang="es-CO" sz="1200" b="1" i="0" u="none" strike="noStrike" dirty="0">
                          <a:solidFill>
                            <a:srgbClr val="203864"/>
                          </a:solidFill>
                          <a:effectLst/>
                          <a:latin typeface="Calibri" panose="020F0502020204030204" pitchFamily="34" charset="0"/>
                        </a:rPr>
                        <a:t>Usme</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127.557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7.756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13.083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2.801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164.954</a:t>
                      </a:r>
                    </a:p>
                  </a:txBody>
                  <a:tcPr marL="9525" marR="9525" marT="9525" marB="0" anchor="ctr"/>
                </a:tc>
                <a:extLst>
                  <a:ext uri="{0D108BD9-81ED-4DB2-BD59-A6C34878D82A}">
                    <a16:rowId xmlns:a16="http://schemas.microsoft.com/office/drawing/2014/main" val="10020"/>
                  </a:ext>
                </a:extLst>
              </a:tr>
              <a:tr h="228261">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1.215.153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274.697</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252.887</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268.493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50.431</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2.061.661</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118268" y="1158098"/>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21651" y="2854580"/>
            <a:ext cx="2757641" cy="1930349"/>
          </a:xfrm>
          <a:prstGeom prst="rect">
            <a:avLst/>
          </a:prstGeom>
        </p:spPr>
      </p:pic>
      <p:sp>
        <p:nvSpPr>
          <p:cNvPr id="8" name="CuadroTexto 45">
            <a:extLst>
              <a:ext uri="{FF2B5EF4-FFF2-40B4-BE49-F238E27FC236}">
                <a16:creationId xmlns:a16="http://schemas.microsoft.com/office/drawing/2014/main" id="{0D2F997C-8D14-494C-AE5B-56C9049E3FBF}"/>
              </a:ext>
            </a:extLst>
          </p:cNvPr>
          <p:cNvSpPr txBox="1"/>
          <p:nvPr/>
        </p:nvSpPr>
        <p:spPr>
          <a:xfrm>
            <a:off x="955184" y="276250"/>
            <a:ext cx="11236816" cy="58477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200" kern="0" dirty="0">
                <a:solidFill>
                  <a:schemeClr val="accent1">
                    <a:lumMod val="50000"/>
                  </a:schemeClr>
                </a:solidFill>
              </a:rPr>
              <a:t>ACTIVIDADES DEL PROGRAMA DE GESTIÓN SOCIAL 2025</a:t>
            </a:r>
          </a:p>
        </p:txBody>
      </p:sp>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3053" y="134547"/>
            <a:ext cx="929739" cy="929739"/>
          </a:xfrm>
          <a:prstGeom prst="rect">
            <a:avLst/>
          </a:prstGeom>
        </p:spPr>
      </p:pic>
    </p:spTree>
    <p:extLst>
      <p:ext uri="{BB962C8B-B14F-4D97-AF65-F5344CB8AC3E}">
        <p14:creationId xmlns:p14="http://schemas.microsoft.com/office/powerpoint/2010/main" val="1266324134"/>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118268" y="1158098"/>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3070" y="3021168"/>
            <a:ext cx="2161603" cy="1513122"/>
          </a:xfrm>
          <a:prstGeom prst="rect">
            <a:avLst/>
          </a:prstGeom>
        </p:spPr>
      </p:pic>
      <p:sp>
        <p:nvSpPr>
          <p:cNvPr id="8" name="CuadroTexto 45">
            <a:extLst>
              <a:ext uri="{FF2B5EF4-FFF2-40B4-BE49-F238E27FC236}">
                <a16:creationId xmlns:a16="http://schemas.microsoft.com/office/drawing/2014/main" id="{0D2F997C-8D14-494C-AE5B-56C9049E3FBF}"/>
              </a:ext>
            </a:extLst>
          </p:cNvPr>
          <p:cNvSpPr txBox="1"/>
          <p:nvPr/>
        </p:nvSpPr>
        <p:spPr>
          <a:xfrm>
            <a:off x="971626" y="276250"/>
            <a:ext cx="11102106" cy="58477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200" kern="0" dirty="0">
                <a:solidFill>
                  <a:schemeClr val="accent1">
                    <a:lumMod val="50000"/>
                  </a:schemeClr>
                </a:solidFill>
              </a:rPr>
              <a:t>ACTIVIDADES DEL PROGRAMA DE GESTIÓN SOCIAL 2025</a:t>
            </a:r>
          </a:p>
        </p:txBody>
      </p:sp>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3053" y="134547"/>
            <a:ext cx="929739" cy="929739"/>
          </a:xfrm>
          <a:prstGeom prst="rect">
            <a:avLst/>
          </a:prstGeom>
        </p:spPr>
      </p:pic>
      <p:graphicFrame>
        <p:nvGraphicFramePr>
          <p:cNvPr id="11" name="12 Tabla">
            <a:extLst>
              <a:ext uri="{FF2B5EF4-FFF2-40B4-BE49-F238E27FC236}">
                <a16:creationId xmlns:a16="http://schemas.microsoft.com/office/drawing/2014/main" id="{DA526A8A-45F1-4C2A-AA9B-1B3216387C1B}"/>
              </a:ext>
            </a:extLst>
          </p:cNvPr>
          <p:cNvGraphicFramePr>
            <a:graphicFrameLocks noGrp="1"/>
          </p:cNvGraphicFramePr>
          <p:nvPr/>
        </p:nvGraphicFramePr>
        <p:xfrm>
          <a:off x="3816196" y="1464380"/>
          <a:ext cx="6487866" cy="4981486"/>
        </p:xfrm>
        <a:graphic>
          <a:graphicData uri="http://schemas.openxmlformats.org/drawingml/2006/table">
            <a:tbl>
              <a:tblPr firstRow="1" firstCol="1" bandRow="1">
                <a:tableStyleId>{68D230F3-CF80-4859-8CE7-A43EE81993B5}</a:tableStyleId>
              </a:tblPr>
              <a:tblGrid>
                <a:gridCol w="1384182">
                  <a:extLst>
                    <a:ext uri="{9D8B030D-6E8A-4147-A177-3AD203B41FA5}">
                      <a16:colId xmlns:a16="http://schemas.microsoft.com/office/drawing/2014/main" val="20000"/>
                    </a:ext>
                  </a:extLst>
                </a:gridCol>
                <a:gridCol w="1275921">
                  <a:extLst>
                    <a:ext uri="{9D8B030D-6E8A-4147-A177-3AD203B41FA5}">
                      <a16:colId xmlns:a16="http://schemas.microsoft.com/office/drawing/2014/main" val="20002"/>
                    </a:ext>
                  </a:extLst>
                </a:gridCol>
                <a:gridCol w="1275921">
                  <a:extLst>
                    <a:ext uri="{9D8B030D-6E8A-4147-A177-3AD203B41FA5}">
                      <a16:colId xmlns:a16="http://schemas.microsoft.com/office/drawing/2014/main" val="2933502001"/>
                    </a:ext>
                  </a:extLst>
                </a:gridCol>
                <a:gridCol w="1275921">
                  <a:extLst>
                    <a:ext uri="{9D8B030D-6E8A-4147-A177-3AD203B41FA5}">
                      <a16:colId xmlns:a16="http://schemas.microsoft.com/office/drawing/2014/main" val="2233977012"/>
                    </a:ext>
                  </a:extLst>
                </a:gridCol>
                <a:gridCol w="1275921">
                  <a:extLst>
                    <a:ext uri="{9D8B030D-6E8A-4147-A177-3AD203B41FA5}">
                      <a16:colId xmlns:a16="http://schemas.microsoft.com/office/drawing/2014/main" val="206420398"/>
                    </a:ext>
                  </a:extLst>
                </a:gridCol>
              </a:tblGrid>
              <a:tr h="44163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4">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ENERO A MARZO 2025</a:t>
                      </a: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4128970749"/>
                  </a:ext>
                </a:extLst>
              </a:tr>
              <a:tr h="309284">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640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1.502</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1.388</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659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2.162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4.135</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1.816</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302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397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898</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2.739</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2.565</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1.327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4.356</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2.966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4.755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11.226</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1.402</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571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1.472</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636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1.900</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1.559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2.706</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576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1.208</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971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1.101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1.099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3.171</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82</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398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1.021</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1.194</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1.913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2.849</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1.059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2.801</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12.344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17.684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20.403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50.431</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388810743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564962" y="387566"/>
            <a:ext cx="12102353" cy="63094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CAMPAÑAS CULTURA CIUDADANA - APROVECHAMIENTO</a:t>
            </a: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1374315" y="1486225"/>
          <a:ext cx="8444130" cy="5301541"/>
        </p:xfrm>
        <a:graphic>
          <a:graphicData uri="http://schemas.openxmlformats.org/drawingml/2006/table">
            <a:tbl>
              <a:tblPr firstRow="1" firstCol="1" bandRow="1">
                <a:tableStyleId>{68D230F3-CF80-4859-8CE7-A43EE81993B5}</a:tableStyleId>
              </a:tblPr>
              <a:tblGrid>
                <a:gridCol w="1352240">
                  <a:extLst>
                    <a:ext uri="{9D8B030D-6E8A-4147-A177-3AD203B41FA5}">
                      <a16:colId xmlns:a16="http://schemas.microsoft.com/office/drawing/2014/main" val="20000"/>
                    </a:ext>
                  </a:extLst>
                </a:gridCol>
                <a:gridCol w="1452282">
                  <a:extLst>
                    <a:ext uri="{9D8B030D-6E8A-4147-A177-3AD203B41FA5}">
                      <a16:colId xmlns:a16="http://schemas.microsoft.com/office/drawing/2014/main" val="20002"/>
                    </a:ext>
                  </a:extLst>
                </a:gridCol>
                <a:gridCol w="1561681">
                  <a:extLst>
                    <a:ext uri="{9D8B030D-6E8A-4147-A177-3AD203B41FA5}">
                      <a16:colId xmlns:a16="http://schemas.microsoft.com/office/drawing/2014/main" val="20003"/>
                    </a:ext>
                  </a:extLst>
                </a:gridCol>
                <a:gridCol w="1363820">
                  <a:extLst>
                    <a:ext uri="{9D8B030D-6E8A-4147-A177-3AD203B41FA5}">
                      <a16:colId xmlns:a16="http://schemas.microsoft.com/office/drawing/2014/main" val="1581033583"/>
                    </a:ext>
                  </a:extLst>
                </a:gridCol>
                <a:gridCol w="1499099">
                  <a:extLst>
                    <a:ext uri="{9D8B030D-6E8A-4147-A177-3AD203B41FA5}">
                      <a16:colId xmlns:a16="http://schemas.microsoft.com/office/drawing/2014/main" val="2076764876"/>
                    </a:ext>
                  </a:extLst>
                </a:gridCol>
                <a:gridCol w="1215008">
                  <a:extLst>
                    <a:ext uri="{9D8B030D-6E8A-4147-A177-3AD203B41FA5}">
                      <a16:colId xmlns:a16="http://schemas.microsoft.com/office/drawing/2014/main" val="20004"/>
                    </a:ext>
                  </a:extLst>
                </a:gridCol>
              </a:tblGrid>
              <a:tr h="319338">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5">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PLAN DE CAMPAÑAS</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ANEXO 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extLst>
                  <a:ext uri="{0D108BD9-81ED-4DB2-BD59-A6C34878D82A}">
                    <a16:rowId xmlns:a16="http://schemas.microsoft.com/office/drawing/2014/main" val="2691018954"/>
                  </a:ext>
                </a:extLst>
              </a:tr>
              <a:tr h="28875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ACTIVIDADES</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2018 - DIC 2021</a:t>
                      </a: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 DIC 2022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FEB – DIC 2023</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i="0" u="none" strike="noStrike" dirty="0">
                          <a:solidFill>
                            <a:srgbClr val="203864"/>
                          </a:solidFill>
                          <a:effectLst/>
                          <a:latin typeface="Calibri" panose="020F0502020204030204" pitchFamily="34" charset="0"/>
                        </a:rPr>
                        <a:t>ENERO – DIC 2024</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a:t>
                      </a: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60</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26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17</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178</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47</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71</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244</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100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368</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62</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58</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581</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251</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75</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450</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256</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87</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108</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540</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12</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65</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66</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50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387</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90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132</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420</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61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631</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14</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142</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132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569</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76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478</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2.432</a:t>
                      </a:r>
                    </a:p>
                  </a:txBody>
                  <a:tcPr marL="9525" marR="9525" marT="9525" marB="0" anchor="ctr"/>
                </a:tc>
                <a:tc>
                  <a:txBody>
                    <a:bodyPr/>
                    <a:lstStyle/>
                    <a:p>
                      <a:pPr marL="0" algn="ctr" defTabSz="914400" rtl="0" eaLnBrk="1" fontAlgn="b" latinLnBrk="0" hangingPunct="1"/>
                      <a:r>
                        <a:rPr lang="es-MX" sz="1200" b="1" i="0" u="none" strike="noStrike" kern="1200" dirty="0">
                          <a:solidFill>
                            <a:srgbClr val="203864"/>
                          </a:solidFill>
                          <a:effectLst/>
                          <a:latin typeface="Calibri" panose="020F0502020204030204" pitchFamily="34" charset="0"/>
                          <a:ea typeface="+mn-ea"/>
                          <a:cs typeface="+mn-cs"/>
                        </a:rPr>
                        <a:t>941</a:t>
                      </a:r>
                      <a:endParaRPr lang="es-CO" sz="1200" b="1"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961</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1.010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5.344</a:t>
                      </a:r>
                    </a:p>
                  </a:txBody>
                  <a:tcPr marL="9525" marR="9525" marT="9525" marB="0" anchor="ctr"/>
                </a:tc>
                <a:extLst>
                  <a:ext uri="{0D108BD9-81ED-4DB2-BD59-A6C34878D82A}">
                    <a16:rowId xmlns:a16="http://schemas.microsoft.com/office/drawing/2014/main" val="10021"/>
                  </a:ext>
                </a:extLst>
              </a:tr>
            </a:tbl>
          </a:graphicData>
        </a:graphic>
      </p:graphicFrame>
      <p:sp>
        <p:nvSpPr>
          <p:cNvPr id="2" name="CuadroTexto 1">
            <a:extLst>
              <a:ext uri="{FF2B5EF4-FFF2-40B4-BE49-F238E27FC236}">
                <a16:creationId xmlns:a16="http://schemas.microsoft.com/office/drawing/2014/main" id="{E4124852-A6AF-72C0-61F8-C63D0F26F27E}"/>
              </a:ext>
            </a:extLst>
          </p:cNvPr>
          <p:cNvSpPr txBox="1"/>
          <p:nvPr/>
        </p:nvSpPr>
        <p:spPr>
          <a:xfrm>
            <a:off x="10085539" y="6210685"/>
            <a:ext cx="2106461" cy="577081"/>
          </a:xfrm>
          <a:prstGeom prst="rect">
            <a:avLst/>
          </a:prstGeom>
          <a:noFill/>
        </p:spPr>
        <p:txBody>
          <a:bodyPr wrap="square">
            <a:spAutoFit/>
          </a:bodyPr>
          <a:lstStyle/>
          <a:p>
            <a:r>
              <a:rPr lang="es-CO" sz="1050" dirty="0">
                <a:solidFill>
                  <a:schemeClr val="accent1">
                    <a:lumMod val="50000"/>
                  </a:schemeClr>
                </a:solidFill>
                <a:cs typeface="Times New Roman" panose="02020603050405020304" pitchFamily="18" charset="0"/>
              </a:rPr>
              <a:t>El Plan de Campañas – Anexo 2 fue aprobado parcialmente por la Unidad el 26/03/2025</a:t>
            </a:r>
            <a:endParaRPr lang="es-CO" sz="1050" dirty="0"/>
          </a:p>
        </p:txBody>
      </p:sp>
    </p:spTree>
    <p:extLst>
      <p:ext uri="{BB962C8B-B14F-4D97-AF65-F5344CB8AC3E}">
        <p14:creationId xmlns:p14="http://schemas.microsoft.com/office/powerpoint/2010/main" val="129664147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58296" y="1312750"/>
            <a:ext cx="873808" cy="628391"/>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2483496" y="1323301"/>
            <a:ext cx="1336349" cy="628391"/>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237882" y="1416340"/>
            <a:ext cx="1320780" cy="280051"/>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373431" y="1323301"/>
            <a:ext cx="1159775" cy="446651"/>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149742" y="1276329"/>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Histórico –  solicitudes Residuos Especiales/RCD 2018 a 2024</a:t>
            </a:r>
            <a:endParaRPr lang="es-CO" sz="1600" b="0" kern="0" dirty="0">
              <a:solidFill>
                <a:schemeClr val="accent1">
                  <a:lumMod val="50000"/>
                </a:schemeClr>
              </a:solidFill>
            </a:endParaRPr>
          </a:p>
        </p:txBody>
      </p:sp>
      <p:sp>
        <p:nvSpPr>
          <p:cNvPr id="19" name="CuadroTexto 18">
            <a:extLst>
              <a:ext uri="{FF2B5EF4-FFF2-40B4-BE49-F238E27FC236}">
                <a16:creationId xmlns:a16="http://schemas.microsoft.com/office/drawing/2014/main" id="{038D656D-80D8-4F74-A956-7C50C582F320}"/>
              </a:ext>
            </a:extLst>
          </p:cNvPr>
          <p:cNvSpPr txBox="1"/>
          <p:nvPr/>
        </p:nvSpPr>
        <p:spPr>
          <a:xfrm>
            <a:off x="199858" y="6406936"/>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a:t>
            </a:r>
            <a:r>
              <a:rPr lang="es-MX" sz="900" dirty="0">
                <a:solidFill>
                  <a:schemeClr val="accent1">
                    <a:lumMod val="50000"/>
                  </a:schemeClr>
                </a:solidFill>
              </a:rPr>
              <a:t>12 de febrero de 2018 y el 31 de diciembre de 2024</a:t>
            </a:r>
            <a:r>
              <a:rPr lang="es-CO" sz="900" dirty="0">
                <a:solidFill>
                  <a:schemeClr val="accent1">
                    <a:lumMod val="50000"/>
                  </a:schemeClr>
                </a:solidFill>
              </a:rPr>
              <a:t>.</a:t>
            </a:r>
          </a:p>
        </p:txBody>
      </p:sp>
      <p:pic>
        <p:nvPicPr>
          <p:cNvPr id="25" name="Picture 2">
            <a:extLst>
              <a:ext uri="{FF2B5EF4-FFF2-40B4-BE49-F238E27FC236}">
                <a16:creationId xmlns:a16="http://schemas.microsoft.com/office/drawing/2014/main" id="{DB75ABD1-ABD1-4B73-B3BC-D73869C61B2D}"/>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4617361" y="1543807"/>
            <a:ext cx="770813" cy="436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72B7452B-5D51-4883-A396-765CA50C4BF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608518" y="1141546"/>
            <a:ext cx="840690" cy="47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B4553462-7187-00D4-D932-43FFBF740C34}"/>
              </a:ext>
            </a:extLst>
          </p:cNvPr>
          <p:cNvGraphicFramePr>
            <a:graphicFrameLocks noGrp="1"/>
          </p:cNvGraphicFramePr>
          <p:nvPr>
            <p:extLst>
              <p:ext uri="{D42A27DB-BD31-4B8C-83A1-F6EECF244321}">
                <p14:modId xmlns:p14="http://schemas.microsoft.com/office/powerpoint/2010/main" val="218367018"/>
              </p:ext>
            </p:extLst>
          </p:nvPr>
        </p:nvGraphicFramePr>
        <p:xfrm>
          <a:off x="398834" y="1990500"/>
          <a:ext cx="11465724" cy="4162662"/>
        </p:xfrm>
        <a:graphic>
          <a:graphicData uri="http://schemas.openxmlformats.org/drawingml/2006/table">
            <a:tbl>
              <a:tblPr/>
              <a:tblGrid>
                <a:gridCol w="599577">
                  <a:extLst>
                    <a:ext uri="{9D8B030D-6E8A-4147-A177-3AD203B41FA5}">
                      <a16:colId xmlns:a16="http://schemas.microsoft.com/office/drawing/2014/main" val="276870654"/>
                    </a:ext>
                  </a:extLst>
                </a:gridCol>
                <a:gridCol w="371168">
                  <a:extLst>
                    <a:ext uri="{9D8B030D-6E8A-4147-A177-3AD203B41FA5}">
                      <a16:colId xmlns:a16="http://schemas.microsoft.com/office/drawing/2014/main" val="240648159"/>
                    </a:ext>
                  </a:extLst>
                </a:gridCol>
                <a:gridCol w="371168">
                  <a:extLst>
                    <a:ext uri="{9D8B030D-6E8A-4147-A177-3AD203B41FA5}">
                      <a16:colId xmlns:a16="http://schemas.microsoft.com/office/drawing/2014/main" val="822843707"/>
                    </a:ext>
                  </a:extLst>
                </a:gridCol>
                <a:gridCol w="371168">
                  <a:extLst>
                    <a:ext uri="{9D8B030D-6E8A-4147-A177-3AD203B41FA5}">
                      <a16:colId xmlns:a16="http://schemas.microsoft.com/office/drawing/2014/main" val="3595160368"/>
                    </a:ext>
                  </a:extLst>
                </a:gridCol>
                <a:gridCol w="199859">
                  <a:extLst>
                    <a:ext uri="{9D8B030D-6E8A-4147-A177-3AD203B41FA5}">
                      <a16:colId xmlns:a16="http://schemas.microsoft.com/office/drawing/2014/main" val="2546797222"/>
                    </a:ext>
                  </a:extLst>
                </a:gridCol>
                <a:gridCol w="542474">
                  <a:extLst>
                    <a:ext uri="{9D8B030D-6E8A-4147-A177-3AD203B41FA5}">
                      <a16:colId xmlns:a16="http://schemas.microsoft.com/office/drawing/2014/main" val="4070929120"/>
                    </a:ext>
                  </a:extLst>
                </a:gridCol>
                <a:gridCol w="447304">
                  <a:extLst>
                    <a:ext uri="{9D8B030D-6E8A-4147-A177-3AD203B41FA5}">
                      <a16:colId xmlns:a16="http://schemas.microsoft.com/office/drawing/2014/main" val="706173968"/>
                    </a:ext>
                  </a:extLst>
                </a:gridCol>
                <a:gridCol w="447304">
                  <a:extLst>
                    <a:ext uri="{9D8B030D-6E8A-4147-A177-3AD203B41FA5}">
                      <a16:colId xmlns:a16="http://schemas.microsoft.com/office/drawing/2014/main" val="2956711359"/>
                    </a:ext>
                  </a:extLst>
                </a:gridCol>
                <a:gridCol w="447304">
                  <a:extLst>
                    <a:ext uri="{9D8B030D-6E8A-4147-A177-3AD203B41FA5}">
                      <a16:colId xmlns:a16="http://schemas.microsoft.com/office/drawing/2014/main" val="768141136"/>
                    </a:ext>
                  </a:extLst>
                </a:gridCol>
                <a:gridCol w="199859">
                  <a:extLst>
                    <a:ext uri="{9D8B030D-6E8A-4147-A177-3AD203B41FA5}">
                      <a16:colId xmlns:a16="http://schemas.microsoft.com/office/drawing/2014/main" val="2011759209"/>
                    </a:ext>
                  </a:extLst>
                </a:gridCol>
                <a:gridCol w="542474">
                  <a:extLst>
                    <a:ext uri="{9D8B030D-6E8A-4147-A177-3AD203B41FA5}">
                      <a16:colId xmlns:a16="http://schemas.microsoft.com/office/drawing/2014/main" val="253142498"/>
                    </a:ext>
                  </a:extLst>
                </a:gridCol>
                <a:gridCol w="399718">
                  <a:extLst>
                    <a:ext uri="{9D8B030D-6E8A-4147-A177-3AD203B41FA5}">
                      <a16:colId xmlns:a16="http://schemas.microsoft.com/office/drawing/2014/main" val="3030262582"/>
                    </a:ext>
                  </a:extLst>
                </a:gridCol>
                <a:gridCol w="399718">
                  <a:extLst>
                    <a:ext uri="{9D8B030D-6E8A-4147-A177-3AD203B41FA5}">
                      <a16:colId xmlns:a16="http://schemas.microsoft.com/office/drawing/2014/main" val="3928820337"/>
                    </a:ext>
                  </a:extLst>
                </a:gridCol>
                <a:gridCol w="399718">
                  <a:extLst>
                    <a:ext uri="{9D8B030D-6E8A-4147-A177-3AD203B41FA5}">
                      <a16:colId xmlns:a16="http://schemas.microsoft.com/office/drawing/2014/main" val="2903485906"/>
                    </a:ext>
                  </a:extLst>
                </a:gridCol>
                <a:gridCol w="199859">
                  <a:extLst>
                    <a:ext uri="{9D8B030D-6E8A-4147-A177-3AD203B41FA5}">
                      <a16:colId xmlns:a16="http://schemas.microsoft.com/office/drawing/2014/main" val="2257971694"/>
                    </a:ext>
                  </a:extLst>
                </a:gridCol>
                <a:gridCol w="551991">
                  <a:extLst>
                    <a:ext uri="{9D8B030D-6E8A-4147-A177-3AD203B41FA5}">
                      <a16:colId xmlns:a16="http://schemas.microsoft.com/office/drawing/2014/main" val="2126000194"/>
                    </a:ext>
                  </a:extLst>
                </a:gridCol>
                <a:gridCol w="352132">
                  <a:extLst>
                    <a:ext uri="{9D8B030D-6E8A-4147-A177-3AD203B41FA5}">
                      <a16:colId xmlns:a16="http://schemas.microsoft.com/office/drawing/2014/main" val="2808731585"/>
                    </a:ext>
                  </a:extLst>
                </a:gridCol>
                <a:gridCol w="352132">
                  <a:extLst>
                    <a:ext uri="{9D8B030D-6E8A-4147-A177-3AD203B41FA5}">
                      <a16:colId xmlns:a16="http://schemas.microsoft.com/office/drawing/2014/main" val="3044867912"/>
                    </a:ext>
                  </a:extLst>
                </a:gridCol>
                <a:gridCol w="352132">
                  <a:extLst>
                    <a:ext uri="{9D8B030D-6E8A-4147-A177-3AD203B41FA5}">
                      <a16:colId xmlns:a16="http://schemas.microsoft.com/office/drawing/2014/main" val="3085932351"/>
                    </a:ext>
                  </a:extLst>
                </a:gridCol>
                <a:gridCol w="164170">
                  <a:extLst>
                    <a:ext uri="{9D8B030D-6E8A-4147-A177-3AD203B41FA5}">
                      <a16:colId xmlns:a16="http://schemas.microsoft.com/office/drawing/2014/main" val="2631520393"/>
                    </a:ext>
                  </a:extLst>
                </a:gridCol>
                <a:gridCol w="506785">
                  <a:extLst>
                    <a:ext uri="{9D8B030D-6E8A-4147-A177-3AD203B41FA5}">
                      <a16:colId xmlns:a16="http://schemas.microsoft.com/office/drawing/2014/main" val="59155774"/>
                    </a:ext>
                  </a:extLst>
                </a:gridCol>
                <a:gridCol w="371168">
                  <a:extLst>
                    <a:ext uri="{9D8B030D-6E8A-4147-A177-3AD203B41FA5}">
                      <a16:colId xmlns:a16="http://schemas.microsoft.com/office/drawing/2014/main" val="726166331"/>
                    </a:ext>
                  </a:extLst>
                </a:gridCol>
                <a:gridCol w="361649">
                  <a:extLst>
                    <a:ext uri="{9D8B030D-6E8A-4147-A177-3AD203B41FA5}">
                      <a16:colId xmlns:a16="http://schemas.microsoft.com/office/drawing/2014/main" val="1271793587"/>
                    </a:ext>
                  </a:extLst>
                </a:gridCol>
                <a:gridCol w="361649">
                  <a:extLst>
                    <a:ext uri="{9D8B030D-6E8A-4147-A177-3AD203B41FA5}">
                      <a16:colId xmlns:a16="http://schemas.microsoft.com/office/drawing/2014/main" val="324983521"/>
                    </a:ext>
                  </a:extLst>
                </a:gridCol>
                <a:gridCol w="164170">
                  <a:extLst>
                    <a:ext uri="{9D8B030D-6E8A-4147-A177-3AD203B41FA5}">
                      <a16:colId xmlns:a16="http://schemas.microsoft.com/office/drawing/2014/main" val="3410203246"/>
                    </a:ext>
                  </a:extLst>
                </a:gridCol>
                <a:gridCol w="561509">
                  <a:extLst>
                    <a:ext uri="{9D8B030D-6E8A-4147-A177-3AD203B41FA5}">
                      <a16:colId xmlns:a16="http://schemas.microsoft.com/office/drawing/2014/main" val="4177204329"/>
                    </a:ext>
                  </a:extLst>
                </a:gridCol>
                <a:gridCol w="475855">
                  <a:extLst>
                    <a:ext uri="{9D8B030D-6E8A-4147-A177-3AD203B41FA5}">
                      <a16:colId xmlns:a16="http://schemas.microsoft.com/office/drawing/2014/main" val="2666558379"/>
                    </a:ext>
                  </a:extLst>
                </a:gridCol>
                <a:gridCol w="475855">
                  <a:extLst>
                    <a:ext uri="{9D8B030D-6E8A-4147-A177-3AD203B41FA5}">
                      <a16:colId xmlns:a16="http://schemas.microsoft.com/office/drawing/2014/main" val="3888570547"/>
                    </a:ext>
                  </a:extLst>
                </a:gridCol>
                <a:gridCol w="475855">
                  <a:extLst>
                    <a:ext uri="{9D8B030D-6E8A-4147-A177-3AD203B41FA5}">
                      <a16:colId xmlns:a16="http://schemas.microsoft.com/office/drawing/2014/main" val="128623756"/>
                    </a:ext>
                  </a:extLst>
                </a:gridCol>
              </a:tblGrid>
              <a:tr h="1185800">
                <a:tc>
                  <a:txBody>
                    <a:bodyPr/>
                    <a:lstStyle/>
                    <a:p>
                      <a:pPr algn="ctr" rtl="0" fontAlgn="ctr"/>
                      <a:r>
                        <a:rPr lang="es-CO" sz="85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dirty="0">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472127631"/>
                  </a:ext>
                </a:extLst>
              </a:tr>
              <a:tr h="197634">
                <a:tc>
                  <a:txBody>
                    <a:bodyPr/>
                    <a:lstStyle/>
                    <a:p>
                      <a:pPr algn="ctr" rtl="0" fontAlgn="ctr"/>
                      <a:r>
                        <a:rPr lang="es-CO" sz="8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1.392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1.265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5.584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dirty="0">
                          <a:solidFill>
                            <a:srgbClr val="203864"/>
                          </a:solidFill>
                          <a:effectLst/>
                          <a:latin typeface="Calibri" panose="020F0502020204030204" pitchFamily="34" charset="0"/>
                        </a:rPr>
                        <a:t>8.085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dirty="0">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2.790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542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111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3.851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4.524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1.945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7.181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8.485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15.180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2338486294"/>
                  </a:ext>
                </a:extLst>
              </a:tr>
              <a:tr h="197634">
                <a:tc>
                  <a:txBody>
                    <a:bodyPr/>
                    <a:lstStyle/>
                    <a:p>
                      <a:pPr algn="ctr" rtl="0" fontAlgn="ctr"/>
                      <a:r>
                        <a:rPr lang="es-CO" sz="8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3.198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2.224</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1.996</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7.120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5.780</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2.266</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5.085</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1.691</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356</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277</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2.730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1.060</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10.213</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12.561</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11.032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903004212"/>
                  </a:ext>
                </a:extLst>
              </a:tr>
              <a:tr h="197634">
                <a:tc>
                  <a:txBody>
                    <a:bodyPr/>
                    <a:lstStyle/>
                    <a:p>
                      <a:pPr algn="ctr" rtl="0" fontAlgn="ctr"/>
                      <a:r>
                        <a:rPr lang="es-CO" sz="8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3.230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2.966</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1.842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7.072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4.464</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4.834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5.205</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2.585</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119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71</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519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40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879</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10.425</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12.436</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10.965</a:t>
                      </a:r>
                    </a:p>
                  </a:txBody>
                  <a:tcPr marL="0" marR="0" marT="0" marB="0" anchor="ctr">
                    <a:lnL>
                      <a:noFill/>
                    </a:lnL>
                    <a:lnR>
                      <a:noFill/>
                    </a:lnR>
                    <a:lnT>
                      <a:noFill/>
                    </a:lnT>
                    <a:lnB>
                      <a:noFill/>
                    </a:lnB>
                    <a:noFill/>
                  </a:tcPr>
                </a:tc>
                <a:extLst>
                  <a:ext uri="{0D108BD9-81ED-4DB2-BD59-A6C34878D82A}">
                    <a16:rowId xmlns:a16="http://schemas.microsoft.com/office/drawing/2014/main" val="66010133"/>
                  </a:ext>
                </a:extLst>
              </a:tr>
              <a:tr h="197634">
                <a:tc>
                  <a:txBody>
                    <a:bodyPr/>
                    <a:lstStyle/>
                    <a:p>
                      <a:pPr algn="ctr" rtl="0" fontAlgn="ctr"/>
                      <a:r>
                        <a:rPr lang="es-CO" sz="8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1.638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1.107</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1.473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7.712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3.800</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1.598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4.783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2.488</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382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250</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433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42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764</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5.143</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12.919</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8.409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63488655"/>
                  </a:ext>
                </a:extLst>
              </a:tr>
              <a:tr h="197634">
                <a:tc>
                  <a:txBody>
                    <a:bodyPr/>
                    <a:lstStyle/>
                    <a:p>
                      <a:pPr algn="ctr" rtl="0" fontAlgn="ctr"/>
                      <a:r>
                        <a:rPr lang="es-CO" sz="8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2.133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2.048</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1.813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4.080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2.522</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792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1.384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875</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839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635</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233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25</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454</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5.810</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5.661</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6.534</a:t>
                      </a:r>
                    </a:p>
                  </a:txBody>
                  <a:tcPr marL="0" marR="0" marT="0" marB="0" anchor="ctr">
                    <a:lnL>
                      <a:noFill/>
                    </a:lnL>
                    <a:lnR>
                      <a:noFill/>
                    </a:lnR>
                    <a:lnT>
                      <a:noFill/>
                    </a:lnT>
                    <a:lnB>
                      <a:noFill/>
                    </a:lnB>
                    <a:noFill/>
                  </a:tcPr>
                </a:tc>
                <a:extLst>
                  <a:ext uri="{0D108BD9-81ED-4DB2-BD59-A6C34878D82A}">
                    <a16:rowId xmlns:a16="http://schemas.microsoft.com/office/drawing/2014/main" val="1109968912"/>
                  </a:ext>
                </a:extLst>
              </a:tr>
              <a:tr h="197634">
                <a:tc>
                  <a:txBody>
                    <a:bodyPr/>
                    <a:lstStyle/>
                    <a:p>
                      <a:pPr algn="ctr" rtl="0" fontAlgn="ctr"/>
                      <a:r>
                        <a:rPr lang="es-CO" sz="8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1.301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2.394</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1.082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4.044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2.934</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1.672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1.277</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829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762</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307</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63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701</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3.518</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5.779</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8.068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367477568"/>
                  </a:ext>
                </a:extLst>
              </a:tr>
              <a:tr h="197634">
                <a:tc>
                  <a:txBody>
                    <a:bodyPr/>
                    <a:lstStyle/>
                    <a:p>
                      <a:pPr algn="ctr" rtl="0" fontAlgn="ctr"/>
                      <a:r>
                        <a:rPr lang="es-CO" sz="8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1.144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1.725</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1.409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2.618</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2.506</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1.377</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1.015</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1.472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1.052</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205</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285</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681</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4.230</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4.580</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6.979</a:t>
                      </a:r>
                    </a:p>
                  </a:txBody>
                  <a:tcPr marL="0" marR="0" marT="0" marB="0" anchor="ctr">
                    <a:lnL>
                      <a:noFill/>
                    </a:lnL>
                    <a:lnR>
                      <a:noFill/>
                    </a:lnR>
                    <a:lnT>
                      <a:noFill/>
                    </a:lnT>
                    <a:lnB>
                      <a:noFill/>
                    </a:lnB>
                    <a:noFill/>
                  </a:tcPr>
                </a:tc>
                <a:extLst>
                  <a:ext uri="{0D108BD9-81ED-4DB2-BD59-A6C34878D82A}">
                    <a16:rowId xmlns:a16="http://schemas.microsoft.com/office/drawing/2014/main" val="2492132528"/>
                  </a:ext>
                </a:extLst>
              </a:tr>
              <a:tr h="197634">
                <a:tc>
                  <a:txBody>
                    <a:bodyPr/>
                    <a:lstStyle/>
                    <a:p>
                      <a:pPr algn="ctr" rtl="0" fontAlgn="ctr"/>
                      <a:r>
                        <a:rPr lang="es-CO" sz="8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890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42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1.179</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1.653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2.709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2.327</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156</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1.410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1.020</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155</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867</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1.083</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171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287</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727</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3.025</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5.315</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6.336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27436486"/>
                  </a:ext>
                </a:extLst>
              </a:tr>
              <a:tr h="197634">
                <a:tc>
                  <a:txBody>
                    <a:bodyPr/>
                    <a:lstStyle/>
                    <a:p>
                      <a:pPr algn="ctr" rtl="0" fontAlgn="ctr"/>
                      <a:r>
                        <a:rPr lang="es-CO" sz="8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1.155</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77</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689</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777</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3.148</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1.839</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1.416</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801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738</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850" b="0" i="0" u="none" strike="noStrike" dirty="0">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587</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799</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188</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280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556</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3.611</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4.893</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4.621</a:t>
                      </a:r>
                    </a:p>
                  </a:txBody>
                  <a:tcPr marL="0" marR="0" marT="0" marB="0" anchor="ctr">
                    <a:lnL>
                      <a:noFill/>
                    </a:lnL>
                    <a:lnR>
                      <a:noFill/>
                    </a:lnR>
                    <a:lnT>
                      <a:noFill/>
                    </a:lnT>
                    <a:lnB>
                      <a:noFill/>
                    </a:lnB>
                    <a:noFill/>
                  </a:tcPr>
                </a:tc>
                <a:extLst>
                  <a:ext uri="{0D108BD9-81ED-4DB2-BD59-A6C34878D82A}">
                    <a16:rowId xmlns:a16="http://schemas.microsoft.com/office/drawing/2014/main" val="101484486"/>
                  </a:ext>
                </a:extLst>
              </a:tr>
              <a:tr h="197634">
                <a:tc>
                  <a:txBody>
                    <a:bodyPr/>
                    <a:lstStyle/>
                    <a:p>
                      <a:pPr algn="ctr" rtl="0" fontAlgn="ctr"/>
                      <a:r>
                        <a:rPr lang="es-CO" sz="8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1.525</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98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490</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832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2.982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598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838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643</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132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734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952</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268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339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546</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3.356</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4.991</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4.655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361191129"/>
                  </a:ext>
                </a:extLst>
              </a:tr>
              <a:tr h="197634">
                <a:tc>
                  <a:txBody>
                    <a:bodyPr/>
                    <a:lstStyle/>
                    <a:p>
                      <a:pPr algn="ctr" rtl="0" fontAlgn="ctr"/>
                      <a:r>
                        <a:rPr lang="es-CO" sz="8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1.317</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912</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770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2.167</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1.792</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544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842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510</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227</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674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921</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207</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264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518</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3.065</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3.954</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4.653</a:t>
                      </a:r>
                    </a:p>
                  </a:txBody>
                  <a:tcPr marL="0" marR="0" marT="0" marB="0" anchor="ctr">
                    <a:lnL>
                      <a:noFill/>
                    </a:lnL>
                    <a:lnR>
                      <a:noFill/>
                    </a:lnR>
                    <a:lnT>
                      <a:noFill/>
                    </a:lnT>
                    <a:lnB>
                      <a:noFill/>
                    </a:lnB>
                    <a:noFill/>
                  </a:tcPr>
                </a:tc>
                <a:extLst>
                  <a:ext uri="{0D108BD9-81ED-4DB2-BD59-A6C34878D82A}">
                    <a16:rowId xmlns:a16="http://schemas.microsoft.com/office/drawing/2014/main" val="2467617214"/>
                  </a:ext>
                </a:extLst>
              </a:tr>
              <a:tr h="197634">
                <a:tc>
                  <a:txBody>
                    <a:bodyPr/>
                    <a:lstStyle/>
                    <a:p>
                      <a:pPr algn="ctr" rtl="0" fontAlgn="ctr"/>
                      <a:r>
                        <a:rPr lang="es-CO" sz="8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1.270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1.107</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879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2.292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2.263</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247</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954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664</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265</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712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960</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138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292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611</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dirty="0">
                          <a:solidFill>
                            <a:srgbClr val="203864"/>
                          </a:solidFill>
                          <a:effectLst/>
                          <a:latin typeface="Calibri" panose="020F0502020204030204" pitchFamily="34" charset="0"/>
                        </a:rPr>
                        <a:t>2.799</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4.278</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5.605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5189779"/>
                  </a:ext>
                </a:extLst>
              </a:tr>
              <a:tr h="197634">
                <a:tc>
                  <a:txBody>
                    <a:bodyPr/>
                    <a:lstStyle/>
                    <a:p>
                      <a:pPr algn="ctr" rtl="0" fontAlgn="ctr"/>
                      <a:r>
                        <a:rPr lang="es-CO" sz="8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1.191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1.099</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1.075</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2.266</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1.856</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374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993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754</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224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735</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977</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271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264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556</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3.134</a:t>
                      </a:r>
                    </a:p>
                  </a:txBody>
                  <a:tcPr marL="0" marR="0" marT="0" marB="0" anchor="ctr">
                    <a:lnL>
                      <a:noFill/>
                    </a:lnL>
                    <a:lnR>
                      <a:noFill/>
                    </a:lnR>
                    <a:lnT>
                      <a:noFill/>
                    </a:lnT>
                    <a:lnB>
                      <a:noFill/>
                    </a:lnB>
                    <a:noFill/>
                  </a:tcPr>
                </a:tc>
                <a:tc>
                  <a:txBody>
                    <a:bodyPr/>
                    <a:lstStyle/>
                    <a:p>
                      <a:pPr algn="ctr" rtl="0" fontAlgn="ctr"/>
                      <a:r>
                        <a:rPr lang="es-CO" sz="850" b="1" i="0" u="none" strike="noStrike" dirty="0">
                          <a:solidFill>
                            <a:srgbClr val="203864"/>
                          </a:solidFill>
                          <a:effectLst/>
                          <a:latin typeface="Calibri" panose="020F0502020204030204" pitchFamily="34" charset="0"/>
                        </a:rPr>
                        <a:t>4.258</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5.242</a:t>
                      </a:r>
                    </a:p>
                  </a:txBody>
                  <a:tcPr marL="0" marR="0" marT="0" marB="0" anchor="ctr">
                    <a:lnL>
                      <a:noFill/>
                    </a:lnL>
                    <a:lnR>
                      <a:noFill/>
                    </a:lnR>
                    <a:lnT>
                      <a:noFill/>
                    </a:lnT>
                    <a:lnB>
                      <a:noFill/>
                    </a:lnB>
                    <a:noFill/>
                  </a:tcPr>
                </a:tc>
                <a:extLst>
                  <a:ext uri="{0D108BD9-81ED-4DB2-BD59-A6C34878D82A}">
                    <a16:rowId xmlns:a16="http://schemas.microsoft.com/office/drawing/2014/main" val="4039546967"/>
                  </a:ext>
                </a:extLst>
              </a:tr>
              <a:tr h="197634">
                <a:tc>
                  <a:txBody>
                    <a:bodyPr/>
                    <a:lstStyle/>
                    <a:p>
                      <a:pPr algn="ctr" rtl="0" fontAlgn="ctr"/>
                      <a:r>
                        <a:rPr lang="es-CO" sz="8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1.331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1.003</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1.344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2.217</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1.836</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381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999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747</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174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637</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1.011</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114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513</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3.531</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dirty="0">
                          <a:solidFill>
                            <a:srgbClr val="203864"/>
                          </a:solidFill>
                          <a:effectLst/>
                          <a:latin typeface="Calibri" panose="020F0502020204030204" pitchFamily="34" charset="0"/>
                        </a:rPr>
                        <a:t>3.967</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5.110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63844441"/>
                  </a:ext>
                </a:extLst>
              </a:tr>
              <a:tr h="209986">
                <a:tc>
                  <a:txBody>
                    <a:bodyPr/>
                    <a:lstStyle/>
                    <a:p>
                      <a:pPr algn="ctr" rtl="0" fontAlgn="ctr"/>
                      <a:r>
                        <a:rPr lang="es-CO" sz="8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22.715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252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19.700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8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18.212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56.010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44.028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8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13.206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29.133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15.549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8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4.415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6.385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13.601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8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10.494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2.295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10.511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8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69.041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dirty="0">
                          <a:solidFill>
                            <a:srgbClr val="203864"/>
                          </a:solidFill>
                          <a:effectLst/>
                          <a:latin typeface="Calibri" panose="020F0502020204030204" pitchFamily="34" charset="0"/>
                        </a:rPr>
                        <a:t>94.075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dirty="0">
                          <a:solidFill>
                            <a:srgbClr val="203864"/>
                          </a:solidFill>
                          <a:effectLst/>
                          <a:latin typeface="Calibri" panose="020F0502020204030204" pitchFamily="34" charset="0"/>
                        </a:rPr>
                        <a:t>103.389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076872547"/>
                  </a:ext>
                </a:extLst>
              </a:tr>
            </a:tbl>
          </a:graphicData>
        </a:graphic>
      </p:graphicFrame>
    </p:spTree>
    <p:extLst>
      <p:ext uri="{BB962C8B-B14F-4D97-AF65-F5344CB8AC3E}">
        <p14:creationId xmlns:p14="http://schemas.microsoft.com/office/powerpoint/2010/main" val="11590482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extLst>
              <p:ext uri="{D42A27DB-BD31-4B8C-83A1-F6EECF244321}">
                <p14:modId xmlns:p14="http://schemas.microsoft.com/office/powerpoint/2010/main" val="1102874427"/>
              </p:ext>
            </p:extLst>
          </p:nvPr>
        </p:nvGraphicFramePr>
        <p:xfrm>
          <a:off x="3934489" y="1382334"/>
          <a:ext cx="7336481" cy="5288001"/>
        </p:xfrm>
        <a:graphic>
          <a:graphicData uri="http://schemas.openxmlformats.org/drawingml/2006/table">
            <a:tbl>
              <a:tblPr firstRow="1" firstCol="1" bandRow="1">
                <a:tableStyleId>{68D230F3-CF80-4859-8CE7-A43EE81993B5}</a:tableStyleId>
              </a:tblPr>
              <a:tblGrid>
                <a:gridCol w="1166484">
                  <a:extLst>
                    <a:ext uri="{9D8B030D-6E8A-4147-A177-3AD203B41FA5}">
                      <a16:colId xmlns:a16="http://schemas.microsoft.com/office/drawing/2014/main" val="20000"/>
                    </a:ext>
                  </a:extLst>
                </a:gridCol>
                <a:gridCol w="1164041">
                  <a:extLst>
                    <a:ext uri="{9D8B030D-6E8A-4147-A177-3AD203B41FA5}">
                      <a16:colId xmlns:a16="http://schemas.microsoft.com/office/drawing/2014/main" val="20002"/>
                    </a:ext>
                  </a:extLst>
                </a:gridCol>
                <a:gridCol w="1307905">
                  <a:extLst>
                    <a:ext uri="{9D8B030D-6E8A-4147-A177-3AD203B41FA5}">
                      <a16:colId xmlns:a16="http://schemas.microsoft.com/office/drawing/2014/main" val="20003"/>
                    </a:ext>
                  </a:extLst>
                </a:gridCol>
                <a:gridCol w="1311966">
                  <a:extLst>
                    <a:ext uri="{9D8B030D-6E8A-4147-A177-3AD203B41FA5}">
                      <a16:colId xmlns:a16="http://schemas.microsoft.com/office/drawing/2014/main" val="3308399316"/>
                    </a:ext>
                  </a:extLst>
                </a:gridCol>
                <a:gridCol w="1586898">
                  <a:extLst>
                    <a:ext uri="{9D8B030D-6E8A-4147-A177-3AD203B41FA5}">
                      <a16:colId xmlns:a16="http://schemas.microsoft.com/office/drawing/2014/main" val="3923754554"/>
                    </a:ext>
                  </a:extLst>
                </a:gridCol>
                <a:gridCol w="799187">
                  <a:extLst>
                    <a:ext uri="{9D8B030D-6E8A-4147-A177-3AD203B41FA5}">
                      <a16:colId xmlns:a16="http://schemas.microsoft.com/office/drawing/2014/main" val="20004"/>
                    </a:ext>
                  </a:extLst>
                </a:gridCol>
              </a:tblGrid>
              <a:tr h="477730">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5">
                  <a:txBody>
                    <a:bodyPr/>
                    <a:lstStyle/>
                    <a:p>
                      <a:pPr algn="ctr" rtl="0" fontAlgn="b"/>
                      <a:r>
                        <a:rPr lang="es-MX" sz="1200" b="1" i="0" u="none" strike="noStrike" dirty="0">
                          <a:solidFill>
                            <a:srgbClr val="203864"/>
                          </a:solidFill>
                          <a:effectLst/>
                          <a:latin typeface="Calibri" panose="020F0502020204030204" pitchFamily="34" charset="0"/>
                        </a:rPr>
                        <a:t>ASISTENCIA ACTIVIDADES PLAN DE CAMPAÑAS</a:t>
                      </a:r>
                    </a:p>
                  </a:txBody>
                  <a:tcPr marL="9525" marR="9525" marT="9525" marB="0" anchor="ctr"/>
                </a:tc>
                <a:tc hMerge="1">
                  <a:txBody>
                    <a:bodyPr/>
                    <a:lstStyle/>
                    <a:p>
                      <a:pPr algn="ctr" rtl="0" fontAlgn="b"/>
                      <a:r>
                        <a:rPr lang="es-MX" sz="1200" b="1" i="0" u="none" strike="noStrike" dirty="0">
                          <a:solidFill>
                            <a:srgbClr val="203864"/>
                          </a:solidFill>
                          <a:effectLst/>
                          <a:latin typeface="Calibri" panose="020F0502020204030204" pitchFamily="34" charset="0"/>
                        </a:rPr>
                        <a:t>ASISTENCIA ACTIVIDADES ANEXO 2</a:t>
                      </a: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b"/>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79388484"/>
                  </a:ext>
                </a:extLst>
              </a:tr>
              <a:tr h="579704">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1" i="0" u="none" strike="noStrike" dirty="0">
                          <a:solidFill>
                            <a:srgbClr val="203864"/>
                          </a:solidFill>
                          <a:effectLst/>
                          <a:latin typeface="Calibri" panose="020F0502020204030204" pitchFamily="34" charset="0"/>
                        </a:rPr>
                        <a:t>ASISTENCIA</a:t>
                      </a:r>
                    </a:p>
                    <a:p>
                      <a:pPr algn="ctr" rtl="0" fontAlgn="b"/>
                      <a:r>
                        <a:rPr lang="es-CO" sz="1200" b="1" i="0" u="none" strike="noStrike" dirty="0">
                          <a:solidFill>
                            <a:srgbClr val="203864"/>
                          </a:solidFill>
                          <a:effectLst/>
                          <a:latin typeface="Calibri" panose="020F0502020204030204" pitchFamily="34" charset="0"/>
                        </a:rPr>
                        <a:t>2018 - DIC 2021</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ASISTENCIA </a:t>
                      </a:r>
                    </a:p>
                    <a:p>
                      <a:pPr algn="ctr" rtl="0" fontAlgn="b"/>
                      <a:r>
                        <a:rPr lang="es-MX" sz="1200" b="1" i="0" u="none" strike="noStrike" dirty="0">
                          <a:solidFill>
                            <a:srgbClr val="203864"/>
                          </a:solidFill>
                          <a:effectLst/>
                          <a:latin typeface="Calibri" panose="020F0502020204030204" pitchFamily="34" charset="0"/>
                        </a:rPr>
                        <a:t>ENERO – DIC 2022</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 – DIC 2023</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 – DIC 2024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853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504</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2.589</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10.193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3.536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163</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16.236</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1.294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479</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3.056</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1.225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400</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2.592</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964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1.769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1.694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1.022</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5.449</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2.100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323</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3.628</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19.126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3.852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2.582</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28.902</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18.803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4.797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2.944</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32.188</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23.340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10.907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10.050</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51.610</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504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360</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2.177</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962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438</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2.846</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1.941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706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430</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3.687</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3.948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2.082</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8.672</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2.963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2.348</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7.068</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10.303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3.602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2.965</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19.424</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28</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795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746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407</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2.553</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1.413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671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879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335</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3.298</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1.835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2.612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1.478</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9.606</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3.670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1.306</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9.163</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1" i="0" u="none" strike="noStrike" dirty="0">
                          <a:solidFill>
                            <a:srgbClr val="203864"/>
                          </a:solidFill>
                          <a:effectLst/>
                          <a:latin typeface="Calibri" panose="020F0502020204030204" pitchFamily="34" charset="0"/>
                        </a:rPr>
                        <a:t>106.260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36.383</a:t>
                      </a: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41.513</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3</a:t>
                      </a:r>
                      <a:r>
                        <a:rPr lang="es-CO" sz="1200" b="1" i="0" u="none" strike="noStrike" dirty="0">
                          <a:solidFill>
                            <a:srgbClr val="203864"/>
                          </a:solidFill>
                          <a:effectLst/>
                          <a:latin typeface="Calibri" panose="020F0502020204030204" pitchFamily="34" charset="0"/>
                        </a:rPr>
                        <a:t>0.616</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214.772</a:t>
                      </a:r>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125438"/>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54516" y="3031664"/>
            <a:ext cx="2757641" cy="1930349"/>
          </a:xfrm>
          <a:prstGeom prst="rect">
            <a:avLst/>
          </a:prstGeom>
        </p:spPr>
      </p:pic>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9647" y="149964"/>
            <a:ext cx="929739" cy="929739"/>
          </a:xfrm>
          <a:prstGeom prst="rect">
            <a:avLst/>
          </a:prstGeom>
        </p:spPr>
      </p:pic>
      <p:sp>
        <p:nvSpPr>
          <p:cNvPr id="7" name="CuadroTexto 5">
            <a:extLst>
              <a:ext uri="{FF2B5EF4-FFF2-40B4-BE49-F238E27FC236}">
                <a16:creationId xmlns:a16="http://schemas.microsoft.com/office/drawing/2014/main" id="{3355F43D-2561-479E-A8EA-E7F0B28328D3}"/>
              </a:ext>
            </a:extLst>
          </p:cNvPr>
          <p:cNvSpPr txBox="1"/>
          <p:nvPr/>
        </p:nvSpPr>
        <p:spPr>
          <a:xfrm>
            <a:off x="723759" y="291667"/>
            <a:ext cx="11081605"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CAMPAÑAS CULTURA CIUDADANA </a:t>
            </a:r>
          </a:p>
        </p:txBody>
      </p:sp>
      <p:sp>
        <p:nvSpPr>
          <p:cNvPr id="4" name="CuadroTexto 3">
            <a:extLst>
              <a:ext uri="{FF2B5EF4-FFF2-40B4-BE49-F238E27FC236}">
                <a16:creationId xmlns:a16="http://schemas.microsoft.com/office/drawing/2014/main" id="{85F9B443-442D-A0D8-24D6-E2FF77A3E69E}"/>
              </a:ext>
            </a:extLst>
          </p:cNvPr>
          <p:cNvSpPr txBox="1"/>
          <p:nvPr/>
        </p:nvSpPr>
        <p:spPr>
          <a:xfrm>
            <a:off x="0" y="6435528"/>
            <a:ext cx="3459637" cy="415498"/>
          </a:xfrm>
          <a:prstGeom prst="rect">
            <a:avLst/>
          </a:prstGeom>
          <a:noFill/>
        </p:spPr>
        <p:txBody>
          <a:bodyPr wrap="square">
            <a:spAutoFit/>
          </a:bodyPr>
          <a:lstStyle/>
          <a:p>
            <a:r>
              <a:rPr lang="es-CO" sz="1050" dirty="0">
                <a:solidFill>
                  <a:schemeClr val="accent1">
                    <a:lumMod val="50000"/>
                  </a:schemeClr>
                </a:solidFill>
                <a:cs typeface="Times New Roman" panose="02020603050405020304" pitchFamily="18" charset="0"/>
              </a:rPr>
              <a:t>El Plan de Campañas – Anexo 2 fue aprobado parcialmente por la Unidad el 26/03/2025</a:t>
            </a:r>
            <a:endParaRPr lang="es-CO" sz="1050" dirty="0"/>
          </a:p>
        </p:txBody>
      </p:sp>
    </p:spTree>
    <p:extLst>
      <p:ext uri="{BB962C8B-B14F-4D97-AF65-F5344CB8AC3E}">
        <p14:creationId xmlns:p14="http://schemas.microsoft.com/office/powerpoint/2010/main" val="2709522188"/>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02808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7" name="CuadroTexto 16">
            <a:extLst>
              <a:ext uri="{FF2B5EF4-FFF2-40B4-BE49-F238E27FC236}">
                <a16:creationId xmlns:a16="http://schemas.microsoft.com/office/drawing/2014/main" id="{51C09770-F1EF-460C-A934-9957897CC647}"/>
              </a:ext>
            </a:extLst>
          </p:cNvPr>
          <p:cNvSpPr txBox="1"/>
          <p:nvPr/>
        </p:nvSpPr>
        <p:spPr>
          <a:xfrm>
            <a:off x="921952" y="224726"/>
            <a:ext cx="11270048"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VERIFICACIONES – GESTIÓN SOCIAL</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16617" y="131972"/>
            <a:ext cx="929739" cy="929739"/>
          </a:xfrm>
          <a:prstGeom prst="rect">
            <a:avLst/>
          </a:prstGeom>
        </p:spPr>
      </p:pic>
      <p:graphicFrame>
        <p:nvGraphicFramePr>
          <p:cNvPr id="6" name="5 Tabla"/>
          <p:cNvGraphicFramePr>
            <a:graphicFrameLocks noGrp="1"/>
          </p:cNvGraphicFramePr>
          <p:nvPr/>
        </p:nvGraphicFramePr>
        <p:xfrm>
          <a:off x="118268" y="1218743"/>
          <a:ext cx="11955464" cy="5428556"/>
        </p:xfrm>
        <a:graphic>
          <a:graphicData uri="http://schemas.openxmlformats.org/drawingml/2006/table">
            <a:tbl>
              <a:tblPr firstRow="1" firstCol="1" bandRow="1">
                <a:tableStyleId>{68D230F3-CF80-4859-8CE7-A43EE81993B5}</a:tableStyleId>
              </a:tblPr>
              <a:tblGrid>
                <a:gridCol w="1014394">
                  <a:extLst>
                    <a:ext uri="{9D8B030D-6E8A-4147-A177-3AD203B41FA5}">
                      <a16:colId xmlns:a16="http://schemas.microsoft.com/office/drawing/2014/main" val="20000"/>
                    </a:ext>
                  </a:extLst>
                </a:gridCol>
                <a:gridCol w="981187">
                  <a:extLst>
                    <a:ext uri="{9D8B030D-6E8A-4147-A177-3AD203B41FA5}">
                      <a16:colId xmlns:a16="http://schemas.microsoft.com/office/drawing/2014/main" val="20001"/>
                    </a:ext>
                  </a:extLst>
                </a:gridCol>
                <a:gridCol w="1274694">
                  <a:extLst>
                    <a:ext uri="{9D8B030D-6E8A-4147-A177-3AD203B41FA5}">
                      <a16:colId xmlns:a16="http://schemas.microsoft.com/office/drawing/2014/main" val="20002"/>
                    </a:ext>
                  </a:extLst>
                </a:gridCol>
                <a:gridCol w="1242473">
                  <a:extLst>
                    <a:ext uri="{9D8B030D-6E8A-4147-A177-3AD203B41FA5}">
                      <a16:colId xmlns:a16="http://schemas.microsoft.com/office/drawing/2014/main" val="20003"/>
                    </a:ext>
                  </a:extLst>
                </a:gridCol>
                <a:gridCol w="1271593">
                  <a:extLst>
                    <a:ext uri="{9D8B030D-6E8A-4147-A177-3AD203B41FA5}">
                      <a16:colId xmlns:a16="http://schemas.microsoft.com/office/drawing/2014/main" val="20004"/>
                    </a:ext>
                  </a:extLst>
                </a:gridCol>
                <a:gridCol w="1339541">
                  <a:extLst>
                    <a:ext uri="{9D8B030D-6E8A-4147-A177-3AD203B41FA5}">
                      <a16:colId xmlns:a16="http://schemas.microsoft.com/office/drawing/2014/main" val="20006"/>
                    </a:ext>
                  </a:extLst>
                </a:gridCol>
                <a:gridCol w="1358955">
                  <a:extLst>
                    <a:ext uri="{9D8B030D-6E8A-4147-A177-3AD203B41FA5}">
                      <a16:colId xmlns:a16="http://schemas.microsoft.com/office/drawing/2014/main" val="3946207581"/>
                    </a:ext>
                  </a:extLst>
                </a:gridCol>
                <a:gridCol w="1297380">
                  <a:extLst>
                    <a:ext uri="{9D8B030D-6E8A-4147-A177-3AD203B41FA5}">
                      <a16:colId xmlns:a16="http://schemas.microsoft.com/office/drawing/2014/main" val="1718069567"/>
                    </a:ext>
                  </a:extLst>
                </a:gridCol>
                <a:gridCol w="1360918">
                  <a:extLst>
                    <a:ext uri="{9D8B030D-6E8A-4147-A177-3AD203B41FA5}">
                      <a16:colId xmlns:a16="http://schemas.microsoft.com/office/drawing/2014/main" val="895959892"/>
                    </a:ext>
                  </a:extLst>
                </a:gridCol>
                <a:gridCol w="814329">
                  <a:extLst>
                    <a:ext uri="{9D8B030D-6E8A-4147-A177-3AD203B41FA5}">
                      <a16:colId xmlns:a16="http://schemas.microsoft.com/office/drawing/2014/main" val="4232047278"/>
                    </a:ext>
                  </a:extLst>
                </a:gridCol>
              </a:tblGrid>
              <a:tr h="417453">
                <a:tc rowSpan="3">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LOCALIDAD</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gridSpan="8">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VERIFICACIÓN INTERVENTORÍA GESTIÓN SOCIAL  - ÁREA URBANA Y RURAL</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endParaRPr lang="es-ES"/>
                    </a:p>
                  </a:txBody>
                  <a:tcPr/>
                </a:tc>
                <a:tc hMerge="1">
                  <a:txBody>
                    <a:bodyPr/>
                    <a:lstStyle/>
                    <a:p>
                      <a:endParaRPr lang="es-ES"/>
                    </a:p>
                  </a:txBody>
                  <a:tcP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endParaRPr lang="es-CO"/>
                    </a:p>
                  </a:txBody>
                  <a:tcP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extLst>
                  <a:ext uri="{0D108BD9-81ED-4DB2-BD59-A6C34878D82A}">
                    <a16:rowId xmlns:a16="http://schemas.microsoft.com/office/drawing/2014/main" val="10000"/>
                  </a:ext>
                </a:extLst>
              </a:tr>
              <a:tr h="282230">
                <a:tc vMerge="1">
                  <a:txBody>
                    <a:bodyPr/>
                    <a:lstStyle/>
                    <a:p>
                      <a:endParaRPr lang="es-CO"/>
                    </a:p>
                  </a:txBody>
                  <a:tcPr/>
                </a:tc>
                <a:tc gridSpan="8">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VISITAS REALIZADAS</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extLst>
                  <a:ext uri="{0D108BD9-81ED-4DB2-BD59-A6C34878D82A}">
                    <a16:rowId xmlns:a16="http://schemas.microsoft.com/office/drawing/2014/main" val="3031789867"/>
                  </a:ext>
                </a:extLst>
              </a:tr>
              <a:tr h="300251">
                <a:tc vMerge="1">
                  <a:txBody>
                    <a:bodyPr/>
                    <a:lstStyle/>
                    <a:p>
                      <a:endParaRPr lang="es-ES"/>
                    </a:p>
                  </a:txBody>
                  <a:tcP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FEB - DIC 2018</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2019</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2020</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2021</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algn="ctr" rtl="0" fontAlgn="ctr"/>
                      <a:r>
                        <a:rPr lang="es-CO" sz="1200" b="1" i="0" u="none" strike="noStrike" dirty="0">
                          <a:solidFill>
                            <a:srgbClr val="203864"/>
                          </a:solidFill>
                          <a:effectLst/>
                          <a:latin typeface="Calibri" panose="020F0502020204030204" pitchFamily="34" charset="0"/>
                        </a:rPr>
                        <a:t>ENERO – DIC 2022 </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ENERO  - DIC 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ENERO  – DIC 2024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ENERO – ABRIL 2025</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1"/>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Antonio Nariño</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290</a:t>
                      </a:r>
                    </a:p>
                  </a:txBody>
                  <a:tcPr marL="9525" marR="9525" marT="9525" marB="0" anchor="ctr"/>
                </a:tc>
                <a:extLst>
                  <a:ext uri="{0D108BD9-81ED-4DB2-BD59-A6C34878D82A}">
                    <a16:rowId xmlns:a16="http://schemas.microsoft.com/office/drawing/2014/main" val="10002"/>
                  </a:ext>
                </a:extLst>
              </a:tr>
              <a:tr h="197503">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Barrios Unidos</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19</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483</a:t>
                      </a:r>
                    </a:p>
                  </a:txBody>
                  <a:tcPr marL="9525" marR="9525" marT="9525" marB="0" anchor="ctr"/>
                </a:tc>
                <a:extLst>
                  <a:ext uri="{0D108BD9-81ED-4DB2-BD59-A6C34878D82A}">
                    <a16:rowId xmlns:a16="http://schemas.microsoft.com/office/drawing/2014/main" val="10003"/>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Bosa</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407</a:t>
                      </a:r>
                    </a:p>
                  </a:txBody>
                  <a:tcPr marL="9525" marR="9525" marT="9525" marB="0" anchor="ctr"/>
                </a:tc>
                <a:extLst>
                  <a:ext uri="{0D108BD9-81ED-4DB2-BD59-A6C34878D82A}">
                    <a16:rowId xmlns:a16="http://schemas.microsoft.com/office/drawing/2014/main" val="10004"/>
                  </a:ext>
                </a:extLst>
              </a:tr>
              <a:tr h="0">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Candelaria </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16</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349</a:t>
                      </a:r>
                    </a:p>
                  </a:txBody>
                  <a:tcPr marL="9525" marR="9525" marT="9525" marB="0" anchor="ctr"/>
                </a:tc>
                <a:extLst>
                  <a:ext uri="{0D108BD9-81ED-4DB2-BD59-A6C34878D82A}">
                    <a16:rowId xmlns:a16="http://schemas.microsoft.com/office/drawing/2014/main" val="10005"/>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Chapinero </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93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78</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96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19</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518</a:t>
                      </a:r>
                    </a:p>
                  </a:txBody>
                  <a:tcPr marL="9525" marR="9525" marT="9525" marB="0" anchor="ctr"/>
                </a:tc>
                <a:extLst>
                  <a:ext uri="{0D108BD9-81ED-4DB2-BD59-A6C34878D82A}">
                    <a16:rowId xmlns:a16="http://schemas.microsoft.com/office/drawing/2014/main" val="10006"/>
                  </a:ext>
                </a:extLst>
              </a:tr>
              <a:tr h="222763">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Cuidad Bolívar</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31</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386</a:t>
                      </a:r>
                    </a:p>
                  </a:txBody>
                  <a:tcPr marL="9525" marR="9525" marT="9525" marB="0" anchor="ctr"/>
                </a:tc>
                <a:extLst>
                  <a:ext uri="{0D108BD9-81ED-4DB2-BD59-A6C34878D82A}">
                    <a16:rowId xmlns:a16="http://schemas.microsoft.com/office/drawing/2014/main" val="10007"/>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Engativá</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91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157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116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129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121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838</a:t>
                      </a:r>
                    </a:p>
                  </a:txBody>
                  <a:tcPr marL="9525" marR="9525" marT="9525" marB="0" anchor="ctr"/>
                </a:tc>
                <a:extLst>
                  <a:ext uri="{0D108BD9-81ED-4DB2-BD59-A6C34878D82A}">
                    <a16:rowId xmlns:a16="http://schemas.microsoft.com/office/drawing/2014/main" val="10008"/>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Fontibón</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93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88</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14</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429</a:t>
                      </a:r>
                    </a:p>
                  </a:txBody>
                  <a:tcPr marL="9525" marR="9525" marT="9525" marB="0" anchor="ctr"/>
                </a:tc>
                <a:extLst>
                  <a:ext uri="{0D108BD9-81ED-4DB2-BD59-A6C34878D82A}">
                    <a16:rowId xmlns:a16="http://schemas.microsoft.com/office/drawing/2014/main" val="10009"/>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Kennedy</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60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124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99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23</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586</a:t>
                      </a:r>
                    </a:p>
                  </a:txBody>
                  <a:tcPr marL="9525" marR="9525" marT="9525" marB="0" anchor="ctr"/>
                </a:tc>
                <a:extLst>
                  <a:ext uri="{0D108BD9-81ED-4DB2-BD59-A6C34878D82A}">
                    <a16:rowId xmlns:a16="http://schemas.microsoft.com/office/drawing/2014/main" val="10010"/>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Los Mártires</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14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33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19</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317</a:t>
                      </a:r>
                    </a:p>
                  </a:txBody>
                  <a:tcPr marL="9525" marR="9525" marT="9525" marB="0" anchor="ctr"/>
                </a:tc>
                <a:extLst>
                  <a:ext uri="{0D108BD9-81ED-4DB2-BD59-A6C34878D82A}">
                    <a16:rowId xmlns:a16="http://schemas.microsoft.com/office/drawing/2014/main" val="10011"/>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Puente Aranda</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16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95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97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25</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435</a:t>
                      </a:r>
                    </a:p>
                  </a:txBody>
                  <a:tcPr marL="9525" marR="9525" marT="9525" marB="0" anchor="ctr"/>
                </a:tc>
                <a:extLst>
                  <a:ext uri="{0D108BD9-81ED-4DB2-BD59-A6C34878D82A}">
                    <a16:rowId xmlns:a16="http://schemas.microsoft.com/office/drawing/2014/main" val="10012"/>
                  </a:ext>
                </a:extLst>
              </a:tr>
              <a:tr h="263877">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Rafael Uribe </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17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28</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58</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300</a:t>
                      </a:r>
                    </a:p>
                  </a:txBody>
                  <a:tcPr marL="9525" marR="9525" marT="9525" marB="0" anchor="ctr"/>
                </a:tc>
                <a:extLst>
                  <a:ext uri="{0D108BD9-81ED-4DB2-BD59-A6C34878D82A}">
                    <a16:rowId xmlns:a16="http://schemas.microsoft.com/office/drawing/2014/main" val="10013"/>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San Cristóbal </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326</a:t>
                      </a:r>
                    </a:p>
                  </a:txBody>
                  <a:tcPr marL="9525" marR="9525" marT="9525" marB="0" anchor="ctr"/>
                </a:tc>
                <a:extLst>
                  <a:ext uri="{0D108BD9-81ED-4DB2-BD59-A6C34878D82A}">
                    <a16:rowId xmlns:a16="http://schemas.microsoft.com/office/drawing/2014/main" val="10014"/>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Santa Fe </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376</a:t>
                      </a:r>
                    </a:p>
                  </a:txBody>
                  <a:tcPr marL="9525" marR="9525" marT="9525" marB="0" anchor="ctr"/>
                </a:tc>
                <a:extLst>
                  <a:ext uri="{0D108BD9-81ED-4DB2-BD59-A6C34878D82A}">
                    <a16:rowId xmlns:a16="http://schemas.microsoft.com/office/drawing/2014/main" val="10015"/>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Suba</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82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118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141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156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112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131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39</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917</a:t>
                      </a:r>
                    </a:p>
                  </a:txBody>
                  <a:tcPr marL="9525" marR="9525" marT="9525" marB="0" anchor="ctr"/>
                </a:tc>
                <a:extLst>
                  <a:ext uri="{0D108BD9-81ED-4DB2-BD59-A6C34878D82A}">
                    <a16:rowId xmlns:a16="http://schemas.microsoft.com/office/drawing/2014/main" val="10016"/>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Sumapaz</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11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68</a:t>
                      </a:r>
                    </a:p>
                  </a:txBody>
                  <a:tcPr marL="9525" marR="9525" marT="9525" marB="0" anchor="ctr"/>
                </a:tc>
                <a:extLst>
                  <a:ext uri="{0D108BD9-81ED-4DB2-BD59-A6C34878D82A}">
                    <a16:rowId xmlns:a16="http://schemas.microsoft.com/office/drawing/2014/main" val="10017"/>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Teusaquillo</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381</a:t>
                      </a:r>
                    </a:p>
                  </a:txBody>
                  <a:tcPr marL="9525" marR="9525" marT="9525" marB="0" anchor="ctr"/>
                </a:tc>
                <a:extLst>
                  <a:ext uri="{0D108BD9-81ED-4DB2-BD59-A6C34878D82A}">
                    <a16:rowId xmlns:a16="http://schemas.microsoft.com/office/drawing/2014/main" val="10018"/>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Tunjuelito </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13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18</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309</a:t>
                      </a:r>
                    </a:p>
                  </a:txBody>
                  <a:tcPr marL="9525" marR="9525" marT="9525" marB="0" anchor="ctr"/>
                </a:tc>
                <a:extLst>
                  <a:ext uri="{0D108BD9-81ED-4DB2-BD59-A6C34878D82A}">
                    <a16:rowId xmlns:a16="http://schemas.microsoft.com/office/drawing/2014/main" val="10019"/>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Usaquén </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83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22</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452</a:t>
                      </a:r>
                    </a:p>
                  </a:txBody>
                  <a:tcPr marL="9525" marR="9525" marT="9525" marB="0" anchor="ctr"/>
                </a:tc>
                <a:extLst>
                  <a:ext uri="{0D108BD9-81ED-4DB2-BD59-A6C34878D82A}">
                    <a16:rowId xmlns:a16="http://schemas.microsoft.com/office/drawing/2014/main" val="10020"/>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Usme</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352</a:t>
                      </a:r>
                    </a:p>
                  </a:txBody>
                  <a:tcPr marL="9525" marR="9525" marT="9525" marB="0" anchor="ctr"/>
                </a:tc>
                <a:extLst>
                  <a:ext uri="{0D108BD9-81ED-4DB2-BD59-A6C34878D82A}">
                    <a16:rowId xmlns:a16="http://schemas.microsoft.com/office/drawing/2014/main" val="10021"/>
                  </a:ext>
                </a:extLst>
              </a:tr>
              <a:tr h="23327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TOTAL</a:t>
                      </a:r>
                    </a:p>
                  </a:txBody>
                  <a:tcPr marL="5725" marR="5725" marT="5725" marB="0" anchor="ctr"/>
                </a:tc>
                <a:tc>
                  <a:txBody>
                    <a:bodyPr/>
                    <a:lstStyle/>
                    <a:p>
                      <a:pPr algn="ctr" rtl="0" fontAlgn="b"/>
                      <a:r>
                        <a:rPr lang="es-CO" sz="1200" b="1" i="0" u="none" strike="noStrike" dirty="0">
                          <a:solidFill>
                            <a:srgbClr val="203864"/>
                          </a:solidFill>
                          <a:effectLst/>
                          <a:latin typeface="Calibri" panose="020F0502020204030204" pitchFamily="34" charset="0"/>
                        </a:rPr>
                        <a:t>616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744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1.309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1.298</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1.370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1.381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1.377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401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8.519</a:t>
                      </a:r>
                    </a:p>
                  </a:txBody>
                  <a:tcPr marL="9525" marR="9525" marT="9525" marB="0" anchor="ctr"/>
                </a:tc>
                <a:extLst>
                  <a:ext uri="{0D108BD9-81ED-4DB2-BD59-A6C34878D82A}">
                    <a16:rowId xmlns:a16="http://schemas.microsoft.com/office/drawing/2014/main" val="10022"/>
                  </a:ext>
                </a:extLst>
              </a:tr>
            </a:tbl>
          </a:graphicData>
        </a:graphic>
      </p:graphicFrame>
    </p:spTree>
    <p:extLst>
      <p:ext uri="{BB962C8B-B14F-4D97-AF65-F5344CB8AC3E}">
        <p14:creationId xmlns:p14="http://schemas.microsoft.com/office/powerpoint/2010/main" val="4022171205"/>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02808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7" name="CuadroTexto 16">
            <a:extLst>
              <a:ext uri="{FF2B5EF4-FFF2-40B4-BE49-F238E27FC236}">
                <a16:creationId xmlns:a16="http://schemas.microsoft.com/office/drawing/2014/main" id="{51C09770-F1EF-460C-A934-9957897CC647}"/>
              </a:ext>
            </a:extLst>
          </p:cNvPr>
          <p:cNvSpPr txBox="1"/>
          <p:nvPr/>
        </p:nvSpPr>
        <p:spPr>
          <a:xfrm>
            <a:off x="921952" y="224726"/>
            <a:ext cx="11270048"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VERIFICACIONES – GESTIÓN SOCIAL 2025</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16617" y="131972"/>
            <a:ext cx="929739" cy="929739"/>
          </a:xfrm>
          <a:prstGeom prst="rect">
            <a:avLst/>
          </a:prstGeom>
        </p:spPr>
      </p:pic>
      <p:graphicFrame>
        <p:nvGraphicFramePr>
          <p:cNvPr id="3" name="Tabla 2">
            <a:extLst>
              <a:ext uri="{FF2B5EF4-FFF2-40B4-BE49-F238E27FC236}">
                <a16:creationId xmlns:a16="http://schemas.microsoft.com/office/drawing/2014/main" id="{74A990BC-A735-497A-A5CB-F067C31EAF2D}"/>
              </a:ext>
            </a:extLst>
          </p:cNvPr>
          <p:cNvGraphicFramePr>
            <a:graphicFrameLocks noGrp="1"/>
          </p:cNvGraphicFramePr>
          <p:nvPr/>
        </p:nvGraphicFramePr>
        <p:xfrm>
          <a:off x="2061592" y="1310420"/>
          <a:ext cx="8068814" cy="5211522"/>
        </p:xfrm>
        <a:graphic>
          <a:graphicData uri="http://schemas.openxmlformats.org/drawingml/2006/table">
            <a:tbl>
              <a:tblPr firstRow="1" firstCol="1" bandRow="1">
                <a:tableStyleId>{68D230F3-CF80-4859-8CE7-A43EE81993B5}</a:tableStyleId>
              </a:tblPr>
              <a:tblGrid>
                <a:gridCol w="1887699">
                  <a:extLst>
                    <a:ext uri="{9D8B030D-6E8A-4147-A177-3AD203B41FA5}">
                      <a16:colId xmlns:a16="http://schemas.microsoft.com/office/drawing/2014/main" val="3842499046"/>
                    </a:ext>
                  </a:extLst>
                </a:gridCol>
                <a:gridCol w="1099403">
                  <a:extLst>
                    <a:ext uri="{9D8B030D-6E8A-4147-A177-3AD203B41FA5}">
                      <a16:colId xmlns:a16="http://schemas.microsoft.com/office/drawing/2014/main" val="3713484307"/>
                    </a:ext>
                  </a:extLst>
                </a:gridCol>
                <a:gridCol w="1270428">
                  <a:extLst>
                    <a:ext uri="{9D8B030D-6E8A-4147-A177-3AD203B41FA5}">
                      <a16:colId xmlns:a16="http://schemas.microsoft.com/office/drawing/2014/main" val="1412320886"/>
                    </a:ext>
                  </a:extLst>
                </a:gridCol>
                <a:gridCol w="1270428">
                  <a:extLst>
                    <a:ext uri="{9D8B030D-6E8A-4147-A177-3AD203B41FA5}">
                      <a16:colId xmlns:a16="http://schemas.microsoft.com/office/drawing/2014/main" val="1576803243"/>
                    </a:ext>
                  </a:extLst>
                </a:gridCol>
                <a:gridCol w="1270428">
                  <a:extLst>
                    <a:ext uri="{9D8B030D-6E8A-4147-A177-3AD203B41FA5}">
                      <a16:colId xmlns:a16="http://schemas.microsoft.com/office/drawing/2014/main" val="3582053165"/>
                    </a:ext>
                  </a:extLst>
                </a:gridCol>
                <a:gridCol w="1270428">
                  <a:extLst>
                    <a:ext uri="{9D8B030D-6E8A-4147-A177-3AD203B41FA5}">
                      <a16:colId xmlns:a16="http://schemas.microsoft.com/office/drawing/2014/main" val="456789224"/>
                    </a:ext>
                  </a:extLst>
                </a:gridCol>
              </a:tblGrid>
              <a:tr h="461871">
                <a:tc rowSpan="3">
                  <a:txBody>
                    <a:bodyPr/>
                    <a:lstStyle/>
                    <a:p>
                      <a:pPr algn="ctr" rtl="0" fontAlgn="ctr"/>
                      <a:r>
                        <a:rPr lang="es-CO" sz="1200" b="1" u="none" strike="noStrike" dirty="0">
                          <a:solidFill>
                            <a:srgbClr val="203864"/>
                          </a:solidFill>
                          <a:effectLst/>
                        </a:rPr>
                        <a:t>LOCALIDAD</a:t>
                      </a:r>
                      <a:endParaRPr lang="es-CO" sz="1200" b="1" i="0" u="none" strike="noStrike" dirty="0">
                        <a:solidFill>
                          <a:srgbClr val="203864"/>
                        </a:solidFill>
                        <a:effectLst/>
                        <a:latin typeface="Calibri" panose="020F0502020204030204" pitchFamily="34" charset="0"/>
                      </a:endParaRPr>
                    </a:p>
                  </a:txBody>
                  <a:tcPr marL="7408" marR="7408" marT="7408" marB="0" anchor="ctr"/>
                </a:tc>
                <a:tc gridSpan="5">
                  <a:txBody>
                    <a:bodyPr/>
                    <a:lstStyle/>
                    <a:p>
                      <a:pPr algn="ctr" rtl="0" fontAlgn="b"/>
                      <a:r>
                        <a:rPr lang="es-MX" sz="1200" b="1" u="none" strike="noStrike" dirty="0">
                          <a:solidFill>
                            <a:srgbClr val="203864"/>
                          </a:solidFill>
                          <a:effectLst/>
                        </a:rPr>
                        <a:t>VERIFICACIÓN INTERVENTORÍA GESTIÓN SOCIAL  - ÁREA URBANA Y RURAL</a:t>
                      </a:r>
                      <a:endParaRPr lang="es-MX" sz="1200" b="1" i="0" u="none" strike="noStrike" dirty="0">
                        <a:solidFill>
                          <a:srgbClr val="203864"/>
                        </a:solidFill>
                        <a:effectLst/>
                        <a:latin typeface="Calibri" panose="020F0502020204030204" pitchFamily="34" charset="0"/>
                      </a:endParaRPr>
                    </a:p>
                  </a:txBody>
                  <a:tcPr marL="7408" marR="7408" marT="7408"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rtl="0" fontAlgn="b"/>
                      <a:endParaRPr lang="es-MX" sz="1200" b="1" i="0" u="none" strike="noStrike" dirty="0">
                        <a:solidFill>
                          <a:srgbClr val="203864"/>
                        </a:solidFill>
                        <a:effectLst/>
                        <a:latin typeface="Calibri" panose="020F0502020204030204" pitchFamily="34" charset="0"/>
                      </a:endParaRPr>
                    </a:p>
                  </a:txBody>
                  <a:tcPr marL="7408" marR="7408" marT="7408" marB="0" anchor="ctr"/>
                </a:tc>
                <a:extLst>
                  <a:ext uri="{0D108BD9-81ED-4DB2-BD59-A6C34878D82A}">
                    <a16:rowId xmlns:a16="http://schemas.microsoft.com/office/drawing/2014/main" val="228122846"/>
                  </a:ext>
                </a:extLst>
              </a:tr>
              <a:tr h="365299">
                <a:tc vMerge="1">
                  <a:txBody>
                    <a:bodyPr/>
                    <a:lstStyle/>
                    <a:p>
                      <a:endParaRPr lang="es-CO"/>
                    </a:p>
                  </a:txBody>
                  <a:tcPr/>
                </a:tc>
                <a:tc gridSpan="5">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VISITAS REALIZADAS ENERO A ABRIL 2025</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extLst>
                  <a:ext uri="{0D108BD9-81ED-4DB2-BD59-A6C34878D82A}">
                    <a16:rowId xmlns:a16="http://schemas.microsoft.com/office/drawing/2014/main" val="1590358044"/>
                  </a:ext>
                </a:extLst>
              </a:tr>
              <a:tr h="307297">
                <a:tc vMerge="1">
                  <a:txBody>
                    <a:bodyPr/>
                    <a:lstStyle/>
                    <a:p>
                      <a:endParaRPr lang="es-CO"/>
                    </a:p>
                  </a:txBody>
                  <a:tcPr/>
                </a:tc>
                <a:tc>
                  <a:txBody>
                    <a:bodyPr/>
                    <a:lstStyle/>
                    <a:p>
                      <a:pPr marL="0" algn="ctr" defTabSz="914400" rtl="0" eaLnBrk="1" fontAlgn="b" latinLnBrk="0" hangingPunct="1"/>
                      <a:r>
                        <a:rPr lang="es-CO" sz="1200" b="1" u="none" strike="noStrike" kern="1200" dirty="0">
                          <a:solidFill>
                            <a:schemeClr val="accent1">
                              <a:lumMod val="50000"/>
                            </a:schemeClr>
                          </a:solidFill>
                          <a:effectLst/>
                        </a:rPr>
                        <a:t>ENERO </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FEBRERO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MARZO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ABRIL</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2025</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extLst>
                  <a:ext uri="{0D108BD9-81ED-4DB2-BD59-A6C34878D82A}">
                    <a16:rowId xmlns:a16="http://schemas.microsoft.com/office/drawing/2014/main" val="1313698546"/>
                  </a:ext>
                </a:extLst>
              </a:tr>
              <a:tr h="206419">
                <a:tc>
                  <a:txBody>
                    <a:bodyPr/>
                    <a:lstStyle/>
                    <a:p>
                      <a:pPr algn="l" rtl="0" fontAlgn="b"/>
                      <a:r>
                        <a:rPr lang="es-CO" sz="1200" b="1" u="none" strike="noStrike" dirty="0">
                          <a:solidFill>
                            <a:srgbClr val="203864"/>
                          </a:solidFill>
                          <a:effectLst/>
                        </a:rPr>
                        <a:t>Antonio Nariño</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20</a:t>
                      </a:r>
                    </a:p>
                  </a:txBody>
                  <a:tcPr marL="9525" marR="9525" marT="9525" marB="0" anchor="ctr"/>
                </a:tc>
                <a:extLst>
                  <a:ext uri="{0D108BD9-81ED-4DB2-BD59-A6C34878D82A}">
                    <a16:rowId xmlns:a16="http://schemas.microsoft.com/office/drawing/2014/main" val="2155324781"/>
                  </a:ext>
                </a:extLst>
              </a:tr>
              <a:tr h="174059">
                <a:tc>
                  <a:txBody>
                    <a:bodyPr/>
                    <a:lstStyle/>
                    <a:p>
                      <a:pPr algn="l" rtl="0" fontAlgn="b"/>
                      <a:r>
                        <a:rPr lang="es-CO" sz="1200" b="1" u="none" strike="noStrike" dirty="0">
                          <a:solidFill>
                            <a:srgbClr val="203864"/>
                          </a:solidFill>
                          <a:effectLst/>
                        </a:rPr>
                        <a:t>Barrios Unidos</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19</a:t>
                      </a:r>
                    </a:p>
                  </a:txBody>
                  <a:tcPr marL="9525" marR="9525" marT="9525" marB="0" anchor="ctr"/>
                </a:tc>
                <a:extLst>
                  <a:ext uri="{0D108BD9-81ED-4DB2-BD59-A6C34878D82A}">
                    <a16:rowId xmlns:a16="http://schemas.microsoft.com/office/drawing/2014/main" val="254295939"/>
                  </a:ext>
                </a:extLst>
              </a:tr>
              <a:tr h="174059">
                <a:tc>
                  <a:txBody>
                    <a:bodyPr/>
                    <a:lstStyle/>
                    <a:p>
                      <a:pPr algn="l" rtl="0" fontAlgn="b"/>
                      <a:r>
                        <a:rPr lang="es-CO" sz="1200" b="1" u="none" strike="noStrike" dirty="0">
                          <a:solidFill>
                            <a:srgbClr val="203864"/>
                          </a:solidFill>
                          <a:effectLst/>
                        </a:rPr>
                        <a:t>Bosa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20</a:t>
                      </a:r>
                    </a:p>
                  </a:txBody>
                  <a:tcPr marL="9525" marR="9525" marT="9525" marB="0" anchor="ctr"/>
                </a:tc>
                <a:extLst>
                  <a:ext uri="{0D108BD9-81ED-4DB2-BD59-A6C34878D82A}">
                    <a16:rowId xmlns:a16="http://schemas.microsoft.com/office/drawing/2014/main" val="3384566541"/>
                  </a:ext>
                </a:extLst>
              </a:tr>
              <a:tr h="174059">
                <a:tc>
                  <a:txBody>
                    <a:bodyPr/>
                    <a:lstStyle/>
                    <a:p>
                      <a:pPr algn="l" rtl="0" fontAlgn="b"/>
                      <a:r>
                        <a:rPr lang="es-CO" sz="1200" b="1" u="none" strike="noStrike" dirty="0">
                          <a:solidFill>
                            <a:srgbClr val="203864"/>
                          </a:solidFill>
                          <a:effectLst/>
                        </a:rPr>
                        <a:t>Candelaria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16</a:t>
                      </a:r>
                    </a:p>
                  </a:txBody>
                  <a:tcPr marL="9525" marR="9525" marT="9525" marB="0" anchor="ctr"/>
                </a:tc>
                <a:extLst>
                  <a:ext uri="{0D108BD9-81ED-4DB2-BD59-A6C34878D82A}">
                    <a16:rowId xmlns:a16="http://schemas.microsoft.com/office/drawing/2014/main" val="1891800920"/>
                  </a:ext>
                </a:extLst>
              </a:tr>
              <a:tr h="174059">
                <a:tc>
                  <a:txBody>
                    <a:bodyPr/>
                    <a:lstStyle/>
                    <a:p>
                      <a:pPr algn="l" rtl="0" fontAlgn="b"/>
                      <a:r>
                        <a:rPr lang="es-CO" sz="1200" b="1" u="none" strike="noStrike" dirty="0">
                          <a:solidFill>
                            <a:srgbClr val="203864"/>
                          </a:solidFill>
                          <a:effectLst/>
                        </a:rPr>
                        <a:t>Chapinero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19</a:t>
                      </a:r>
                    </a:p>
                  </a:txBody>
                  <a:tcPr marL="9525" marR="9525" marT="9525" marB="0" anchor="ctr"/>
                </a:tc>
                <a:extLst>
                  <a:ext uri="{0D108BD9-81ED-4DB2-BD59-A6C34878D82A}">
                    <a16:rowId xmlns:a16="http://schemas.microsoft.com/office/drawing/2014/main" val="1743242307"/>
                  </a:ext>
                </a:extLst>
              </a:tr>
              <a:tr h="174059">
                <a:tc>
                  <a:txBody>
                    <a:bodyPr/>
                    <a:lstStyle/>
                    <a:p>
                      <a:pPr algn="l" rtl="0" fontAlgn="b"/>
                      <a:r>
                        <a:rPr lang="es-CO" sz="1200" b="1" u="none" strike="noStrike" dirty="0">
                          <a:solidFill>
                            <a:srgbClr val="203864"/>
                          </a:solidFill>
                          <a:effectLst/>
                        </a:rPr>
                        <a:t>Cuidad Bolívar</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31</a:t>
                      </a:r>
                    </a:p>
                  </a:txBody>
                  <a:tcPr marL="9525" marR="9525" marT="9525" marB="0" anchor="ctr"/>
                </a:tc>
                <a:extLst>
                  <a:ext uri="{0D108BD9-81ED-4DB2-BD59-A6C34878D82A}">
                    <a16:rowId xmlns:a16="http://schemas.microsoft.com/office/drawing/2014/main" val="915907325"/>
                  </a:ext>
                </a:extLst>
              </a:tr>
              <a:tr h="174059">
                <a:tc>
                  <a:txBody>
                    <a:bodyPr/>
                    <a:lstStyle/>
                    <a:p>
                      <a:pPr algn="l" rtl="0" fontAlgn="b"/>
                      <a:r>
                        <a:rPr lang="es-CO" sz="1200" b="1" u="none" strike="noStrike" dirty="0">
                          <a:solidFill>
                            <a:srgbClr val="203864"/>
                          </a:solidFill>
                          <a:effectLst/>
                        </a:rPr>
                        <a:t>Engativá</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30</a:t>
                      </a:r>
                    </a:p>
                  </a:txBody>
                  <a:tcPr marL="9525" marR="9525" marT="9525" marB="0" anchor="ctr"/>
                </a:tc>
                <a:extLst>
                  <a:ext uri="{0D108BD9-81ED-4DB2-BD59-A6C34878D82A}">
                    <a16:rowId xmlns:a16="http://schemas.microsoft.com/office/drawing/2014/main" val="788904728"/>
                  </a:ext>
                </a:extLst>
              </a:tr>
              <a:tr h="174059">
                <a:tc>
                  <a:txBody>
                    <a:bodyPr/>
                    <a:lstStyle/>
                    <a:p>
                      <a:pPr algn="l" rtl="0" fontAlgn="b"/>
                      <a:r>
                        <a:rPr lang="es-CO" sz="1200" b="1" u="none" strike="noStrike" dirty="0">
                          <a:solidFill>
                            <a:srgbClr val="203864"/>
                          </a:solidFill>
                          <a:effectLst/>
                        </a:rPr>
                        <a:t>Fontibón</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2</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14</a:t>
                      </a:r>
                    </a:p>
                  </a:txBody>
                  <a:tcPr marL="9525" marR="9525" marT="9525" marB="0" anchor="ctr"/>
                </a:tc>
                <a:extLst>
                  <a:ext uri="{0D108BD9-81ED-4DB2-BD59-A6C34878D82A}">
                    <a16:rowId xmlns:a16="http://schemas.microsoft.com/office/drawing/2014/main" val="1454734425"/>
                  </a:ext>
                </a:extLst>
              </a:tr>
              <a:tr h="174059">
                <a:tc>
                  <a:txBody>
                    <a:bodyPr/>
                    <a:lstStyle/>
                    <a:p>
                      <a:pPr algn="l" rtl="0" fontAlgn="b"/>
                      <a:r>
                        <a:rPr lang="es-CO" sz="1200" b="1" u="none" strike="noStrike" dirty="0">
                          <a:solidFill>
                            <a:srgbClr val="203864"/>
                          </a:solidFill>
                          <a:effectLst/>
                        </a:rPr>
                        <a:t>Kennedy</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5</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23</a:t>
                      </a:r>
                    </a:p>
                  </a:txBody>
                  <a:tcPr marL="9525" marR="9525" marT="9525" marB="0" anchor="ctr"/>
                </a:tc>
                <a:extLst>
                  <a:ext uri="{0D108BD9-81ED-4DB2-BD59-A6C34878D82A}">
                    <a16:rowId xmlns:a16="http://schemas.microsoft.com/office/drawing/2014/main" val="2373474650"/>
                  </a:ext>
                </a:extLst>
              </a:tr>
              <a:tr h="174059">
                <a:tc>
                  <a:txBody>
                    <a:bodyPr/>
                    <a:lstStyle/>
                    <a:p>
                      <a:pPr algn="l" rtl="0" fontAlgn="b"/>
                      <a:r>
                        <a:rPr lang="es-CO" sz="1200" b="1" u="none" strike="noStrike" dirty="0">
                          <a:solidFill>
                            <a:srgbClr val="203864"/>
                          </a:solidFill>
                          <a:effectLst/>
                        </a:rPr>
                        <a:t>Los Mártires</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5</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19</a:t>
                      </a:r>
                    </a:p>
                  </a:txBody>
                  <a:tcPr marL="9525" marR="9525" marT="9525" marB="0" anchor="ctr"/>
                </a:tc>
                <a:extLst>
                  <a:ext uri="{0D108BD9-81ED-4DB2-BD59-A6C34878D82A}">
                    <a16:rowId xmlns:a16="http://schemas.microsoft.com/office/drawing/2014/main" val="309877097"/>
                  </a:ext>
                </a:extLst>
              </a:tr>
              <a:tr h="191079">
                <a:tc>
                  <a:txBody>
                    <a:bodyPr/>
                    <a:lstStyle/>
                    <a:p>
                      <a:pPr algn="l" rtl="0" fontAlgn="b"/>
                      <a:r>
                        <a:rPr lang="es-CO" sz="1200" b="1" u="none" strike="noStrike" dirty="0">
                          <a:solidFill>
                            <a:srgbClr val="203864"/>
                          </a:solidFill>
                          <a:effectLst/>
                        </a:rPr>
                        <a:t>Puente Aranda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25</a:t>
                      </a:r>
                    </a:p>
                  </a:txBody>
                  <a:tcPr marL="9525" marR="9525" marT="9525" marB="0" anchor="ctr"/>
                </a:tc>
                <a:extLst>
                  <a:ext uri="{0D108BD9-81ED-4DB2-BD59-A6C34878D82A}">
                    <a16:rowId xmlns:a16="http://schemas.microsoft.com/office/drawing/2014/main" val="267618544"/>
                  </a:ext>
                </a:extLst>
              </a:tr>
              <a:tr h="174059">
                <a:tc>
                  <a:txBody>
                    <a:bodyPr/>
                    <a:lstStyle/>
                    <a:p>
                      <a:pPr algn="l" rtl="0" fontAlgn="b"/>
                      <a:r>
                        <a:rPr lang="es-CO" sz="1200" b="1" u="none" strike="noStrike" dirty="0">
                          <a:solidFill>
                            <a:srgbClr val="203864"/>
                          </a:solidFill>
                          <a:effectLst/>
                        </a:rPr>
                        <a:t>Rafael Uribe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15</a:t>
                      </a:r>
                    </a:p>
                  </a:txBody>
                  <a:tcPr marL="9525" marR="9525" marT="9525" marB="0" anchor="ctr"/>
                </a:tc>
                <a:extLst>
                  <a:ext uri="{0D108BD9-81ED-4DB2-BD59-A6C34878D82A}">
                    <a16:rowId xmlns:a16="http://schemas.microsoft.com/office/drawing/2014/main" val="2971998991"/>
                  </a:ext>
                </a:extLst>
              </a:tr>
              <a:tr h="214941">
                <a:tc>
                  <a:txBody>
                    <a:bodyPr/>
                    <a:lstStyle/>
                    <a:p>
                      <a:pPr algn="l" rtl="0" fontAlgn="b"/>
                      <a:r>
                        <a:rPr lang="es-CO" sz="1200" b="1" u="none" strike="noStrike" dirty="0">
                          <a:solidFill>
                            <a:srgbClr val="203864"/>
                          </a:solidFill>
                          <a:effectLst/>
                        </a:rPr>
                        <a:t>San Cristóbal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12</a:t>
                      </a:r>
                    </a:p>
                  </a:txBody>
                  <a:tcPr marL="9525" marR="9525" marT="9525" marB="0" anchor="ctr"/>
                </a:tc>
                <a:extLst>
                  <a:ext uri="{0D108BD9-81ED-4DB2-BD59-A6C34878D82A}">
                    <a16:rowId xmlns:a16="http://schemas.microsoft.com/office/drawing/2014/main" val="2431152030"/>
                  </a:ext>
                </a:extLst>
              </a:tr>
              <a:tr h="174059">
                <a:tc>
                  <a:txBody>
                    <a:bodyPr/>
                    <a:lstStyle/>
                    <a:p>
                      <a:pPr algn="l" rtl="0" fontAlgn="b"/>
                      <a:r>
                        <a:rPr lang="es-CO" sz="1200" b="1" u="none" strike="noStrike" dirty="0">
                          <a:solidFill>
                            <a:srgbClr val="203864"/>
                          </a:solidFill>
                          <a:effectLst/>
                        </a:rPr>
                        <a:t>Santa Fe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3</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8</a:t>
                      </a:r>
                    </a:p>
                  </a:txBody>
                  <a:tcPr marL="9525" marR="9525" marT="9525" marB="0" anchor="ctr"/>
                </a:tc>
                <a:extLst>
                  <a:ext uri="{0D108BD9-81ED-4DB2-BD59-A6C34878D82A}">
                    <a16:rowId xmlns:a16="http://schemas.microsoft.com/office/drawing/2014/main" val="823249952"/>
                  </a:ext>
                </a:extLst>
              </a:tr>
              <a:tr h="174059">
                <a:tc>
                  <a:txBody>
                    <a:bodyPr/>
                    <a:lstStyle/>
                    <a:p>
                      <a:pPr algn="l" rtl="0" fontAlgn="b"/>
                      <a:r>
                        <a:rPr lang="es-CO" sz="1200" b="1" u="none" strike="noStrike" dirty="0">
                          <a:solidFill>
                            <a:srgbClr val="203864"/>
                          </a:solidFill>
                          <a:effectLst/>
                        </a:rPr>
                        <a:t>Suba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11</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39</a:t>
                      </a:r>
                    </a:p>
                  </a:txBody>
                  <a:tcPr marL="9525" marR="9525" marT="9525" marB="0" anchor="ctr"/>
                </a:tc>
                <a:extLst>
                  <a:ext uri="{0D108BD9-81ED-4DB2-BD59-A6C34878D82A}">
                    <a16:rowId xmlns:a16="http://schemas.microsoft.com/office/drawing/2014/main" val="3619413915"/>
                  </a:ext>
                </a:extLst>
              </a:tr>
              <a:tr h="174059">
                <a:tc>
                  <a:txBody>
                    <a:bodyPr/>
                    <a:lstStyle/>
                    <a:p>
                      <a:pPr algn="l" rtl="0" fontAlgn="b"/>
                      <a:r>
                        <a:rPr lang="es-CO" sz="1200" b="1" u="none" strike="noStrike" dirty="0">
                          <a:solidFill>
                            <a:srgbClr val="203864"/>
                          </a:solidFill>
                          <a:effectLst/>
                        </a:rPr>
                        <a:t>Sumapaz</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1</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a:t>
                      </a:r>
                    </a:p>
                  </a:txBody>
                  <a:tcPr marL="9525" marR="9525" marT="9525" marB="0" anchor="ctr"/>
                </a:tc>
                <a:extLst>
                  <a:ext uri="{0D108BD9-81ED-4DB2-BD59-A6C34878D82A}">
                    <a16:rowId xmlns:a16="http://schemas.microsoft.com/office/drawing/2014/main" val="1300154610"/>
                  </a:ext>
                </a:extLst>
              </a:tr>
              <a:tr h="174059">
                <a:tc>
                  <a:txBody>
                    <a:bodyPr/>
                    <a:lstStyle/>
                    <a:p>
                      <a:pPr algn="l" rtl="0" fontAlgn="b"/>
                      <a:r>
                        <a:rPr lang="es-CO" sz="1200" b="1" u="none" strike="noStrike" dirty="0">
                          <a:solidFill>
                            <a:srgbClr val="203864"/>
                          </a:solidFill>
                          <a:effectLst/>
                        </a:rPr>
                        <a:t>Teusaquillo</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4</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29</a:t>
                      </a:r>
                    </a:p>
                  </a:txBody>
                  <a:tcPr marL="9525" marR="9525" marT="9525" marB="0" anchor="ctr"/>
                </a:tc>
                <a:extLst>
                  <a:ext uri="{0D108BD9-81ED-4DB2-BD59-A6C34878D82A}">
                    <a16:rowId xmlns:a16="http://schemas.microsoft.com/office/drawing/2014/main" val="246147235"/>
                  </a:ext>
                </a:extLst>
              </a:tr>
              <a:tr h="174059">
                <a:tc>
                  <a:txBody>
                    <a:bodyPr/>
                    <a:lstStyle/>
                    <a:p>
                      <a:pPr algn="l" rtl="0" fontAlgn="b"/>
                      <a:r>
                        <a:rPr lang="es-CO" sz="1200" b="1" u="none" strike="noStrike" dirty="0">
                          <a:solidFill>
                            <a:srgbClr val="203864"/>
                          </a:solidFill>
                          <a:effectLst/>
                        </a:rPr>
                        <a:t>Tunjuelito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18</a:t>
                      </a:r>
                    </a:p>
                  </a:txBody>
                  <a:tcPr marL="9525" marR="9525" marT="9525" marB="0" anchor="ctr"/>
                </a:tc>
                <a:extLst>
                  <a:ext uri="{0D108BD9-81ED-4DB2-BD59-A6C34878D82A}">
                    <a16:rowId xmlns:a16="http://schemas.microsoft.com/office/drawing/2014/main" val="1948130884"/>
                  </a:ext>
                </a:extLst>
              </a:tr>
              <a:tr h="172451">
                <a:tc>
                  <a:txBody>
                    <a:bodyPr/>
                    <a:lstStyle/>
                    <a:p>
                      <a:pPr algn="l" rtl="0" fontAlgn="b"/>
                      <a:r>
                        <a:rPr lang="es-CO" sz="1200" b="1" u="none" strike="noStrike" dirty="0">
                          <a:solidFill>
                            <a:srgbClr val="203864"/>
                          </a:solidFill>
                          <a:effectLst/>
                        </a:rPr>
                        <a:t>Usaquén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2</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22</a:t>
                      </a:r>
                    </a:p>
                  </a:txBody>
                  <a:tcPr marL="9525" marR="9525" marT="9525" marB="0" anchor="ctr"/>
                </a:tc>
                <a:extLst>
                  <a:ext uri="{0D108BD9-81ED-4DB2-BD59-A6C34878D82A}">
                    <a16:rowId xmlns:a16="http://schemas.microsoft.com/office/drawing/2014/main" val="3597668811"/>
                  </a:ext>
                </a:extLst>
              </a:tr>
              <a:tr h="147638">
                <a:tc>
                  <a:txBody>
                    <a:bodyPr/>
                    <a:lstStyle/>
                    <a:p>
                      <a:pPr algn="l" rtl="0" fontAlgn="b"/>
                      <a:r>
                        <a:rPr lang="es-CO" sz="1200" b="1" u="none" strike="noStrike" dirty="0">
                          <a:solidFill>
                            <a:srgbClr val="203864"/>
                          </a:solidFill>
                          <a:effectLst/>
                        </a:rPr>
                        <a:t>Usme</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20</a:t>
                      </a:r>
                    </a:p>
                  </a:txBody>
                  <a:tcPr marL="9525" marR="9525" marT="9525" marB="0" anchor="ctr"/>
                </a:tc>
                <a:extLst>
                  <a:ext uri="{0D108BD9-81ED-4DB2-BD59-A6C34878D82A}">
                    <a16:rowId xmlns:a16="http://schemas.microsoft.com/office/drawing/2014/main" val="4024689169"/>
                  </a:ext>
                </a:extLst>
              </a:tr>
              <a:tr h="0">
                <a:tc>
                  <a:txBody>
                    <a:bodyPr/>
                    <a:lstStyle/>
                    <a:p>
                      <a:pPr algn="l" rtl="0" fontAlgn="b"/>
                      <a:r>
                        <a:rPr lang="es-CO" sz="1200" b="1" u="none" strike="noStrike" dirty="0">
                          <a:solidFill>
                            <a:srgbClr val="203864"/>
                          </a:solidFill>
                          <a:effectLst/>
                        </a:rPr>
                        <a:t>TOTAL</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b"/>
                      <a:r>
                        <a:rPr lang="es-MX" sz="1200" b="1" i="0" u="none" strike="noStrike" dirty="0">
                          <a:solidFill>
                            <a:srgbClr val="203864"/>
                          </a:solidFill>
                          <a:effectLst/>
                          <a:latin typeface="Calibri" panose="020F0502020204030204" pitchFamily="34" charset="0"/>
                        </a:rPr>
                        <a:t>94</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105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106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96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401</a:t>
                      </a:r>
                    </a:p>
                  </a:txBody>
                  <a:tcPr marL="9525" marR="9525" marT="9525" marB="0" anchor="ctr"/>
                </a:tc>
                <a:extLst>
                  <a:ext uri="{0D108BD9-81ED-4DB2-BD59-A6C34878D82A}">
                    <a16:rowId xmlns:a16="http://schemas.microsoft.com/office/drawing/2014/main" val="2996887752"/>
                  </a:ext>
                </a:extLst>
              </a:tr>
            </a:tbl>
          </a:graphicData>
        </a:graphic>
      </p:graphicFrame>
    </p:spTree>
    <p:extLst>
      <p:ext uri="{BB962C8B-B14F-4D97-AF65-F5344CB8AC3E}">
        <p14:creationId xmlns:p14="http://schemas.microsoft.com/office/powerpoint/2010/main" val="1051738445"/>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782941DF-864F-4068-8BEA-D6C7D7295FCB}"/>
              </a:ext>
            </a:extLst>
          </p:cNvPr>
          <p:cNvSpPr txBox="1">
            <a:spLocks/>
          </p:cNvSpPr>
          <p:nvPr/>
        </p:nvSpPr>
        <p:spPr>
          <a:xfrm>
            <a:off x="6232525" y="5003800"/>
            <a:ext cx="5959475" cy="698500"/>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eaLnBrk="1" fontAlgn="auto" hangingPunct="1">
              <a:spcBef>
                <a:spcPts val="0"/>
              </a:spcBef>
              <a:spcAft>
                <a:spcPts val="0"/>
              </a:spcAft>
              <a:tabLst>
                <a:tab pos="914400" algn="l"/>
              </a:tabLst>
              <a:defRPr/>
            </a:pPr>
            <a:r>
              <a:rPr lang="es-CO" sz="4400" b="1" kern="0" cap="small" dirty="0">
                <a:solidFill>
                  <a:schemeClr val="accent1">
                    <a:lumMod val="50000"/>
                  </a:schemeClr>
                </a:solidFill>
                <a:latin typeface="Candara" panose="020E0502030303020204" pitchFamily="34" charset="0"/>
              </a:rPr>
              <a:t> comercial y financiera</a:t>
            </a:r>
          </a:p>
        </p:txBody>
      </p:sp>
      <p:pic>
        <p:nvPicPr>
          <p:cNvPr id="4099" name="Imagen 1">
            <a:extLst>
              <a:ext uri="{FF2B5EF4-FFF2-40B4-BE49-F238E27FC236}">
                <a16:creationId xmlns:a16="http://schemas.microsoft.com/office/drawing/2014/main" id="{2AF07909-EFCF-4FC7-BBCE-683467900B1F}"/>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305675" y="1155700"/>
            <a:ext cx="3970338" cy="369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uadroTexto 26">
            <a:extLst>
              <a:ext uri="{FF2B5EF4-FFF2-40B4-BE49-F238E27FC236}">
                <a16:creationId xmlns:a16="http://schemas.microsoft.com/office/drawing/2014/main" id="{B3BC7992-E23C-4770-80C8-F9B82982A3BC}"/>
              </a:ext>
            </a:extLst>
          </p:cNvPr>
          <p:cNvSpPr txBox="1"/>
          <p:nvPr/>
        </p:nvSpPr>
        <p:spPr>
          <a:xfrm>
            <a:off x="531813" y="2513250"/>
            <a:ext cx="2824163" cy="1261884"/>
          </a:xfrm>
          <a:prstGeom prst="rect">
            <a:avLst/>
          </a:prstGeom>
          <a:noFill/>
        </p:spPr>
        <p:txBody>
          <a:bodyPr lIns="91440" tIns="45720" rIns="91440" bIns="45720" anchor="t">
            <a:spAutoFit/>
          </a:bodyPr>
          <a:lstStyle/>
          <a:p>
            <a:pPr algn="ctr" fontAlgn="t">
              <a:defRPr/>
            </a:pPr>
            <a:r>
              <a:rPr lang="es-CO" sz="2000" b="1" dirty="0">
                <a:solidFill>
                  <a:schemeClr val="accent1">
                    <a:lumMod val="50000"/>
                  </a:schemeClr>
                </a:solidFill>
                <a:latin typeface="Candara"/>
              </a:rPr>
              <a:t>TOTAL DE SUSCRIPTORES</a:t>
            </a:r>
            <a:endParaRPr lang="es-CO" sz="2000" dirty="0">
              <a:solidFill>
                <a:schemeClr val="accent1">
                  <a:lumMod val="50000"/>
                </a:schemeClr>
              </a:solidFill>
              <a:latin typeface="Candara"/>
            </a:endParaRPr>
          </a:p>
          <a:p>
            <a:pPr algn="ctr" fontAlgn="t">
              <a:defRPr/>
            </a:pPr>
            <a:r>
              <a:rPr lang="es-CO" sz="3600" b="1" dirty="0">
                <a:solidFill>
                  <a:schemeClr val="accent1">
                    <a:lumMod val="50000"/>
                  </a:schemeClr>
                </a:solidFill>
                <a:latin typeface="Candara"/>
              </a:rPr>
              <a:t>2.425.410</a:t>
            </a:r>
          </a:p>
        </p:txBody>
      </p:sp>
      <p:pic>
        <p:nvPicPr>
          <p:cNvPr id="5123" name="Imagen 32">
            <a:extLst>
              <a:ext uri="{FF2B5EF4-FFF2-40B4-BE49-F238E27FC236}">
                <a16:creationId xmlns:a16="http://schemas.microsoft.com/office/drawing/2014/main" id="{FFBA5A5C-1EB1-48FA-AFEE-421C779A819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5365" y="1800764"/>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4" name="Imagen 33">
            <a:extLst>
              <a:ext uri="{FF2B5EF4-FFF2-40B4-BE49-F238E27FC236}">
                <a16:creationId xmlns:a16="http://schemas.microsoft.com/office/drawing/2014/main" id="{BA070F5E-7B0E-4D28-A9BA-4BA5C6A8D78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5364" y="2483962"/>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5" name="Imagen 34">
            <a:extLst>
              <a:ext uri="{FF2B5EF4-FFF2-40B4-BE49-F238E27FC236}">
                <a16:creationId xmlns:a16="http://schemas.microsoft.com/office/drawing/2014/main" id="{517038C9-2E11-49A9-BA28-1E4DF127B5E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26315" y="3116806"/>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6" name="Imagen 35">
            <a:extLst>
              <a:ext uri="{FF2B5EF4-FFF2-40B4-BE49-F238E27FC236}">
                <a16:creationId xmlns:a16="http://schemas.microsoft.com/office/drawing/2014/main" id="{DCC3CEF3-526F-420F-8C0B-3C75D3771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7265" y="3816462"/>
            <a:ext cx="8620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7" name="Imagen 36">
            <a:extLst>
              <a:ext uri="{FF2B5EF4-FFF2-40B4-BE49-F238E27FC236}">
                <a16:creationId xmlns:a16="http://schemas.microsoft.com/office/drawing/2014/main" id="{533C7083-2596-4CE2-A07D-5092F3540E2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7265" y="4512274"/>
            <a:ext cx="842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CuadroTexto 38">
            <a:extLst>
              <a:ext uri="{FF2B5EF4-FFF2-40B4-BE49-F238E27FC236}">
                <a16:creationId xmlns:a16="http://schemas.microsoft.com/office/drawing/2014/main" id="{AE867C8E-59C2-45E8-96BD-2E8F2E0515EA}"/>
              </a:ext>
            </a:extLst>
          </p:cNvPr>
          <p:cNvSpPr txBox="1"/>
          <p:nvPr/>
        </p:nvSpPr>
        <p:spPr>
          <a:xfrm>
            <a:off x="1779588" y="95250"/>
            <a:ext cx="9880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sz="3400" kern="0" dirty="0">
                <a:solidFill>
                  <a:schemeClr val="accent1">
                    <a:lumMod val="50000"/>
                  </a:schemeClr>
                </a:solidFill>
              </a:rPr>
              <a:t>COMERCIAL FINANCIERO</a:t>
            </a:r>
          </a:p>
          <a:p>
            <a:pPr lvl="1">
              <a:defRPr/>
            </a:pPr>
            <a:r>
              <a:rPr lang="es-CO" sz="1600" b="0" dirty="0">
                <a:solidFill>
                  <a:schemeClr val="accent1">
                    <a:lumMod val="50000"/>
                  </a:schemeClr>
                </a:solidFill>
              </a:rPr>
              <a:t>catastro suscriptores a abril 2025</a:t>
            </a:r>
            <a:endParaRPr lang="es-CO" sz="1600" b="0" kern="0" dirty="0">
              <a:solidFill>
                <a:schemeClr val="accent1">
                  <a:lumMod val="50000"/>
                </a:schemeClr>
              </a:solidFill>
            </a:endParaRPr>
          </a:p>
        </p:txBody>
      </p:sp>
      <p:cxnSp>
        <p:nvCxnSpPr>
          <p:cNvPr id="40" name="Conector recto 39">
            <a:extLst>
              <a:ext uri="{FF2B5EF4-FFF2-40B4-BE49-F238E27FC236}">
                <a16:creationId xmlns:a16="http://schemas.microsoft.com/office/drawing/2014/main" id="{48A0F832-51B9-445E-A5E3-3B471A09B65D}"/>
              </a:ext>
            </a:extLst>
          </p:cNvPr>
          <p:cNvCxnSpPr>
            <a:cxnSpLocks/>
          </p:cNvCxnSpPr>
          <p:nvPr/>
        </p:nvCxnSpPr>
        <p:spPr>
          <a:xfrm>
            <a:off x="88900" y="10553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30" name="Imagen 40">
            <a:extLst>
              <a:ext uri="{FF2B5EF4-FFF2-40B4-BE49-F238E27FC236}">
                <a16:creationId xmlns:a16="http://schemas.microsoft.com/office/drawing/2014/main" id="{1D1C314E-9E18-4EF0-A0E5-25AD3F69E3D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1" name="CuadroTexto 12">
            <a:extLst>
              <a:ext uri="{FF2B5EF4-FFF2-40B4-BE49-F238E27FC236}">
                <a16:creationId xmlns:a16="http://schemas.microsoft.com/office/drawing/2014/main" id="{DDED8B3A-F9F8-4E83-A000-22E7AC654649}"/>
              </a:ext>
            </a:extLst>
          </p:cNvPr>
          <p:cNvSpPr txBox="1">
            <a:spLocks noChangeArrowheads="1"/>
          </p:cNvSpPr>
          <p:nvPr/>
        </p:nvSpPr>
        <p:spPr bwMode="auto">
          <a:xfrm>
            <a:off x="1497013" y="6339362"/>
            <a:ext cx="917937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s-ES" altLang="es-CO" sz="1200" dirty="0">
                <a:solidFill>
                  <a:schemeClr val="accent1">
                    <a:lumMod val="50000"/>
                  </a:schemeClr>
                </a:solidFill>
              </a:rPr>
              <a:t>*Información del archivo plano de catastro a corte del 30-abril-2025 - Descargado del SIGAB el 05 de mayo de 2025</a:t>
            </a:r>
            <a:endParaRPr lang="es-CO" altLang="es-CO" sz="1200" dirty="0">
              <a:solidFill>
                <a:schemeClr val="accent1">
                  <a:lumMod val="50000"/>
                </a:schemeClr>
              </a:solidFill>
            </a:endParaRPr>
          </a:p>
        </p:txBody>
      </p:sp>
      <p:pic>
        <p:nvPicPr>
          <p:cNvPr id="3" name="Imagen 2">
            <a:extLst>
              <a:ext uri="{FF2B5EF4-FFF2-40B4-BE49-F238E27FC236}">
                <a16:creationId xmlns:a16="http://schemas.microsoft.com/office/drawing/2014/main" id="{AAE8971D-0A96-E667-AC39-7ED939464302}"/>
              </a:ext>
            </a:extLst>
          </p:cNvPr>
          <p:cNvPicPr>
            <a:picLocks noChangeAspect="1"/>
          </p:cNvPicPr>
          <p:nvPr/>
        </p:nvPicPr>
        <p:blipFill>
          <a:blip r:embed="rId5"/>
          <a:stretch>
            <a:fillRect/>
          </a:stretch>
        </p:blipFill>
        <p:spPr>
          <a:xfrm>
            <a:off x="5505022" y="1428067"/>
            <a:ext cx="4875407" cy="3484257"/>
          </a:xfrm>
          <a:prstGeom prst="rect">
            <a:avLst/>
          </a:prstGeom>
        </p:spPr>
      </p:pic>
      <p:graphicFrame>
        <p:nvGraphicFramePr>
          <p:cNvPr id="4" name="Tabla 3">
            <a:extLst>
              <a:ext uri="{FF2B5EF4-FFF2-40B4-BE49-F238E27FC236}">
                <a16:creationId xmlns:a16="http://schemas.microsoft.com/office/drawing/2014/main" id="{0D0E777B-259D-A5F0-490B-5E0B8E690C74}"/>
              </a:ext>
            </a:extLst>
          </p:cNvPr>
          <p:cNvGraphicFramePr>
            <a:graphicFrameLocks noGrp="1"/>
          </p:cNvGraphicFramePr>
          <p:nvPr/>
        </p:nvGraphicFramePr>
        <p:xfrm>
          <a:off x="1908401" y="5165813"/>
          <a:ext cx="8614023" cy="732166"/>
        </p:xfrm>
        <a:graphic>
          <a:graphicData uri="http://schemas.openxmlformats.org/drawingml/2006/table">
            <a:tbl>
              <a:tblPr/>
              <a:tblGrid>
                <a:gridCol w="2303179">
                  <a:extLst>
                    <a:ext uri="{9D8B030D-6E8A-4147-A177-3AD203B41FA5}">
                      <a16:colId xmlns:a16="http://schemas.microsoft.com/office/drawing/2014/main" val="1320352921"/>
                    </a:ext>
                  </a:extLst>
                </a:gridCol>
                <a:gridCol w="1033814">
                  <a:extLst>
                    <a:ext uri="{9D8B030D-6E8A-4147-A177-3AD203B41FA5}">
                      <a16:colId xmlns:a16="http://schemas.microsoft.com/office/drawing/2014/main" val="1194095466"/>
                    </a:ext>
                  </a:extLst>
                </a:gridCol>
                <a:gridCol w="1818989">
                  <a:extLst>
                    <a:ext uri="{9D8B030D-6E8A-4147-A177-3AD203B41FA5}">
                      <a16:colId xmlns:a16="http://schemas.microsoft.com/office/drawing/2014/main" val="3813258754"/>
                    </a:ext>
                  </a:extLst>
                </a:gridCol>
                <a:gridCol w="1913864">
                  <a:extLst>
                    <a:ext uri="{9D8B030D-6E8A-4147-A177-3AD203B41FA5}">
                      <a16:colId xmlns:a16="http://schemas.microsoft.com/office/drawing/2014/main" val="2566376341"/>
                    </a:ext>
                  </a:extLst>
                </a:gridCol>
                <a:gridCol w="1544177">
                  <a:extLst>
                    <a:ext uri="{9D8B030D-6E8A-4147-A177-3AD203B41FA5}">
                      <a16:colId xmlns:a16="http://schemas.microsoft.com/office/drawing/2014/main" val="3390341442"/>
                    </a:ext>
                  </a:extLst>
                </a:gridCol>
              </a:tblGrid>
              <a:tr h="366083">
                <a:tc>
                  <a:txBody>
                    <a:bodyPr/>
                    <a:lstStyle/>
                    <a:p>
                      <a:pPr algn="ctr" rtl="0" fontAlgn="ctr"/>
                      <a:r>
                        <a:rPr lang="es-CO" sz="1800" b="0" i="0" u="none" strike="noStrike">
                          <a:solidFill>
                            <a:srgbClr val="FFFFFF"/>
                          </a:solidFill>
                          <a:effectLst/>
                          <a:latin typeface="Calibri" panose="020F0502020204030204" pitchFamily="34" charset="0"/>
                        </a:rPr>
                        <a:t>PROMOAMBIENTAL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ctr" rtl="0" fontAlgn="ctr"/>
                      <a:r>
                        <a:rPr lang="es-CO" sz="1800" b="0" i="0" u="none" strike="noStrike">
                          <a:solidFill>
                            <a:srgbClr val="FFFFFF"/>
                          </a:solidFill>
                          <a:effectLst/>
                          <a:latin typeface="Calibri" panose="020F0502020204030204" pitchFamily="34" charset="0"/>
                        </a:rPr>
                        <a:t>LIME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2F5597"/>
                    </a:solidFill>
                  </a:tcPr>
                </a:tc>
                <a:tc>
                  <a:txBody>
                    <a:bodyPr/>
                    <a:lstStyle/>
                    <a:p>
                      <a:pPr algn="ctr" rtl="0" fontAlgn="ctr"/>
                      <a:r>
                        <a:rPr lang="es-CO" sz="1800" b="0" i="0" u="none" strike="noStrike">
                          <a:solidFill>
                            <a:srgbClr val="FFFFFF"/>
                          </a:solidFill>
                          <a:effectLst/>
                          <a:latin typeface="Calibri" panose="020F0502020204030204" pitchFamily="34" charset="0"/>
                        </a:rPr>
                        <a:t>CIUDAD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ctr" rtl="0" fontAlgn="ctr"/>
                      <a:r>
                        <a:rPr lang="es-CO" sz="1800" b="0" i="0" u="none" strike="noStrike">
                          <a:solidFill>
                            <a:srgbClr val="FFFFFF"/>
                          </a:solidFill>
                          <a:effectLst/>
                          <a:latin typeface="Calibri" panose="020F0502020204030204" pitchFamily="34" charset="0"/>
                        </a:rPr>
                        <a:t>BOGOTÁ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rtl="0" fontAlgn="ctr"/>
                      <a:r>
                        <a:rPr lang="es-CO" sz="1800" b="0" i="0" u="none" strike="noStrike">
                          <a:solidFill>
                            <a:srgbClr val="FFFFFF"/>
                          </a:solidFill>
                          <a:effectLst/>
                          <a:latin typeface="Calibri" panose="020F0502020204030204" pitchFamily="34" charset="0"/>
                        </a:rPr>
                        <a:t>ÁREA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extLst>
                  <a:ext uri="{0D108BD9-81ED-4DB2-BD59-A6C34878D82A}">
                    <a16:rowId xmlns:a16="http://schemas.microsoft.com/office/drawing/2014/main" val="1130326356"/>
                  </a:ext>
                </a:extLst>
              </a:tr>
              <a:tr h="366083">
                <a:tc>
                  <a:txBody>
                    <a:bodyPr/>
                    <a:lstStyle/>
                    <a:p>
                      <a:pPr algn="ctr" rtl="0" fontAlgn="ctr"/>
                      <a:r>
                        <a:rPr lang="es-CO" sz="1800" b="0" i="0" u="none" strike="noStrike" kern="1200" dirty="0">
                          <a:solidFill>
                            <a:srgbClr val="203864"/>
                          </a:solidFill>
                          <a:effectLst/>
                          <a:latin typeface="Calibri" panose="020F0502020204030204" pitchFamily="34" charset="0"/>
                          <a:ea typeface="+mn-ea"/>
                          <a:cs typeface="+mn-cs"/>
                        </a:rPr>
                        <a:t>607.979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kern="1200" dirty="0">
                          <a:solidFill>
                            <a:srgbClr val="203864"/>
                          </a:solidFill>
                          <a:effectLst/>
                          <a:latin typeface="Calibri" panose="020F0502020204030204" pitchFamily="34" charset="0"/>
                          <a:ea typeface="+mn-ea"/>
                          <a:cs typeface="+mn-cs"/>
                        </a:rPr>
                        <a:t>649.126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kern="1200" dirty="0">
                          <a:solidFill>
                            <a:srgbClr val="203864"/>
                          </a:solidFill>
                          <a:effectLst/>
                          <a:latin typeface="Calibri" panose="020F0502020204030204" pitchFamily="34" charset="0"/>
                          <a:ea typeface="+mn-ea"/>
                          <a:cs typeface="+mn-cs"/>
                        </a:rPr>
                        <a:t>477.955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kern="1200" dirty="0">
                          <a:solidFill>
                            <a:srgbClr val="203864"/>
                          </a:solidFill>
                          <a:effectLst/>
                          <a:latin typeface="Calibri" panose="020F0502020204030204" pitchFamily="34" charset="0"/>
                          <a:ea typeface="+mn-ea"/>
                          <a:cs typeface="+mn-cs"/>
                        </a:rPr>
                        <a:t>291.973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kern="1200" dirty="0">
                          <a:solidFill>
                            <a:srgbClr val="203864"/>
                          </a:solidFill>
                          <a:effectLst/>
                          <a:latin typeface="Calibri" panose="020F0502020204030204" pitchFamily="34" charset="0"/>
                          <a:ea typeface="+mn-ea"/>
                          <a:cs typeface="+mn-cs"/>
                        </a:rPr>
                        <a:t>398.377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225835841"/>
                  </a:ext>
                </a:extLst>
              </a:tr>
            </a:tbl>
          </a:graphicData>
        </a:graphic>
      </p:graphicFrame>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66748" y="106271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0909" y="102162"/>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863DFD48-AE20-437F-AB3E-B7A5D696176D}"/>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1" name="CuadroTexto 10">
            <a:extLst>
              <a:ext uri="{FF2B5EF4-FFF2-40B4-BE49-F238E27FC236}">
                <a16:creationId xmlns:a16="http://schemas.microsoft.com/office/drawing/2014/main" id="{7B731908-2F32-4288-BF39-1A4789B63589}"/>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abril de 2025</a:t>
            </a:r>
          </a:p>
        </p:txBody>
      </p:sp>
      <p:sp>
        <p:nvSpPr>
          <p:cNvPr id="4" name="CuadroTexto 3">
            <a:extLst>
              <a:ext uri="{FF2B5EF4-FFF2-40B4-BE49-F238E27FC236}">
                <a16:creationId xmlns:a16="http://schemas.microsoft.com/office/drawing/2014/main" id="{978071F5-B8CC-2DE5-2C17-7DCA3FEB4612}"/>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
        <p:nvSpPr>
          <p:cNvPr id="2" name="CuadroTexto 1">
            <a:extLst>
              <a:ext uri="{FF2B5EF4-FFF2-40B4-BE49-F238E27FC236}">
                <a16:creationId xmlns:a16="http://schemas.microsoft.com/office/drawing/2014/main" id="{3C2A7BE5-A6CD-CE7E-2824-355B75E8B35D}"/>
              </a:ext>
            </a:extLst>
          </p:cNvPr>
          <p:cNvSpPr txBox="1"/>
          <p:nvPr/>
        </p:nvSpPr>
        <p:spPr>
          <a:xfrm>
            <a:off x="1931549" y="4155803"/>
            <a:ext cx="7868705" cy="646331"/>
          </a:xfrm>
          <a:prstGeom prst="rect">
            <a:avLst/>
          </a:prstGeom>
          <a:noFill/>
        </p:spPr>
        <p:txBody>
          <a:bodyPr wrap="square" rtlCol="0">
            <a:spAutoFit/>
          </a:bodyPr>
          <a:lstStyle/>
          <a:p>
            <a:pPr marL="228600" indent="-228600">
              <a:buFont typeface="+mj-lt"/>
              <a:buAutoNum type="arabicPeriod"/>
            </a:pPr>
            <a:r>
              <a:rPr lang="es-ES" sz="1200" dirty="0">
                <a:solidFill>
                  <a:schemeClr val="accent1">
                    <a:lumMod val="50000"/>
                  </a:schemeClr>
                </a:solidFill>
              </a:rPr>
              <a:t>Fuente de información suscriptores, unidades residenciales y no residenciales y predios con descuento puerta a puerta – Archivos planos de catastro con corte a 30 de abril de 2025.</a:t>
            </a:r>
          </a:p>
          <a:p>
            <a:pPr marL="228600" indent="-228600">
              <a:buFont typeface="+mj-lt"/>
              <a:buAutoNum type="arabicPeriod"/>
            </a:pPr>
            <a:r>
              <a:rPr lang="es-ES" sz="1200" dirty="0">
                <a:solidFill>
                  <a:schemeClr val="accent1">
                    <a:lumMod val="50000"/>
                  </a:schemeClr>
                </a:solidFill>
              </a:rPr>
              <a:t>Fuente Información predios desocupados – Reportes del SIGAB con corte a </a:t>
            </a:r>
            <a:r>
              <a:rPr lang="es-MX" sz="1200" dirty="0">
                <a:solidFill>
                  <a:schemeClr val="accent1">
                    <a:lumMod val="50000"/>
                  </a:schemeClr>
                </a:solidFill>
              </a:rPr>
              <a:t>30 de abril de 2025.</a:t>
            </a:r>
            <a:endParaRPr lang="es-CO" sz="1200" dirty="0">
              <a:solidFill>
                <a:schemeClr val="accent1">
                  <a:lumMod val="50000"/>
                </a:schemeClr>
              </a:solidFill>
            </a:endParaRPr>
          </a:p>
        </p:txBody>
      </p:sp>
      <p:graphicFrame>
        <p:nvGraphicFramePr>
          <p:cNvPr id="3" name="Tabla 2">
            <a:extLst>
              <a:ext uri="{FF2B5EF4-FFF2-40B4-BE49-F238E27FC236}">
                <a16:creationId xmlns:a16="http://schemas.microsoft.com/office/drawing/2014/main" id="{906B5FC3-CC36-9182-3D2E-13607767FC5C}"/>
              </a:ext>
            </a:extLst>
          </p:cNvPr>
          <p:cNvGraphicFramePr>
            <a:graphicFrameLocks noGrp="1"/>
          </p:cNvGraphicFramePr>
          <p:nvPr/>
        </p:nvGraphicFramePr>
        <p:xfrm>
          <a:off x="1977054" y="1872477"/>
          <a:ext cx="7823200" cy="2008505"/>
        </p:xfrm>
        <a:graphic>
          <a:graphicData uri="http://schemas.openxmlformats.org/drawingml/2006/table">
            <a:tbl>
              <a:tblPr/>
              <a:tblGrid>
                <a:gridCol w="761691">
                  <a:extLst>
                    <a:ext uri="{9D8B030D-6E8A-4147-A177-3AD203B41FA5}">
                      <a16:colId xmlns:a16="http://schemas.microsoft.com/office/drawing/2014/main" val="2706280300"/>
                    </a:ext>
                  </a:extLst>
                </a:gridCol>
                <a:gridCol w="1307569">
                  <a:extLst>
                    <a:ext uri="{9D8B030D-6E8A-4147-A177-3AD203B41FA5}">
                      <a16:colId xmlns:a16="http://schemas.microsoft.com/office/drawing/2014/main" val="837596577"/>
                    </a:ext>
                  </a:extLst>
                </a:gridCol>
                <a:gridCol w="1002893">
                  <a:extLst>
                    <a:ext uri="{9D8B030D-6E8A-4147-A177-3AD203B41FA5}">
                      <a16:colId xmlns:a16="http://schemas.microsoft.com/office/drawing/2014/main" val="2815612508"/>
                    </a:ext>
                  </a:extLst>
                </a:gridCol>
                <a:gridCol w="761691">
                  <a:extLst>
                    <a:ext uri="{9D8B030D-6E8A-4147-A177-3AD203B41FA5}">
                      <a16:colId xmlns:a16="http://schemas.microsoft.com/office/drawing/2014/main" val="1221140836"/>
                    </a:ext>
                  </a:extLst>
                </a:gridCol>
                <a:gridCol w="1475776">
                  <a:extLst>
                    <a:ext uri="{9D8B030D-6E8A-4147-A177-3AD203B41FA5}">
                      <a16:colId xmlns:a16="http://schemas.microsoft.com/office/drawing/2014/main" val="2980562732"/>
                    </a:ext>
                  </a:extLst>
                </a:gridCol>
                <a:gridCol w="2513580">
                  <a:extLst>
                    <a:ext uri="{9D8B030D-6E8A-4147-A177-3AD203B41FA5}">
                      <a16:colId xmlns:a16="http://schemas.microsoft.com/office/drawing/2014/main" val="1856392815"/>
                    </a:ext>
                  </a:extLst>
                </a:gridCol>
              </a:tblGrid>
              <a:tr h="390525">
                <a:tc>
                  <a:txBody>
                    <a:bodyPr/>
                    <a:lstStyle/>
                    <a:p>
                      <a:pPr algn="ctr" rtl="0" fontAlgn="ctr"/>
                      <a:r>
                        <a:rPr lang="es-CO" sz="1100" b="1" i="0" u="none" strike="noStrike">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MX" sz="1100" b="1" i="0" u="none" strike="noStrike">
                          <a:solidFill>
                            <a:srgbClr val="203764"/>
                          </a:solidFill>
                          <a:effectLst/>
                          <a:latin typeface="Calibri" panose="020F0502020204030204" pitchFamily="34" charset="0"/>
                        </a:rPr>
                        <a:t>CUENTAS CON DESCUENTO POR LA NO RECOLECCIÓN PUERTA PUERTA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extLst>
                  <a:ext uri="{0D108BD9-81ED-4DB2-BD59-A6C34878D82A}">
                    <a16:rowId xmlns:a16="http://schemas.microsoft.com/office/drawing/2014/main" val="1618324915"/>
                  </a:ext>
                </a:extLst>
              </a:tr>
              <a:tr h="202565">
                <a:tc>
                  <a:txBody>
                    <a:bodyPr/>
                    <a:lstStyle/>
                    <a:p>
                      <a:pPr algn="ctr" rtl="0" fontAlgn="ctr"/>
                      <a:r>
                        <a:rPr lang="es-CO" sz="1100" b="0" i="0" u="none" strike="noStrike">
                          <a:solidFill>
                            <a:srgbClr val="203764"/>
                          </a:solidFill>
                          <a:effectLst/>
                          <a:latin typeface="Calibri" panose="020F0502020204030204" pitchFamily="34" charset="0"/>
                        </a:rPr>
                        <a:t>17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CANDELARIA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9.102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12.521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233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375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59827314"/>
                  </a:ext>
                </a:extLst>
              </a:tr>
              <a:tr h="202565">
                <a:tc>
                  <a:txBody>
                    <a:bodyPr/>
                    <a:lstStyle/>
                    <a:p>
                      <a:pPr algn="ctr" rtl="0" fontAlgn="ctr"/>
                      <a:r>
                        <a:rPr lang="es-CO" sz="1100" b="0" i="0" u="none" strike="noStrike">
                          <a:solidFill>
                            <a:srgbClr val="203764"/>
                          </a:solidFill>
                          <a:effectLst/>
                          <a:latin typeface="Calibri" panose="020F0502020204030204" pitchFamily="34" charset="0"/>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CHAPINERO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109.063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118.457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1.294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2.294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698902289"/>
                  </a:ext>
                </a:extLst>
              </a:tr>
              <a:tr h="202565">
                <a:tc>
                  <a:txBody>
                    <a:bodyPr/>
                    <a:lstStyle/>
                    <a:p>
                      <a:pPr algn="ctr" rtl="0" fontAlgn="ctr"/>
                      <a:r>
                        <a:rPr lang="es-CO" sz="1100" b="0" i="0" u="none" strike="noStrike">
                          <a:solidFill>
                            <a:srgbClr val="203764"/>
                          </a:solidFill>
                          <a:effectLst/>
                          <a:latin typeface="Calibri" panose="020F0502020204030204" pitchFamily="34" charset="0"/>
                        </a:rPr>
                        <a:t>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SAN CRISTOBAL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101.790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146.372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1.614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8.584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308104958"/>
                  </a:ext>
                </a:extLst>
              </a:tr>
              <a:tr h="202565">
                <a:tc>
                  <a:txBody>
                    <a:bodyPr/>
                    <a:lstStyle/>
                    <a:p>
                      <a:pPr algn="ctr" rtl="0" fontAlgn="ctr"/>
                      <a:r>
                        <a:rPr lang="es-CO" sz="1100" b="0" i="0" u="none" strike="noStrike">
                          <a:solidFill>
                            <a:srgbClr val="203764"/>
                          </a:solidFill>
                          <a:effectLst/>
                          <a:latin typeface="Calibri" panose="020F0502020204030204" pitchFamily="34" charset="0"/>
                        </a:rPr>
                        <a:t>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SANTA FE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47.961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62.034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827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1.731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60234317"/>
                  </a:ext>
                </a:extLst>
              </a:tr>
              <a:tr h="202565">
                <a:tc>
                  <a:txBody>
                    <a:bodyPr/>
                    <a:lstStyle/>
                    <a:p>
                      <a:pPr algn="ctr" rtl="0" fontAlgn="ctr"/>
                      <a:r>
                        <a:rPr lang="es-CO" sz="1100" b="0" i="0" u="none" strike="noStrike">
                          <a:solidFill>
                            <a:srgbClr val="203764"/>
                          </a:solidFill>
                          <a:effectLst/>
                          <a:latin typeface="Calibri" panose="020F0502020204030204" pitchFamily="34" charset="0"/>
                        </a:rPr>
                        <a:t>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SUMAPAZ</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906831843"/>
                  </a:ext>
                </a:extLst>
              </a:tr>
              <a:tr h="202565">
                <a:tc>
                  <a:txBody>
                    <a:bodyPr/>
                    <a:lstStyle/>
                    <a:p>
                      <a:pPr algn="ctr" rtl="0" fontAlgn="ctr"/>
                      <a:r>
                        <a:rPr lang="es-CO" sz="1100" b="0" i="0" u="none" strike="noStrike">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USAQUEN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237.151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263.893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1.259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1.749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194498786"/>
                  </a:ext>
                </a:extLst>
              </a:tr>
              <a:tr h="202565">
                <a:tc>
                  <a:txBody>
                    <a:bodyPr/>
                    <a:lstStyle/>
                    <a:p>
                      <a:pPr algn="ctr" rtl="0" fontAlgn="ctr"/>
                      <a:r>
                        <a:rPr lang="es-CO" sz="1100" b="0" i="0" u="none" strike="noStrike">
                          <a:solidFill>
                            <a:srgbClr val="203764"/>
                          </a:solidFill>
                          <a:effectLst/>
                          <a:latin typeface="Calibri" panose="020F0502020204030204" pitchFamily="34" charset="0"/>
                        </a:rPr>
                        <a:t>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USME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102.769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148.303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1.035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4183284434"/>
                  </a:ext>
                </a:extLst>
              </a:tr>
              <a:tr h="200025">
                <a:tc gridSpan="2">
                  <a:txBody>
                    <a:bodyPr/>
                    <a:lstStyle/>
                    <a:p>
                      <a:pPr algn="ctr" rtl="0" fontAlgn="ctr"/>
                      <a:r>
                        <a:rPr lang="es-CO" sz="1100" b="1" i="0" u="none" strike="noStrike">
                          <a:solidFill>
                            <a:srgbClr val="203764"/>
                          </a:solidFill>
                          <a:effectLst/>
                          <a:latin typeface="Calibri" panose="020F0502020204030204" pitchFamily="34" charset="0"/>
                        </a:rPr>
                        <a:t>Total ASE 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607.979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751.723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6.262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18.052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562223071"/>
                  </a:ext>
                </a:extLst>
              </a:tr>
            </a:tbl>
          </a:graphicData>
        </a:graphic>
      </p:graphicFrame>
    </p:spTree>
    <p:extLst>
      <p:ext uri="{BB962C8B-B14F-4D97-AF65-F5344CB8AC3E}">
        <p14:creationId xmlns:p14="http://schemas.microsoft.com/office/powerpoint/2010/main" val="1869709757"/>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25734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0909" y="102162"/>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13">
            <a:extLst>
              <a:ext uri="{FF2B5EF4-FFF2-40B4-BE49-F238E27FC236}">
                <a16:creationId xmlns:a16="http://schemas.microsoft.com/office/drawing/2014/main" id="{211DC1C8-66BD-4671-95C9-2C89E921C565}"/>
              </a:ext>
            </a:extLst>
          </p:cNvPr>
          <p:cNvSpPr txBox="1"/>
          <p:nvPr/>
        </p:nvSpPr>
        <p:spPr>
          <a:xfrm>
            <a:off x="1408096" y="163651"/>
            <a:ext cx="9882188"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abril de 2025</a:t>
            </a:r>
          </a:p>
        </p:txBody>
      </p:sp>
      <p:sp>
        <p:nvSpPr>
          <p:cNvPr id="12" name="CuadroTexto 4">
            <a:extLst>
              <a:ext uri="{FF2B5EF4-FFF2-40B4-BE49-F238E27FC236}">
                <a16:creationId xmlns:a16="http://schemas.microsoft.com/office/drawing/2014/main" id="{676B63F9-DCC1-43F5-BA19-B865F5FA0736}"/>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0957005A-08BB-221A-7D44-F71413DC64F3}"/>
              </a:ext>
            </a:extLst>
          </p:cNvPr>
          <p:cNvSpPr txBox="1"/>
          <p:nvPr/>
        </p:nvSpPr>
        <p:spPr>
          <a:xfrm>
            <a:off x="1833715" y="4672503"/>
            <a:ext cx="8177566" cy="276999"/>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por tipo de población – Archivos planos de catastro con corte a 30 de abril de 2025</a:t>
            </a:r>
          </a:p>
        </p:txBody>
      </p:sp>
      <p:graphicFrame>
        <p:nvGraphicFramePr>
          <p:cNvPr id="6" name="Tabla 5">
            <a:extLst>
              <a:ext uri="{FF2B5EF4-FFF2-40B4-BE49-F238E27FC236}">
                <a16:creationId xmlns:a16="http://schemas.microsoft.com/office/drawing/2014/main" id="{36E7AA92-8523-56B4-BF20-FC4ECAB37B50}"/>
              </a:ext>
            </a:extLst>
          </p:cNvPr>
          <p:cNvGraphicFramePr>
            <a:graphicFrameLocks noGrp="1"/>
          </p:cNvGraphicFramePr>
          <p:nvPr/>
        </p:nvGraphicFramePr>
        <p:xfrm>
          <a:off x="2658794" y="2513274"/>
          <a:ext cx="6527409" cy="1624200"/>
        </p:xfrm>
        <a:graphic>
          <a:graphicData uri="http://schemas.openxmlformats.org/drawingml/2006/table">
            <a:tbl>
              <a:tblPr/>
              <a:tblGrid>
                <a:gridCol w="1395489">
                  <a:extLst>
                    <a:ext uri="{9D8B030D-6E8A-4147-A177-3AD203B41FA5}">
                      <a16:colId xmlns:a16="http://schemas.microsoft.com/office/drawing/2014/main" val="200165110"/>
                    </a:ext>
                  </a:extLst>
                </a:gridCol>
                <a:gridCol w="1694253">
                  <a:extLst>
                    <a:ext uri="{9D8B030D-6E8A-4147-A177-3AD203B41FA5}">
                      <a16:colId xmlns:a16="http://schemas.microsoft.com/office/drawing/2014/main" val="3999584836"/>
                    </a:ext>
                  </a:extLst>
                </a:gridCol>
                <a:gridCol w="1406834">
                  <a:extLst>
                    <a:ext uri="{9D8B030D-6E8A-4147-A177-3AD203B41FA5}">
                      <a16:colId xmlns:a16="http://schemas.microsoft.com/office/drawing/2014/main" val="1182121226"/>
                    </a:ext>
                  </a:extLst>
                </a:gridCol>
                <a:gridCol w="2030833">
                  <a:extLst>
                    <a:ext uri="{9D8B030D-6E8A-4147-A177-3AD203B41FA5}">
                      <a16:colId xmlns:a16="http://schemas.microsoft.com/office/drawing/2014/main" val="2743960880"/>
                    </a:ext>
                  </a:extLst>
                </a:gridCol>
              </a:tblGrid>
              <a:tr h="599710">
                <a:tc>
                  <a:txBody>
                    <a:bodyPr/>
                    <a:lstStyle/>
                    <a:p>
                      <a:pPr algn="ctr" rtl="0" fontAlgn="ctr"/>
                      <a:r>
                        <a:rPr lang="es-CO" sz="1100" b="1" i="0" u="none" strike="noStrike" dirty="0">
                          <a:solidFill>
                            <a:srgbClr val="002060"/>
                          </a:solidFill>
                          <a:effectLst/>
                          <a:latin typeface="Calibri" panose="020F0502020204030204" pitchFamily="34" charset="0"/>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MARZO-2025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ABRIL-2025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 PARTICIPACIÓN</a:t>
                      </a:r>
                      <a:br>
                        <a:rPr lang="es-CO" sz="1100" b="1" i="0" u="none" strike="noStrike" dirty="0">
                          <a:solidFill>
                            <a:srgbClr val="002060"/>
                          </a:solidFill>
                          <a:effectLst/>
                          <a:latin typeface="Calibri" panose="020F0502020204030204" pitchFamily="34" charset="0"/>
                        </a:rPr>
                      </a:br>
                      <a:r>
                        <a:rPr lang="es-CO" sz="1100" b="1" i="0" u="none" strike="noStrike" dirty="0">
                          <a:solidFill>
                            <a:srgbClr val="002060"/>
                          </a:solidFill>
                          <a:effectLst/>
                          <a:latin typeface="Calibri" panose="020F0502020204030204" pitchFamily="34" charset="0"/>
                        </a:rPr>
                        <a:t> (ABR-25)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101863392"/>
                  </a:ext>
                </a:extLst>
              </a:tr>
              <a:tr h="375804">
                <a:tc>
                  <a:txBody>
                    <a:bodyPr/>
                    <a:lstStyle/>
                    <a:p>
                      <a:pPr algn="ctr" rtl="0" fontAlgn="ctr"/>
                      <a:r>
                        <a:rPr lang="es-CO" sz="1100" b="0" i="0" u="none" strike="noStrike" dirty="0">
                          <a:solidFill>
                            <a:srgbClr val="002060"/>
                          </a:solidFill>
                          <a:effectLst/>
                          <a:latin typeface="Calibri" panose="020F0502020204030204" pitchFamily="34" charset="0"/>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000" b="1" i="0" u="none" strike="noStrike" dirty="0">
                          <a:solidFill>
                            <a:srgbClr val="002060"/>
                          </a:solidFill>
                          <a:effectLst/>
                          <a:latin typeface="Calibri" panose="020F0502020204030204" pitchFamily="34" charset="0"/>
                        </a:rPr>
                        <a:t>1.863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000" b="1" i="0" u="none" strike="noStrike" dirty="0">
                          <a:solidFill>
                            <a:srgbClr val="002060"/>
                          </a:solidFill>
                          <a:effectLst/>
                          <a:latin typeface="Calibri" panose="020F0502020204030204" pitchFamily="34" charset="0"/>
                        </a:rPr>
                        <a:t>1.864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b"/>
                      <a:r>
                        <a:rPr lang="es-CO" sz="1000" b="0" i="0" u="none" strike="noStrike" dirty="0">
                          <a:solidFill>
                            <a:srgbClr val="002060"/>
                          </a:solidFill>
                          <a:effectLst/>
                          <a:latin typeface="Calibri" panose="020F0502020204030204" pitchFamily="34" charset="0"/>
                          <a:cs typeface="Calibri" panose="020F0502020204030204" pitchFamily="34" charset="0"/>
                        </a:rPr>
                        <a:t>0,31%</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417164523"/>
                  </a:ext>
                </a:extLst>
              </a:tr>
              <a:tr h="355804">
                <a:tc>
                  <a:txBody>
                    <a:bodyPr/>
                    <a:lstStyle/>
                    <a:p>
                      <a:pPr algn="ctr" rtl="0" fontAlgn="ctr"/>
                      <a:r>
                        <a:rPr lang="es-CO" sz="1100" b="0" i="0" u="none" strike="noStrike">
                          <a:solidFill>
                            <a:srgbClr val="002060"/>
                          </a:solidFill>
                          <a:effectLst/>
                          <a:latin typeface="Calibri" panose="020F0502020204030204" pitchFamily="34" charset="0"/>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Calibri" panose="020F0502020204030204" pitchFamily="34" charset="0"/>
                        </a:rPr>
                        <a:t>604.692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Calibri" panose="020F0502020204030204" pitchFamily="34" charset="0"/>
                        </a:rPr>
                        <a:t>606.115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b"/>
                      <a:r>
                        <a:rPr lang="es-CO" sz="1000" b="0" i="0" u="none" strike="noStrike" dirty="0">
                          <a:solidFill>
                            <a:srgbClr val="002060"/>
                          </a:solidFill>
                          <a:effectLst/>
                          <a:latin typeface="Calibri" panose="020F0502020204030204" pitchFamily="34" charset="0"/>
                          <a:cs typeface="Calibri" panose="020F0502020204030204" pitchFamily="34" charset="0"/>
                        </a:rPr>
                        <a:t>99,69%</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834438464"/>
                  </a:ext>
                </a:extLst>
              </a:tr>
              <a:tr h="292882">
                <a:tc>
                  <a:txBody>
                    <a:bodyPr/>
                    <a:lstStyle/>
                    <a:p>
                      <a:pPr algn="ctr" rtl="0" fontAlgn="ctr"/>
                      <a:r>
                        <a:rPr lang="es-CO" sz="1100" b="0" i="0" u="none" strike="noStrike">
                          <a:solidFill>
                            <a:srgbClr val="002060"/>
                          </a:solidFill>
                          <a:effectLst/>
                          <a:latin typeface="Calibri" panose="020F0502020204030204" pitchFamily="34" charset="0"/>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606.555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607.979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b"/>
                      <a:r>
                        <a:rPr lang="es-CO" sz="1100" b="0" i="0" u="none" strike="noStrike" dirty="0">
                          <a:solidFill>
                            <a:srgbClr val="002060"/>
                          </a:solidFill>
                          <a:effectLst/>
                          <a:latin typeface="Calibri" panose="020F0502020204030204" pitchFamily="34" charset="0"/>
                          <a:cs typeface="Calibri" panose="020F0502020204030204" pitchFamily="34" charset="0"/>
                        </a:rPr>
                        <a:t>100,00%</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026996504"/>
                  </a:ext>
                </a:extLst>
              </a:tr>
            </a:tbl>
          </a:graphicData>
        </a:graphic>
      </p:graphicFrame>
    </p:spTree>
    <p:extLst>
      <p:ext uri="{BB962C8B-B14F-4D97-AF65-F5344CB8AC3E}">
        <p14:creationId xmlns:p14="http://schemas.microsoft.com/office/powerpoint/2010/main" val="3662938017"/>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75416" y="1173794"/>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845191" y="179204"/>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13">
            <a:extLst>
              <a:ext uri="{FF2B5EF4-FFF2-40B4-BE49-F238E27FC236}">
                <a16:creationId xmlns:a16="http://schemas.microsoft.com/office/drawing/2014/main" id="{ED912C9B-EFD6-4458-B3DF-3C1B690F17BC}"/>
              </a:ext>
            </a:extLst>
          </p:cNvPr>
          <p:cNvSpPr txBox="1"/>
          <p:nvPr/>
        </p:nvSpPr>
        <p:spPr>
          <a:xfrm>
            <a:off x="1112926" y="125978"/>
            <a:ext cx="10552922"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abril de 2025</a:t>
            </a:r>
          </a:p>
        </p:txBody>
      </p:sp>
      <p:sp>
        <p:nvSpPr>
          <p:cNvPr id="12" name="CuadroTexto 4">
            <a:extLst>
              <a:ext uri="{FF2B5EF4-FFF2-40B4-BE49-F238E27FC236}">
                <a16:creationId xmlns:a16="http://schemas.microsoft.com/office/drawing/2014/main" id="{77A3EEE1-1C9A-40AF-9C2D-7297CB1229C3}"/>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3D14F721-E433-2E6C-A4E5-B312FB0527B6}"/>
              </a:ext>
            </a:extLst>
          </p:cNvPr>
          <p:cNvSpPr txBox="1"/>
          <p:nvPr/>
        </p:nvSpPr>
        <p:spPr>
          <a:xfrm>
            <a:off x="1835150" y="4197934"/>
            <a:ext cx="8328580"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vinculación de Asociaciones de aprovechamiento a suscriptores – Archivos planos de catastro con corte a </a:t>
            </a:r>
            <a:r>
              <a:rPr lang="es-MX" sz="1200" dirty="0">
                <a:solidFill>
                  <a:schemeClr val="accent1">
                    <a:lumMod val="50000"/>
                  </a:schemeClr>
                </a:solidFill>
              </a:rPr>
              <a:t>30 de abril de 2025</a:t>
            </a:r>
            <a:endParaRPr lang="es-ES" sz="1200" dirty="0">
              <a:solidFill>
                <a:schemeClr val="accent1">
                  <a:lumMod val="50000"/>
                </a:schemeClr>
              </a:solidFill>
            </a:endParaRPr>
          </a:p>
        </p:txBody>
      </p:sp>
      <p:graphicFrame>
        <p:nvGraphicFramePr>
          <p:cNvPr id="4" name="Tabla 3">
            <a:extLst>
              <a:ext uri="{FF2B5EF4-FFF2-40B4-BE49-F238E27FC236}">
                <a16:creationId xmlns:a16="http://schemas.microsoft.com/office/drawing/2014/main" id="{07BDB5FC-F0A6-6B3A-72D1-BBA5A462880C}"/>
              </a:ext>
            </a:extLst>
          </p:cNvPr>
          <p:cNvGraphicFramePr>
            <a:graphicFrameLocks noGrp="1"/>
          </p:cNvGraphicFramePr>
          <p:nvPr/>
        </p:nvGraphicFramePr>
        <p:xfrm>
          <a:off x="2470150" y="2863553"/>
          <a:ext cx="6803159" cy="956854"/>
        </p:xfrm>
        <a:graphic>
          <a:graphicData uri="http://schemas.openxmlformats.org/drawingml/2006/table">
            <a:tbl>
              <a:tblPr/>
              <a:tblGrid>
                <a:gridCol w="1104323">
                  <a:extLst>
                    <a:ext uri="{9D8B030D-6E8A-4147-A177-3AD203B41FA5}">
                      <a16:colId xmlns:a16="http://schemas.microsoft.com/office/drawing/2014/main" val="2167762924"/>
                    </a:ext>
                  </a:extLst>
                </a:gridCol>
                <a:gridCol w="1681018">
                  <a:extLst>
                    <a:ext uri="{9D8B030D-6E8A-4147-A177-3AD203B41FA5}">
                      <a16:colId xmlns:a16="http://schemas.microsoft.com/office/drawing/2014/main" val="4012451443"/>
                    </a:ext>
                  </a:extLst>
                </a:gridCol>
                <a:gridCol w="2272145">
                  <a:extLst>
                    <a:ext uri="{9D8B030D-6E8A-4147-A177-3AD203B41FA5}">
                      <a16:colId xmlns:a16="http://schemas.microsoft.com/office/drawing/2014/main" val="4200805553"/>
                    </a:ext>
                  </a:extLst>
                </a:gridCol>
                <a:gridCol w="1745673">
                  <a:extLst>
                    <a:ext uri="{9D8B030D-6E8A-4147-A177-3AD203B41FA5}">
                      <a16:colId xmlns:a16="http://schemas.microsoft.com/office/drawing/2014/main" val="3528021170"/>
                    </a:ext>
                  </a:extLst>
                </a:gridCol>
              </a:tblGrid>
              <a:tr h="655502">
                <a:tc>
                  <a:txBody>
                    <a:bodyPr/>
                    <a:lstStyle/>
                    <a:p>
                      <a:pPr algn="ctr" rtl="0" fontAlgn="ctr"/>
                      <a:r>
                        <a:rPr lang="es-CO" sz="1100" b="1" i="0" u="none" strike="noStrike" dirty="0">
                          <a:solidFill>
                            <a:srgbClr val="002060"/>
                          </a:solidFill>
                          <a:effectLst/>
                          <a:latin typeface="Calibri" panose="020F0502020204030204" pitchFamily="34" charset="0"/>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2342471695"/>
                  </a:ext>
                </a:extLst>
              </a:tr>
              <a:tr h="301352">
                <a:tc>
                  <a:txBody>
                    <a:bodyPr/>
                    <a:lstStyle/>
                    <a:p>
                      <a:pPr algn="ctr" rtl="0" fontAlgn="ctr"/>
                      <a:r>
                        <a:rPr lang="es-CO" sz="1100" b="0" i="0" u="none" strike="noStrike" dirty="0">
                          <a:solidFill>
                            <a:srgbClr val="002060"/>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100" b="0" i="0" u="none" strike="noStrike" dirty="0">
                          <a:solidFill>
                            <a:srgbClr val="002060"/>
                          </a:solidFill>
                          <a:effectLst/>
                          <a:latin typeface="Calibri" panose="020F0502020204030204" pitchFamily="34" charset="0"/>
                        </a:rPr>
                        <a:t>607.979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b"/>
                      <a:r>
                        <a:rPr lang="es-MX" sz="1100" b="0" i="0" u="none" strike="noStrike" dirty="0">
                          <a:solidFill>
                            <a:srgbClr val="002060"/>
                          </a:solidFill>
                          <a:effectLst/>
                          <a:latin typeface="Calibri" panose="020F0502020204030204" pitchFamily="34" charset="0"/>
                        </a:rPr>
                        <a:t>45.532</a:t>
                      </a:r>
                      <a:endParaRPr lang="es-CO" sz="1100" b="0" i="0" u="none" strike="noStrike" dirty="0">
                        <a:solidFill>
                          <a:srgbClr val="002060"/>
                        </a:solidFill>
                        <a:effectLst/>
                        <a:latin typeface="Calibri" panose="020F0502020204030204" pitchFamily="34" charset="0"/>
                      </a:endParaRP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algn="ctr" defTabSz="914400" rtl="0" eaLnBrk="1" fontAlgn="b" latinLnBrk="0" hangingPunct="1"/>
                      <a:r>
                        <a:rPr lang="es-MX" sz="1100" b="0" i="0" u="none" strike="noStrike" kern="1200" dirty="0">
                          <a:solidFill>
                            <a:srgbClr val="002060"/>
                          </a:solidFill>
                          <a:effectLst/>
                          <a:latin typeface="Calibri" panose="020F0502020204030204" pitchFamily="34" charset="0"/>
                          <a:ea typeface="+mn-ea"/>
                          <a:cs typeface="+mn-cs"/>
                        </a:rPr>
                        <a:t>7,49%</a:t>
                      </a:r>
                      <a:endParaRPr lang="es-CO" sz="1100" b="0" i="0" u="none" strike="noStrike" kern="1200" dirty="0">
                        <a:solidFill>
                          <a:srgbClr val="002060"/>
                        </a:solidFill>
                        <a:effectLst/>
                        <a:latin typeface="Calibri" panose="020F0502020204030204" pitchFamily="34" charset="0"/>
                        <a:ea typeface="+mn-ea"/>
                        <a:cs typeface="+mn-cs"/>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936184855"/>
                  </a:ext>
                </a:extLst>
              </a:tr>
            </a:tbl>
          </a:graphicData>
        </a:graphic>
      </p:graphicFrame>
    </p:spTree>
    <p:extLst>
      <p:ext uri="{BB962C8B-B14F-4D97-AF65-F5344CB8AC3E}">
        <p14:creationId xmlns:p14="http://schemas.microsoft.com/office/powerpoint/2010/main" val="2838826555"/>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B6514E5-740A-4766-BB7A-66B2D983B862}"/>
              </a:ext>
            </a:extLst>
          </p:cNvPr>
          <p:cNvCxnSpPr>
            <a:cxnSpLocks/>
          </p:cNvCxnSpPr>
          <p:nvPr/>
        </p:nvCxnSpPr>
        <p:spPr>
          <a:xfrm>
            <a:off x="117475" y="107931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220" name="Imagen 8">
            <a:extLst>
              <a:ext uri="{FF2B5EF4-FFF2-40B4-BE49-F238E27FC236}">
                <a16:creationId xmlns:a16="http://schemas.microsoft.com/office/drawing/2014/main" id="{92D53E5E-A3D2-4937-BD2B-E2F4EC96ABBF}"/>
              </a:ext>
            </a:extLst>
          </p:cNvPr>
          <p:cNvPicPr>
            <a:picLocks noChangeAspect="1" noChangeArrowheads="1"/>
          </p:cNvPicPr>
          <p:nvPr/>
        </p:nvPicPr>
        <p:blipFill>
          <a:blip r:embed="rId3" cstate="email">
            <a:extLst>
              <a:ext uri="{28A0092B-C50C-407E-A947-70E740481C1C}">
                <a14:useLocalDpi xmlns:a14="http://schemas.microsoft.com/office/drawing/2010/main" val="0"/>
              </a:ext>
            </a:extLst>
          </a:blip>
          <a:srcRect l="12659" t="17307" r="12910" b="19214"/>
          <a:stretch>
            <a:fillRect/>
          </a:stretch>
        </p:blipFill>
        <p:spPr bwMode="auto">
          <a:xfrm>
            <a:off x="10345590" y="-8226"/>
            <a:ext cx="1728935" cy="980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00" name="Imagen 8">
            <a:extLst>
              <a:ext uri="{FF2B5EF4-FFF2-40B4-BE49-F238E27FC236}">
                <a16:creationId xmlns:a16="http://schemas.microsoft.com/office/drawing/2014/main" id="{E756A628-7045-47A9-B3A4-91DD178C2B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3388" y="101600"/>
            <a:ext cx="973137" cy="784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B953F39-1DA6-4C79-B5A7-E2075C5961CA}"/>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abril de 2025</a:t>
            </a:r>
          </a:p>
        </p:txBody>
      </p:sp>
      <p:sp>
        <p:nvSpPr>
          <p:cNvPr id="9" name="CuadroTexto 4">
            <a:extLst>
              <a:ext uri="{FF2B5EF4-FFF2-40B4-BE49-F238E27FC236}">
                <a16:creationId xmlns:a16="http://schemas.microsoft.com/office/drawing/2014/main" id="{30ED0139-8C9D-44DD-876A-063379FEC87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0" name="CuadroTexto 9">
            <a:extLst>
              <a:ext uri="{FF2B5EF4-FFF2-40B4-BE49-F238E27FC236}">
                <a16:creationId xmlns:a16="http://schemas.microsoft.com/office/drawing/2014/main" id="{1A0969F7-03B6-4605-AE3A-CA8E32BFB289}"/>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
        <p:nvSpPr>
          <p:cNvPr id="2" name="CuadroTexto 1">
            <a:extLst>
              <a:ext uri="{FF2B5EF4-FFF2-40B4-BE49-F238E27FC236}">
                <a16:creationId xmlns:a16="http://schemas.microsoft.com/office/drawing/2014/main" id="{08BF4F9B-A61E-EF47-58E3-B661F9F9D5F8}"/>
              </a:ext>
            </a:extLst>
          </p:cNvPr>
          <p:cNvSpPr txBox="1"/>
          <p:nvPr/>
        </p:nvSpPr>
        <p:spPr>
          <a:xfrm>
            <a:off x="2184400" y="4312985"/>
            <a:ext cx="7868705" cy="646331"/>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unidades residenciales y no residenciales y predios con descuento puerta a puerta. </a:t>
            </a:r>
          </a:p>
          <a:p>
            <a:r>
              <a:rPr lang="es-ES" sz="1200" dirty="0">
                <a:solidFill>
                  <a:schemeClr val="accent1">
                    <a:lumMod val="50000"/>
                  </a:schemeClr>
                </a:solidFill>
              </a:rPr>
              <a:t>Archivos planos de catastro con corte a 30 de abril de 2025.</a:t>
            </a:r>
          </a:p>
          <a:p>
            <a:r>
              <a:rPr lang="es-ES" sz="1200" dirty="0">
                <a:solidFill>
                  <a:schemeClr val="accent1">
                    <a:lumMod val="50000"/>
                  </a:schemeClr>
                </a:solidFill>
              </a:rPr>
              <a:t>2. Fuente Información predios desocupados. Reportes del SIGAB con corte a 30 de abril </a:t>
            </a:r>
            <a:r>
              <a:rPr lang="es-MX" sz="1200" dirty="0">
                <a:solidFill>
                  <a:schemeClr val="accent1">
                    <a:lumMod val="50000"/>
                  </a:schemeClr>
                </a:solidFill>
              </a:rPr>
              <a:t>de 2025.</a:t>
            </a:r>
          </a:p>
        </p:txBody>
      </p:sp>
      <p:graphicFrame>
        <p:nvGraphicFramePr>
          <p:cNvPr id="3" name="Tabla 2">
            <a:extLst>
              <a:ext uri="{FF2B5EF4-FFF2-40B4-BE49-F238E27FC236}">
                <a16:creationId xmlns:a16="http://schemas.microsoft.com/office/drawing/2014/main" id="{4BECF885-E5B9-748C-069F-817F4ED5BCA2}"/>
              </a:ext>
            </a:extLst>
          </p:cNvPr>
          <p:cNvGraphicFramePr>
            <a:graphicFrameLocks noGrp="1"/>
          </p:cNvGraphicFramePr>
          <p:nvPr/>
        </p:nvGraphicFramePr>
        <p:xfrm>
          <a:off x="2229905" y="1842221"/>
          <a:ext cx="7823200" cy="2190750"/>
        </p:xfrm>
        <a:graphic>
          <a:graphicData uri="http://schemas.openxmlformats.org/drawingml/2006/table">
            <a:tbl>
              <a:tblPr/>
              <a:tblGrid>
                <a:gridCol w="761691">
                  <a:extLst>
                    <a:ext uri="{9D8B030D-6E8A-4147-A177-3AD203B41FA5}">
                      <a16:colId xmlns:a16="http://schemas.microsoft.com/office/drawing/2014/main" val="632476500"/>
                    </a:ext>
                  </a:extLst>
                </a:gridCol>
                <a:gridCol w="1307569">
                  <a:extLst>
                    <a:ext uri="{9D8B030D-6E8A-4147-A177-3AD203B41FA5}">
                      <a16:colId xmlns:a16="http://schemas.microsoft.com/office/drawing/2014/main" val="3601733504"/>
                    </a:ext>
                  </a:extLst>
                </a:gridCol>
                <a:gridCol w="1002893">
                  <a:extLst>
                    <a:ext uri="{9D8B030D-6E8A-4147-A177-3AD203B41FA5}">
                      <a16:colId xmlns:a16="http://schemas.microsoft.com/office/drawing/2014/main" val="1923731897"/>
                    </a:ext>
                  </a:extLst>
                </a:gridCol>
                <a:gridCol w="761691">
                  <a:extLst>
                    <a:ext uri="{9D8B030D-6E8A-4147-A177-3AD203B41FA5}">
                      <a16:colId xmlns:a16="http://schemas.microsoft.com/office/drawing/2014/main" val="1463993494"/>
                    </a:ext>
                  </a:extLst>
                </a:gridCol>
                <a:gridCol w="1475776">
                  <a:extLst>
                    <a:ext uri="{9D8B030D-6E8A-4147-A177-3AD203B41FA5}">
                      <a16:colId xmlns:a16="http://schemas.microsoft.com/office/drawing/2014/main" val="1199769245"/>
                    </a:ext>
                  </a:extLst>
                </a:gridCol>
                <a:gridCol w="2513580">
                  <a:extLst>
                    <a:ext uri="{9D8B030D-6E8A-4147-A177-3AD203B41FA5}">
                      <a16:colId xmlns:a16="http://schemas.microsoft.com/office/drawing/2014/main" val="3841365184"/>
                    </a:ext>
                  </a:extLst>
                </a:gridCol>
              </a:tblGrid>
              <a:tr h="390525">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RECOLECCION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272234198"/>
                  </a:ext>
                </a:extLst>
              </a:tr>
              <a:tr h="200025">
                <a:tc>
                  <a:txBody>
                    <a:bodyPr/>
                    <a:lstStyle/>
                    <a:p>
                      <a:pPr algn="ctr" rtl="0" fontAlgn="ctr"/>
                      <a:r>
                        <a:rPr lang="es-CO" sz="1100" b="0" i="0" u="none" strike="noStrike">
                          <a:solidFill>
                            <a:srgbClr val="203764"/>
                          </a:solidFill>
                          <a:effectLst/>
                          <a:latin typeface="Calibri" panose="020F0502020204030204" pitchFamily="34" charset="0"/>
                        </a:rPr>
                        <a:t>15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ANTONIO NARIÑO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28.020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44.054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575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284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552758419"/>
                  </a:ext>
                </a:extLst>
              </a:tr>
              <a:tr h="200025">
                <a:tc>
                  <a:txBody>
                    <a:bodyPr/>
                    <a:lstStyle/>
                    <a:p>
                      <a:pPr algn="ctr" rtl="0" fontAlgn="ctr"/>
                      <a:r>
                        <a:rPr lang="es-CO" sz="1100" b="0" i="0" u="none" strike="noStrike">
                          <a:solidFill>
                            <a:srgbClr val="203764"/>
                          </a:solidFill>
                          <a:effectLst/>
                          <a:latin typeface="Calibri" panose="020F0502020204030204" pitchFamily="34" charset="0"/>
                        </a:rPr>
                        <a:t>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BOSA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177.376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267.161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1.549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8.075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440771276"/>
                  </a:ext>
                </a:extLst>
              </a:tr>
              <a:tr h="200025">
                <a:tc>
                  <a:txBody>
                    <a:bodyPr/>
                    <a:lstStyle/>
                    <a:p>
                      <a:pPr algn="ctr" rtl="0" fontAlgn="ctr"/>
                      <a:r>
                        <a:rPr lang="es-CO" sz="1100" b="0" i="0" u="none" strike="noStrike">
                          <a:solidFill>
                            <a:srgbClr val="203764"/>
                          </a:solidFill>
                          <a:effectLst/>
                          <a:latin typeface="Calibri" panose="020F0502020204030204" pitchFamily="34" charset="0"/>
                        </a:rPr>
                        <a:t>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CIUDAD BOLIVAR</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138.349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220.486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1031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43.199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613709721"/>
                  </a:ext>
                </a:extLst>
              </a:tr>
              <a:tr h="200025">
                <a:tc>
                  <a:txBody>
                    <a:bodyPr/>
                    <a:lstStyle/>
                    <a:p>
                      <a:pPr algn="ctr" rtl="0" fontAlgn="ctr"/>
                      <a:r>
                        <a:rPr lang="es-CO" sz="1100" b="0" i="0" u="none" strike="noStrike">
                          <a:solidFill>
                            <a:srgbClr val="203764"/>
                          </a:solidFill>
                          <a:effectLst/>
                          <a:latin typeface="Calibri" panose="020F0502020204030204" pitchFamily="34" charset="0"/>
                        </a:rPr>
                        <a:t>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LOS MARTIRES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34.160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53.092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762398151"/>
                  </a:ext>
                </a:extLst>
              </a:tr>
              <a:tr h="200025">
                <a:tc>
                  <a:txBody>
                    <a:bodyPr/>
                    <a:lstStyle/>
                    <a:p>
                      <a:pPr algn="ctr" rtl="0" fontAlgn="ctr"/>
                      <a:r>
                        <a:rPr lang="es-CO" sz="1100" b="0" i="0" u="none" strike="noStrike">
                          <a:solidFill>
                            <a:srgbClr val="203764"/>
                          </a:solidFill>
                          <a:effectLst/>
                          <a:latin typeface="Calibri" panose="020F0502020204030204" pitchFamily="34" charset="0"/>
                        </a:rPr>
                        <a:t>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PUENTE ARANDA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75.493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111.130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1.022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3.125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997616909"/>
                  </a:ext>
                </a:extLst>
              </a:tr>
              <a:tr h="200025">
                <a:tc>
                  <a:txBody>
                    <a:bodyPr/>
                    <a:lstStyle/>
                    <a:p>
                      <a:pPr algn="ctr" rtl="0" fontAlgn="ctr"/>
                      <a:r>
                        <a:rPr lang="es-CO" sz="1100" b="0" i="0" u="none" strike="noStrike">
                          <a:solidFill>
                            <a:srgbClr val="203764"/>
                          </a:solidFill>
                          <a:effectLst/>
                          <a:latin typeface="Calibri" panose="020F0502020204030204" pitchFamily="34" charset="0"/>
                        </a:rPr>
                        <a:t>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RAFAEL URIBE URIBE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88.089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144.484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1.293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22.569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640174517"/>
                  </a:ext>
                </a:extLst>
              </a:tr>
              <a:tr h="200025">
                <a:tc>
                  <a:txBody>
                    <a:bodyPr/>
                    <a:lstStyle/>
                    <a:p>
                      <a:pPr algn="ctr" rtl="0" fontAlgn="ctr"/>
                      <a:r>
                        <a:rPr lang="es-CO" sz="1100" b="0" i="0" u="none" strike="noStrike">
                          <a:solidFill>
                            <a:srgbClr val="203764"/>
                          </a:solidFill>
                          <a:effectLst/>
                          <a:latin typeface="Calibri" panose="020F0502020204030204" pitchFamily="34" charset="0"/>
                        </a:rPr>
                        <a:t>13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TEUSAQUILLO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71.116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84.373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1.403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380303003"/>
                  </a:ext>
                </a:extLst>
              </a:tr>
              <a:tr h="200025">
                <a:tc>
                  <a:txBody>
                    <a:bodyPr/>
                    <a:lstStyle/>
                    <a:p>
                      <a:pPr algn="ctr" rtl="0" fontAlgn="ctr"/>
                      <a:r>
                        <a:rPr lang="es-CO" sz="1100" b="0" i="0" u="none" strike="noStrike">
                          <a:solidFill>
                            <a:srgbClr val="203764"/>
                          </a:solidFill>
                          <a:effectLst/>
                          <a:latin typeface="Calibri" panose="020F0502020204030204" pitchFamily="34" charset="0"/>
                        </a:rPr>
                        <a:t>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TUNJUELITO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36.523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66.526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792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2865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760788669"/>
                  </a:ext>
                </a:extLst>
              </a:tr>
              <a:tr h="200025">
                <a:tc gridSpan="2">
                  <a:txBody>
                    <a:bodyPr/>
                    <a:lstStyle/>
                    <a:p>
                      <a:pPr algn="ctr" rtl="0" fontAlgn="ctr"/>
                      <a:r>
                        <a:rPr lang="es-CO" sz="1100" b="1" i="0" u="none" strike="noStrike">
                          <a:solidFill>
                            <a:srgbClr val="203764"/>
                          </a:solidFill>
                          <a:effectLst/>
                          <a:latin typeface="Calibri" panose="020F0502020204030204" pitchFamily="34" charset="0"/>
                        </a:rPr>
                        <a:t>Total ASE 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649.126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991.306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7.484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81.645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953539324"/>
                  </a:ext>
                </a:extLst>
              </a:tr>
            </a:tbl>
          </a:graphicData>
        </a:graphic>
      </p:graphicFrame>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2115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8">
            <a:extLst>
              <a:ext uri="{FF2B5EF4-FFF2-40B4-BE49-F238E27FC236}">
                <a16:creationId xmlns:a16="http://schemas.microsoft.com/office/drawing/2014/main" id="{03A98E24-B518-49D1-B789-09E50D220089}"/>
              </a:ext>
            </a:extLst>
          </p:cNvPr>
          <p:cNvPicPr>
            <a:picLocks noChangeAspect="1" noChangeArrowheads="1"/>
          </p:cNvPicPr>
          <p:nvPr/>
        </p:nvPicPr>
        <p:blipFill>
          <a:blip r:embed="rId4" cstate="email">
            <a:extLst>
              <a:ext uri="{28A0092B-C50C-407E-A947-70E740481C1C}">
                <a14:useLocalDpi xmlns:a14="http://schemas.microsoft.com/office/drawing/2010/main" val="0"/>
              </a:ext>
            </a:extLst>
          </a:blip>
          <a:srcRect l="12659" t="17307" r="12910" b="19214"/>
          <a:stretch>
            <a:fillRect/>
          </a:stretch>
        </p:blipFill>
        <p:spPr bwMode="auto">
          <a:xfrm>
            <a:off x="10160932" y="110466"/>
            <a:ext cx="1763992" cy="1000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687B8689-E453-4678-8F38-DEB403925B92}"/>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abril de 2025</a:t>
            </a:r>
          </a:p>
        </p:txBody>
      </p:sp>
      <p:sp>
        <p:nvSpPr>
          <p:cNvPr id="11" name="CuadroTexto 4">
            <a:extLst>
              <a:ext uri="{FF2B5EF4-FFF2-40B4-BE49-F238E27FC236}">
                <a16:creationId xmlns:a16="http://schemas.microsoft.com/office/drawing/2014/main" id="{581D7CA3-BE70-48AA-8158-6D0D83DF863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4" name="Tabla 3">
            <a:extLst>
              <a:ext uri="{FF2B5EF4-FFF2-40B4-BE49-F238E27FC236}">
                <a16:creationId xmlns:a16="http://schemas.microsoft.com/office/drawing/2014/main" id="{52C9EED4-F738-B159-C78F-A4D6DB823705}"/>
              </a:ext>
            </a:extLst>
          </p:cNvPr>
          <p:cNvGraphicFramePr>
            <a:graphicFrameLocks noGrp="1"/>
          </p:cNvGraphicFramePr>
          <p:nvPr/>
        </p:nvGraphicFramePr>
        <p:xfrm>
          <a:off x="2463706" y="2084644"/>
          <a:ext cx="7018225" cy="1761799"/>
        </p:xfrm>
        <a:graphic>
          <a:graphicData uri="http://schemas.openxmlformats.org/drawingml/2006/table">
            <a:tbl>
              <a:tblPr/>
              <a:tblGrid>
                <a:gridCol w="2065009">
                  <a:extLst>
                    <a:ext uri="{9D8B030D-6E8A-4147-A177-3AD203B41FA5}">
                      <a16:colId xmlns:a16="http://schemas.microsoft.com/office/drawing/2014/main" val="2309272288"/>
                    </a:ext>
                  </a:extLst>
                </a:gridCol>
                <a:gridCol w="1503843">
                  <a:extLst>
                    <a:ext uri="{9D8B030D-6E8A-4147-A177-3AD203B41FA5}">
                      <a16:colId xmlns:a16="http://schemas.microsoft.com/office/drawing/2014/main" val="1226909684"/>
                    </a:ext>
                  </a:extLst>
                </a:gridCol>
                <a:gridCol w="1503842">
                  <a:extLst>
                    <a:ext uri="{9D8B030D-6E8A-4147-A177-3AD203B41FA5}">
                      <a16:colId xmlns:a16="http://schemas.microsoft.com/office/drawing/2014/main" val="2820561419"/>
                    </a:ext>
                  </a:extLst>
                </a:gridCol>
                <a:gridCol w="1945531">
                  <a:extLst>
                    <a:ext uri="{9D8B030D-6E8A-4147-A177-3AD203B41FA5}">
                      <a16:colId xmlns:a16="http://schemas.microsoft.com/office/drawing/2014/main" val="1144564402"/>
                    </a:ext>
                  </a:extLst>
                </a:gridCol>
              </a:tblGrid>
              <a:tr h="521630">
                <a:tc>
                  <a:txBody>
                    <a:bodyPr/>
                    <a:lstStyle/>
                    <a:p>
                      <a:pPr algn="ctr" rtl="0" fontAlgn="ctr"/>
                      <a:r>
                        <a:rPr lang="es-CO" sz="1000" b="1" i="0" u="none" strike="noStrike" dirty="0">
                          <a:solidFill>
                            <a:srgbClr val="002060"/>
                          </a:solidFill>
                          <a:effectLst/>
                          <a:latin typeface="+mn-lt"/>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marL="0" algn="ctr" defTabSz="914400" rtl="0" eaLnBrk="1" fontAlgn="ctr" latinLnBrk="0" hangingPunct="1"/>
                      <a:r>
                        <a:rPr lang="es-CO" sz="1000" b="1" i="0" u="none" strike="noStrike" kern="1200" dirty="0">
                          <a:solidFill>
                            <a:srgbClr val="002060"/>
                          </a:solidFill>
                          <a:effectLst/>
                          <a:latin typeface="+mn-lt"/>
                          <a:ea typeface="+mn-ea"/>
                          <a:cs typeface="+mn-cs"/>
                        </a:rPr>
                        <a:t>MARZO-2025</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marL="0" algn="ctr" defTabSz="914400" rtl="0" eaLnBrk="1" fontAlgn="ctr" latinLnBrk="0" hangingPunct="1"/>
                      <a:r>
                        <a:rPr lang="es-CO" sz="1000" b="1" i="0" u="none" strike="noStrike" kern="1200" dirty="0">
                          <a:solidFill>
                            <a:srgbClr val="002060"/>
                          </a:solidFill>
                          <a:effectLst/>
                          <a:latin typeface="+mn-lt"/>
                          <a:ea typeface="+mn-ea"/>
                          <a:cs typeface="+mn-cs"/>
                        </a:rPr>
                        <a:t>ABRIL-2025</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002060"/>
                          </a:solidFill>
                          <a:effectLst/>
                          <a:latin typeface="+mn-lt"/>
                        </a:rPr>
                        <a:t>% PARTICIPACIÓN</a:t>
                      </a:r>
                    </a:p>
                    <a:p>
                      <a:pPr algn="ctr" rtl="0" fontAlgn="ctr"/>
                      <a:r>
                        <a:rPr lang="es-CO" sz="1000" b="1" i="0" u="none" strike="noStrike" dirty="0">
                          <a:solidFill>
                            <a:srgbClr val="002060"/>
                          </a:solidFill>
                          <a:effectLst/>
                          <a:latin typeface="+mn-lt"/>
                        </a:rPr>
                        <a:t>(ABR-25)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693547858"/>
                  </a:ext>
                </a:extLst>
              </a:tr>
              <a:tr h="427009">
                <a:tc>
                  <a:txBody>
                    <a:bodyPr/>
                    <a:lstStyle/>
                    <a:p>
                      <a:pPr algn="ctr" rtl="0" fontAlgn="ctr"/>
                      <a:r>
                        <a:rPr lang="es-CO" sz="1000" b="0" i="0" u="none" strike="noStrike" dirty="0">
                          <a:solidFill>
                            <a:srgbClr val="002060"/>
                          </a:solidFill>
                          <a:effectLst/>
                          <a:latin typeface="+mn-lt"/>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a:solidFill>
                            <a:srgbClr val="002060"/>
                          </a:solidFill>
                          <a:effectLst/>
                          <a:latin typeface="Calibri" panose="020F0502020204030204" pitchFamily="34" charset="0"/>
                        </a:rPr>
                        <a:t>49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Calibri" panose="020F0502020204030204" pitchFamily="34" charset="0"/>
                        </a:rPr>
                        <a:t>49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0,01%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68898360"/>
                  </a:ext>
                </a:extLst>
              </a:tr>
              <a:tr h="427009">
                <a:tc>
                  <a:txBody>
                    <a:bodyPr/>
                    <a:lstStyle/>
                    <a:p>
                      <a:pPr algn="ctr" rtl="0" fontAlgn="ctr"/>
                      <a:r>
                        <a:rPr lang="es-CO" sz="1000" b="0" i="0" u="none" strike="noStrike" dirty="0">
                          <a:solidFill>
                            <a:srgbClr val="002060"/>
                          </a:solidFill>
                          <a:effectLst/>
                          <a:latin typeface="+mn-lt"/>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647.754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649.077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99,99%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57613312"/>
                  </a:ext>
                </a:extLst>
              </a:tr>
              <a:tr h="386151">
                <a:tc>
                  <a:txBody>
                    <a:bodyPr/>
                    <a:lstStyle/>
                    <a:p>
                      <a:pPr algn="ctr" rtl="0" fontAlgn="ctr"/>
                      <a:r>
                        <a:rPr lang="es-CO" sz="1000" b="1" i="0" u="none" strike="noStrike" dirty="0">
                          <a:solidFill>
                            <a:srgbClr val="002060"/>
                          </a:solidFill>
                          <a:effectLst/>
                          <a:latin typeface="+mn-lt"/>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647.803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649.126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66128188"/>
                  </a:ext>
                </a:extLst>
              </a:tr>
            </a:tbl>
          </a:graphicData>
        </a:graphic>
      </p:graphicFrame>
      <p:sp>
        <p:nvSpPr>
          <p:cNvPr id="5" name="CuadroTexto 4">
            <a:extLst>
              <a:ext uri="{FF2B5EF4-FFF2-40B4-BE49-F238E27FC236}">
                <a16:creationId xmlns:a16="http://schemas.microsoft.com/office/drawing/2014/main" id="{445FA320-2A49-8250-6FDD-66614371BF77}"/>
              </a:ext>
            </a:extLst>
          </p:cNvPr>
          <p:cNvSpPr txBox="1"/>
          <p:nvPr/>
        </p:nvSpPr>
        <p:spPr>
          <a:xfrm>
            <a:off x="2071923" y="4189758"/>
            <a:ext cx="8971005" cy="276999"/>
          </a:xfrm>
          <a:prstGeom prst="rect">
            <a:avLst/>
          </a:prstGeom>
          <a:noFill/>
        </p:spPr>
        <p:txBody>
          <a:bodyPr wrap="square" rtlCol="0">
            <a:spAutoFit/>
          </a:bodyPr>
          <a:lstStyle/>
          <a:p>
            <a:pPr marL="228600" indent="-228600">
              <a:buFontTx/>
              <a:buAutoNum type="arabicPeriod"/>
            </a:pPr>
            <a:r>
              <a:rPr lang="es-ES" sz="1200" dirty="0">
                <a:solidFill>
                  <a:schemeClr val="accent1">
                    <a:lumMod val="50000"/>
                  </a:schemeClr>
                </a:solidFill>
              </a:rPr>
              <a:t>Fuente de información suscriptores por tipo de población. Archivos planos de catastro con corte a </a:t>
            </a:r>
            <a:r>
              <a:rPr lang="es-MX" sz="1200" dirty="0">
                <a:solidFill>
                  <a:schemeClr val="accent1">
                    <a:lumMod val="50000"/>
                  </a:schemeClr>
                </a:solidFill>
              </a:rPr>
              <a:t>30 de abril de 2025.</a:t>
            </a:r>
          </a:p>
        </p:txBody>
      </p:sp>
    </p:spTree>
    <p:extLst>
      <p:ext uri="{BB962C8B-B14F-4D97-AF65-F5344CB8AC3E}">
        <p14:creationId xmlns:p14="http://schemas.microsoft.com/office/powerpoint/2010/main" val="101555965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79946" y="1396082"/>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30533" y="1394097"/>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1840" y="1712192"/>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78429" y="157764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961467" y="171219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6764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Ejecuciones  – Residuos especiales/RCD 2025</a:t>
            </a:r>
            <a:endParaRPr lang="es-CO" sz="1600" b="0" kern="0" dirty="0">
              <a:solidFill>
                <a:schemeClr val="accent1">
                  <a:lumMod val="50000"/>
                </a:schemeClr>
              </a:solidFill>
            </a:endParaRPr>
          </a:p>
        </p:txBody>
      </p:sp>
      <p:sp>
        <p:nvSpPr>
          <p:cNvPr id="19" name="CuadroTexto 18">
            <a:extLst>
              <a:ext uri="{FF2B5EF4-FFF2-40B4-BE49-F238E27FC236}">
                <a16:creationId xmlns:a16="http://schemas.microsoft.com/office/drawing/2014/main" id="{038D656D-80D8-4F74-A956-7C50C582F320}"/>
              </a:ext>
            </a:extLst>
          </p:cNvPr>
          <p:cNvSpPr txBox="1"/>
          <p:nvPr/>
        </p:nvSpPr>
        <p:spPr>
          <a:xfrm>
            <a:off x="206468" y="6421028"/>
            <a:ext cx="6038024" cy="369332"/>
          </a:xfrm>
          <a:prstGeom prst="rect">
            <a:avLst/>
          </a:prstGeom>
          <a:noFill/>
        </p:spPr>
        <p:txBody>
          <a:bodyPr wrap="square" rtlCol="0">
            <a:spAutoFit/>
          </a:bodyPr>
          <a:lstStyle/>
          <a:p>
            <a:r>
              <a:rPr lang="es-CO" sz="900" dirty="0">
                <a:solidFill>
                  <a:schemeClr val="accent1">
                    <a:lumMod val="50000"/>
                  </a:schemeClr>
                </a:solidFill>
              </a:rPr>
              <a:t>Fuente: Base de datos PIDJ en revisión de la interventoría  e Informes del Concesionario</a:t>
            </a:r>
          </a:p>
          <a:p>
            <a:r>
              <a:rPr lang="es-MX" sz="900" dirty="0">
                <a:solidFill>
                  <a:schemeClr val="accent1">
                    <a:lumMod val="50000"/>
                  </a:schemeClr>
                </a:solidFill>
              </a:rPr>
              <a:t>Periodo comprendido entre el 1 de enero y el 31 de marzo de 2025.</a:t>
            </a:r>
            <a:endParaRPr lang="es-CO" sz="900" dirty="0">
              <a:solidFill>
                <a:schemeClr val="accent1">
                  <a:lumMod val="50000"/>
                </a:schemeClr>
              </a:solidFill>
            </a:endParaRPr>
          </a:p>
        </p:txBody>
      </p:sp>
      <p:pic>
        <p:nvPicPr>
          <p:cNvPr id="31" name="Picture 2">
            <a:extLst>
              <a:ext uri="{FF2B5EF4-FFF2-40B4-BE49-F238E27FC236}">
                <a16:creationId xmlns:a16="http://schemas.microsoft.com/office/drawing/2014/main" id="{7C312B35-1301-4055-9069-F3CCB8C3048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47318" y="1854336"/>
            <a:ext cx="1214936" cy="544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 name="Picture 2">
            <a:extLst>
              <a:ext uri="{FF2B5EF4-FFF2-40B4-BE49-F238E27FC236}">
                <a16:creationId xmlns:a16="http://schemas.microsoft.com/office/drawing/2014/main" id="{104FA903-43D3-4B1B-8920-0377FA347F18}"/>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98338" y="1199219"/>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48D7293D-8613-B8BB-A493-C69723DEF003}"/>
              </a:ext>
            </a:extLst>
          </p:cNvPr>
          <p:cNvGraphicFramePr>
            <a:graphicFrameLocks noGrp="1"/>
          </p:cNvGraphicFramePr>
          <p:nvPr>
            <p:extLst>
              <p:ext uri="{D42A27DB-BD31-4B8C-83A1-F6EECF244321}">
                <p14:modId xmlns:p14="http://schemas.microsoft.com/office/powerpoint/2010/main" val="1393189037"/>
              </p:ext>
            </p:extLst>
          </p:nvPr>
        </p:nvGraphicFramePr>
        <p:xfrm>
          <a:off x="217792" y="2461271"/>
          <a:ext cx="11458485" cy="1908371"/>
        </p:xfrm>
        <a:graphic>
          <a:graphicData uri="http://schemas.openxmlformats.org/drawingml/2006/table">
            <a:tbl>
              <a:tblPr/>
              <a:tblGrid>
                <a:gridCol w="599199">
                  <a:extLst>
                    <a:ext uri="{9D8B030D-6E8A-4147-A177-3AD203B41FA5}">
                      <a16:colId xmlns:a16="http://schemas.microsoft.com/office/drawing/2014/main" val="1487567613"/>
                    </a:ext>
                  </a:extLst>
                </a:gridCol>
                <a:gridCol w="370933">
                  <a:extLst>
                    <a:ext uri="{9D8B030D-6E8A-4147-A177-3AD203B41FA5}">
                      <a16:colId xmlns:a16="http://schemas.microsoft.com/office/drawing/2014/main" val="2716478889"/>
                    </a:ext>
                  </a:extLst>
                </a:gridCol>
                <a:gridCol w="370933">
                  <a:extLst>
                    <a:ext uri="{9D8B030D-6E8A-4147-A177-3AD203B41FA5}">
                      <a16:colId xmlns:a16="http://schemas.microsoft.com/office/drawing/2014/main" val="1384373205"/>
                    </a:ext>
                  </a:extLst>
                </a:gridCol>
                <a:gridCol w="370933">
                  <a:extLst>
                    <a:ext uri="{9D8B030D-6E8A-4147-A177-3AD203B41FA5}">
                      <a16:colId xmlns:a16="http://schemas.microsoft.com/office/drawing/2014/main" val="711629850"/>
                    </a:ext>
                  </a:extLst>
                </a:gridCol>
                <a:gridCol w="199733">
                  <a:extLst>
                    <a:ext uri="{9D8B030D-6E8A-4147-A177-3AD203B41FA5}">
                      <a16:colId xmlns:a16="http://schemas.microsoft.com/office/drawing/2014/main" val="3421776090"/>
                    </a:ext>
                  </a:extLst>
                </a:gridCol>
                <a:gridCol w="542131">
                  <a:extLst>
                    <a:ext uri="{9D8B030D-6E8A-4147-A177-3AD203B41FA5}">
                      <a16:colId xmlns:a16="http://schemas.microsoft.com/office/drawing/2014/main" val="3418179860"/>
                    </a:ext>
                  </a:extLst>
                </a:gridCol>
                <a:gridCol w="447021">
                  <a:extLst>
                    <a:ext uri="{9D8B030D-6E8A-4147-A177-3AD203B41FA5}">
                      <a16:colId xmlns:a16="http://schemas.microsoft.com/office/drawing/2014/main" val="1760188250"/>
                    </a:ext>
                  </a:extLst>
                </a:gridCol>
                <a:gridCol w="447021">
                  <a:extLst>
                    <a:ext uri="{9D8B030D-6E8A-4147-A177-3AD203B41FA5}">
                      <a16:colId xmlns:a16="http://schemas.microsoft.com/office/drawing/2014/main" val="1196300483"/>
                    </a:ext>
                  </a:extLst>
                </a:gridCol>
                <a:gridCol w="447021">
                  <a:extLst>
                    <a:ext uri="{9D8B030D-6E8A-4147-A177-3AD203B41FA5}">
                      <a16:colId xmlns:a16="http://schemas.microsoft.com/office/drawing/2014/main" val="4267466874"/>
                    </a:ext>
                  </a:extLst>
                </a:gridCol>
                <a:gridCol w="199733">
                  <a:extLst>
                    <a:ext uri="{9D8B030D-6E8A-4147-A177-3AD203B41FA5}">
                      <a16:colId xmlns:a16="http://schemas.microsoft.com/office/drawing/2014/main" val="4190214156"/>
                    </a:ext>
                  </a:extLst>
                </a:gridCol>
                <a:gridCol w="542131">
                  <a:extLst>
                    <a:ext uri="{9D8B030D-6E8A-4147-A177-3AD203B41FA5}">
                      <a16:colId xmlns:a16="http://schemas.microsoft.com/office/drawing/2014/main" val="2824529237"/>
                    </a:ext>
                  </a:extLst>
                </a:gridCol>
                <a:gridCol w="399466">
                  <a:extLst>
                    <a:ext uri="{9D8B030D-6E8A-4147-A177-3AD203B41FA5}">
                      <a16:colId xmlns:a16="http://schemas.microsoft.com/office/drawing/2014/main" val="3750374076"/>
                    </a:ext>
                  </a:extLst>
                </a:gridCol>
                <a:gridCol w="399466">
                  <a:extLst>
                    <a:ext uri="{9D8B030D-6E8A-4147-A177-3AD203B41FA5}">
                      <a16:colId xmlns:a16="http://schemas.microsoft.com/office/drawing/2014/main" val="3835853987"/>
                    </a:ext>
                  </a:extLst>
                </a:gridCol>
                <a:gridCol w="399466">
                  <a:extLst>
                    <a:ext uri="{9D8B030D-6E8A-4147-A177-3AD203B41FA5}">
                      <a16:colId xmlns:a16="http://schemas.microsoft.com/office/drawing/2014/main" val="1263344971"/>
                    </a:ext>
                  </a:extLst>
                </a:gridCol>
                <a:gridCol w="199733">
                  <a:extLst>
                    <a:ext uri="{9D8B030D-6E8A-4147-A177-3AD203B41FA5}">
                      <a16:colId xmlns:a16="http://schemas.microsoft.com/office/drawing/2014/main" val="785864038"/>
                    </a:ext>
                  </a:extLst>
                </a:gridCol>
                <a:gridCol w="551643">
                  <a:extLst>
                    <a:ext uri="{9D8B030D-6E8A-4147-A177-3AD203B41FA5}">
                      <a16:colId xmlns:a16="http://schemas.microsoft.com/office/drawing/2014/main" val="187334902"/>
                    </a:ext>
                  </a:extLst>
                </a:gridCol>
                <a:gridCol w="351909">
                  <a:extLst>
                    <a:ext uri="{9D8B030D-6E8A-4147-A177-3AD203B41FA5}">
                      <a16:colId xmlns:a16="http://schemas.microsoft.com/office/drawing/2014/main" val="2813914760"/>
                    </a:ext>
                  </a:extLst>
                </a:gridCol>
                <a:gridCol w="351909">
                  <a:extLst>
                    <a:ext uri="{9D8B030D-6E8A-4147-A177-3AD203B41FA5}">
                      <a16:colId xmlns:a16="http://schemas.microsoft.com/office/drawing/2014/main" val="822088765"/>
                    </a:ext>
                  </a:extLst>
                </a:gridCol>
                <a:gridCol w="351909">
                  <a:extLst>
                    <a:ext uri="{9D8B030D-6E8A-4147-A177-3AD203B41FA5}">
                      <a16:colId xmlns:a16="http://schemas.microsoft.com/office/drawing/2014/main" val="2595850492"/>
                    </a:ext>
                  </a:extLst>
                </a:gridCol>
                <a:gridCol w="164067">
                  <a:extLst>
                    <a:ext uri="{9D8B030D-6E8A-4147-A177-3AD203B41FA5}">
                      <a16:colId xmlns:a16="http://schemas.microsoft.com/office/drawing/2014/main" val="2566558289"/>
                    </a:ext>
                  </a:extLst>
                </a:gridCol>
                <a:gridCol w="561483">
                  <a:extLst>
                    <a:ext uri="{9D8B030D-6E8A-4147-A177-3AD203B41FA5}">
                      <a16:colId xmlns:a16="http://schemas.microsoft.com/office/drawing/2014/main" val="967565801"/>
                    </a:ext>
                  </a:extLst>
                </a:gridCol>
                <a:gridCol w="315915">
                  <a:extLst>
                    <a:ext uri="{9D8B030D-6E8A-4147-A177-3AD203B41FA5}">
                      <a16:colId xmlns:a16="http://schemas.microsoft.com/office/drawing/2014/main" val="507836800"/>
                    </a:ext>
                  </a:extLst>
                </a:gridCol>
                <a:gridCol w="361422">
                  <a:extLst>
                    <a:ext uri="{9D8B030D-6E8A-4147-A177-3AD203B41FA5}">
                      <a16:colId xmlns:a16="http://schemas.microsoft.com/office/drawing/2014/main" val="3356197118"/>
                    </a:ext>
                  </a:extLst>
                </a:gridCol>
                <a:gridCol w="361422">
                  <a:extLst>
                    <a:ext uri="{9D8B030D-6E8A-4147-A177-3AD203B41FA5}">
                      <a16:colId xmlns:a16="http://schemas.microsoft.com/office/drawing/2014/main" val="121595703"/>
                    </a:ext>
                  </a:extLst>
                </a:gridCol>
                <a:gridCol w="164067">
                  <a:extLst>
                    <a:ext uri="{9D8B030D-6E8A-4147-A177-3AD203B41FA5}">
                      <a16:colId xmlns:a16="http://schemas.microsoft.com/office/drawing/2014/main" val="2543448046"/>
                    </a:ext>
                  </a:extLst>
                </a:gridCol>
                <a:gridCol w="561154">
                  <a:extLst>
                    <a:ext uri="{9D8B030D-6E8A-4147-A177-3AD203B41FA5}">
                      <a16:colId xmlns:a16="http://schemas.microsoft.com/office/drawing/2014/main" val="235184414"/>
                    </a:ext>
                  </a:extLst>
                </a:gridCol>
                <a:gridCol w="475555">
                  <a:extLst>
                    <a:ext uri="{9D8B030D-6E8A-4147-A177-3AD203B41FA5}">
                      <a16:colId xmlns:a16="http://schemas.microsoft.com/office/drawing/2014/main" val="2057267936"/>
                    </a:ext>
                  </a:extLst>
                </a:gridCol>
                <a:gridCol w="475555">
                  <a:extLst>
                    <a:ext uri="{9D8B030D-6E8A-4147-A177-3AD203B41FA5}">
                      <a16:colId xmlns:a16="http://schemas.microsoft.com/office/drawing/2014/main" val="4183887909"/>
                    </a:ext>
                  </a:extLst>
                </a:gridCol>
                <a:gridCol w="475555">
                  <a:extLst>
                    <a:ext uri="{9D8B030D-6E8A-4147-A177-3AD203B41FA5}">
                      <a16:colId xmlns:a16="http://schemas.microsoft.com/office/drawing/2014/main" val="532755506"/>
                    </a:ext>
                  </a:extLst>
                </a:gridCol>
              </a:tblGrid>
              <a:tr h="1089239">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284814974"/>
                  </a:ext>
                </a:extLst>
              </a:tr>
              <a:tr h="204783">
                <a:tc>
                  <a:txBody>
                    <a:bodyPr/>
                    <a:lstStyle/>
                    <a:p>
                      <a:pPr algn="ctr" rtl="0" fontAlgn="ctr"/>
                      <a:r>
                        <a:rPr lang="es-CO" sz="1050" b="0" i="0" u="none" strike="noStrike" dirty="0">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212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dirty="0">
                          <a:solidFill>
                            <a:srgbClr val="203864"/>
                          </a:solidFill>
                          <a:effectLst/>
                          <a:latin typeface="Calibri" panose="020F0502020204030204" pitchFamily="34" charset="0"/>
                        </a:rPr>
                        <a:t>166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438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329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dirty="0">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60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dirty="0">
                          <a:solidFill>
                            <a:srgbClr val="203864"/>
                          </a:solidFill>
                          <a:effectLst/>
                          <a:latin typeface="Calibri" panose="020F0502020204030204" pitchFamily="34" charset="0"/>
                        </a:rPr>
                        <a:t>123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dirty="0">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dirty="0">
                          <a:solidFill>
                            <a:srgbClr val="203864"/>
                          </a:solidFill>
                          <a:effectLst/>
                          <a:latin typeface="Calibri" panose="020F0502020204030204" pitchFamily="34" charset="0"/>
                        </a:rPr>
                        <a:t>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91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dirty="0">
                          <a:solidFill>
                            <a:srgbClr val="203864"/>
                          </a:solidFill>
                          <a:effectLst/>
                          <a:latin typeface="Calibri" panose="020F0502020204030204" pitchFamily="34" charset="0"/>
                        </a:rPr>
                        <a:t>165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dirty="0">
                          <a:solidFill>
                            <a:srgbClr val="203864"/>
                          </a:solidFill>
                          <a:effectLst/>
                          <a:latin typeface="Calibri" panose="020F0502020204030204" pitchFamily="34" charset="0"/>
                        </a:rPr>
                        <a:t>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dirty="0">
                          <a:solidFill>
                            <a:srgbClr val="203864"/>
                          </a:solidFill>
                          <a:effectLst/>
                          <a:latin typeface="Calibri" panose="020F0502020204030204" pitchFamily="34" charset="0"/>
                        </a:rPr>
                        <a:t>100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589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929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241137698"/>
                  </a:ext>
                </a:extLst>
              </a:tr>
              <a:tr h="204783">
                <a:tc>
                  <a:txBody>
                    <a:bodyPr/>
                    <a:lstStyle/>
                    <a:p>
                      <a:pPr algn="ctr" rtl="0" fontAlgn="ctr"/>
                      <a:r>
                        <a:rPr lang="es-CO" sz="1050" b="0" i="0" u="none" strike="noStrike" dirty="0">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251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50" b="0" i="0" u="none" strike="noStrike" dirty="0">
                          <a:solidFill>
                            <a:srgbClr val="203864"/>
                          </a:solidFill>
                          <a:effectLst/>
                          <a:latin typeface="Calibri" panose="020F0502020204030204" pitchFamily="34" charset="0"/>
                        </a:rPr>
                        <a:t>202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190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461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238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58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165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125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77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170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88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116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dirty="0">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609</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727</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851</a:t>
                      </a:r>
                    </a:p>
                  </a:txBody>
                  <a:tcPr marL="0" marR="0" marT="0" marB="0" anchor="ctr">
                    <a:lnL>
                      <a:noFill/>
                    </a:lnL>
                    <a:lnR>
                      <a:noFill/>
                    </a:lnR>
                    <a:lnT>
                      <a:noFill/>
                    </a:lnT>
                    <a:lnB>
                      <a:noFill/>
                    </a:lnB>
                    <a:noFill/>
                  </a:tcPr>
                </a:tc>
                <a:extLst>
                  <a:ext uri="{0D108BD9-81ED-4DB2-BD59-A6C34878D82A}">
                    <a16:rowId xmlns:a16="http://schemas.microsoft.com/office/drawing/2014/main" val="1998852433"/>
                  </a:ext>
                </a:extLst>
              </a:tr>
              <a:tr h="204783">
                <a:tc>
                  <a:txBody>
                    <a:bodyPr/>
                    <a:lstStyle/>
                    <a:p>
                      <a:pPr algn="ctr" rtl="0" fontAlgn="ctr"/>
                      <a:r>
                        <a:rPr lang="es-CO" sz="105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275</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210</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260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358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231</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56</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174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104</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84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188</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49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99</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dirty="0">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dirty="0">
                          <a:solidFill>
                            <a:srgbClr val="203864"/>
                          </a:solidFill>
                          <a:effectLst/>
                          <a:latin typeface="Calibri" panose="020F0502020204030204" pitchFamily="34" charset="0"/>
                        </a:rPr>
                        <a:t>673</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dirty="0">
                          <a:solidFill>
                            <a:srgbClr val="203864"/>
                          </a:solidFill>
                          <a:effectLst/>
                          <a:latin typeface="Calibri" panose="020F0502020204030204" pitchFamily="34" charset="0"/>
                        </a:rPr>
                        <a:t>616</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dirty="0">
                          <a:solidFill>
                            <a:srgbClr val="203864"/>
                          </a:solidFill>
                          <a:effectLst/>
                          <a:latin typeface="Calibri" panose="020F0502020204030204" pitchFamily="34" charset="0"/>
                        </a:rPr>
                        <a:t>832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041320055"/>
                  </a:ext>
                </a:extLst>
              </a:tr>
              <a:tr h="204783">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624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616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1.257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174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514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352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252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523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207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38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315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1.871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2.061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latin typeface="Calibri" panose="020F0502020204030204" pitchFamily="34" charset="0"/>
                        </a:rPr>
                        <a:t>2.612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4263954996"/>
                  </a:ext>
                </a:extLst>
              </a:tr>
            </a:tbl>
          </a:graphicData>
        </a:graphic>
      </p:graphicFrame>
    </p:spTree>
    <p:extLst>
      <p:ext uri="{BB962C8B-B14F-4D97-AF65-F5344CB8AC3E}">
        <p14:creationId xmlns:p14="http://schemas.microsoft.com/office/powerpoint/2010/main" val="414758130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0" y="129634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C40B3D22-95B6-4F86-91D9-ECB619D214D5}"/>
              </a:ext>
            </a:extLst>
          </p:cNvPr>
          <p:cNvPicPr>
            <a:picLocks noChangeAspect="1" noChangeArrowheads="1"/>
          </p:cNvPicPr>
          <p:nvPr/>
        </p:nvPicPr>
        <p:blipFill rotWithShape="1">
          <a:blip r:embed="rId4" cstate="email">
            <a:extLst>
              <a:ext uri="{28A0092B-C50C-407E-A947-70E740481C1C}">
                <a14:useLocalDpi xmlns:a14="http://schemas.microsoft.com/office/drawing/2010/main" val="0"/>
              </a:ext>
            </a:extLst>
          </a:blip>
          <a:srcRect l="12659" t="26088" r="12910" b="25971"/>
          <a:stretch/>
        </p:blipFill>
        <p:spPr bwMode="auto">
          <a:xfrm>
            <a:off x="10191472" y="64862"/>
            <a:ext cx="176399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D523A446-0B03-43B9-8368-A71B1D94E2F5}"/>
              </a:ext>
            </a:extLst>
          </p:cNvPr>
          <p:cNvSpPr txBox="1"/>
          <p:nvPr/>
        </p:nvSpPr>
        <p:spPr>
          <a:xfrm>
            <a:off x="1131587" y="199918"/>
            <a:ext cx="10534261"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abril de 2025</a:t>
            </a:r>
          </a:p>
        </p:txBody>
      </p:sp>
      <p:sp>
        <p:nvSpPr>
          <p:cNvPr id="10" name="CuadroTexto 4">
            <a:extLst>
              <a:ext uri="{FF2B5EF4-FFF2-40B4-BE49-F238E27FC236}">
                <a16:creationId xmlns:a16="http://schemas.microsoft.com/office/drawing/2014/main" id="{B1A54554-3A61-4913-ACCD-869C933AFC08}"/>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7FEBF89C-8BB8-21B4-C2E6-FA919E22970A}"/>
              </a:ext>
            </a:extLst>
          </p:cNvPr>
          <p:cNvSpPr txBox="1"/>
          <p:nvPr/>
        </p:nvSpPr>
        <p:spPr>
          <a:xfrm>
            <a:off x="2161647" y="4102222"/>
            <a:ext cx="7868705"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Asociaciones de aprovechamiento. Archivos planos de catastro con corte a </a:t>
            </a:r>
            <a:r>
              <a:rPr lang="es-MX" sz="1200" dirty="0">
                <a:solidFill>
                  <a:schemeClr val="accent1">
                    <a:lumMod val="50000"/>
                  </a:schemeClr>
                </a:solidFill>
              </a:rPr>
              <a:t>30 de abril de 2025.</a:t>
            </a:r>
            <a:endParaRPr lang="es-ES" sz="1200" dirty="0">
              <a:solidFill>
                <a:schemeClr val="accent1">
                  <a:lumMod val="50000"/>
                </a:schemeClr>
              </a:solidFill>
            </a:endParaRPr>
          </a:p>
        </p:txBody>
      </p:sp>
      <p:graphicFrame>
        <p:nvGraphicFramePr>
          <p:cNvPr id="3" name="Tabla 2">
            <a:extLst>
              <a:ext uri="{FF2B5EF4-FFF2-40B4-BE49-F238E27FC236}">
                <a16:creationId xmlns:a16="http://schemas.microsoft.com/office/drawing/2014/main" id="{74175D70-0EB5-0BF3-5070-85D7ECF29A06}"/>
              </a:ext>
            </a:extLst>
          </p:cNvPr>
          <p:cNvGraphicFramePr>
            <a:graphicFrameLocks noGrp="1"/>
          </p:cNvGraphicFramePr>
          <p:nvPr/>
        </p:nvGraphicFramePr>
        <p:xfrm>
          <a:off x="2403584" y="2438198"/>
          <a:ext cx="7417071" cy="1402279"/>
        </p:xfrm>
        <a:graphic>
          <a:graphicData uri="http://schemas.openxmlformats.org/drawingml/2006/table">
            <a:tbl>
              <a:tblPr/>
              <a:tblGrid>
                <a:gridCol w="614955">
                  <a:extLst>
                    <a:ext uri="{9D8B030D-6E8A-4147-A177-3AD203B41FA5}">
                      <a16:colId xmlns:a16="http://schemas.microsoft.com/office/drawing/2014/main" val="3166686462"/>
                    </a:ext>
                  </a:extLst>
                </a:gridCol>
                <a:gridCol w="2267372">
                  <a:extLst>
                    <a:ext uri="{9D8B030D-6E8A-4147-A177-3AD203B41FA5}">
                      <a16:colId xmlns:a16="http://schemas.microsoft.com/office/drawing/2014/main" val="3817956555"/>
                    </a:ext>
                  </a:extLst>
                </a:gridCol>
                <a:gridCol w="2267372">
                  <a:extLst>
                    <a:ext uri="{9D8B030D-6E8A-4147-A177-3AD203B41FA5}">
                      <a16:colId xmlns:a16="http://schemas.microsoft.com/office/drawing/2014/main" val="1215206883"/>
                    </a:ext>
                  </a:extLst>
                </a:gridCol>
                <a:gridCol w="2267372">
                  <a:extLst>
                    <a:ext uri="{9D8B030D-6E8A-4147-A177-3AD203B41FA5}">
                      <a16:colId xmlns:a16="http://schemas.microsoft.com/office/drawing/2014/main" val="2847405450"/>
                    </a:ext>
                  </a:extLst>
                </a:gridCol>
              </a:tblGrid>
              <a:tr h="803547">
                <a:tc>
                  <a:txBody>
                    <a:bodyPr/>
                    <a:lstStyle/>
                    <a:p>
                      <a:pPr algn="ctr" rtl="0" fontAlgn="ctr"/>
                      <a:r>
                        <a:rPr lang="es-CO" sz="1100" b="1" i="0" u="none" strike="noStrike" dirty="0">
                          <a:solidFill>
                            <a:srgbClr val="002060"/>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598732">
                <a:tc>
                  <a:txBody>
                    <a:bodyPr/>
                    <a:lstStyle/>
                    <a:p>
                      <a:pPr algn="ctr" rtl="0" fontAlgn="ctr"/>
                      <a:r>
                        <a:rPr lang="es-CO" sz="1100" b="0" i="0" u="none" strike="noStrike" dirty="0">
                          <a:solidFill>
                            <a:srgbClr val="002060"/>
                          </a:solidFill>
                          <a:effectLst/>
                          <a:latin typeface="+mn-lt"/>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649.126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387.064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400" b="1" i="0" u="none" strike="noStrike" dirty="0">
                          <a:solidFill>
                            <a:srgbClr val="002060"/>
                          </a:solidFill>
                          <a:effectLst/>
                          <a:latin typeface="+mn-lt"/>
                        </a:rPr>
                        <a:t>59,63%</a:t>
                      </a:r>
                      <a:endParaRPr lang="es-CO" sz="1400" b="1" i="0" u="none" strike="noStrike" dirty="0">
                        <a:solidFill>
                          <a:srgbClr val="002060"/>
                        </a:solidFill>
                        <a:effectLst/>
                        <a:latin typeface="+mn-lt"/>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Tree>
    <p:extLst>
      <p:ext uri="{BB962C8B-B14F-4D97-AF65-F5344CB8AC3E}">
        <p14:creationId xmlns:p14="http://schemas.microsoft.com/office/powerpoint/2010/main" val="177208632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ángulo 2">
            <a:extLst>
              <a:ext uri="{FF2B5EF4-FFF2-40B4-BE49-F238E27FC236}">
                <a16:creationId xmlns:a16="http://schemas.microsoft.com/office/drawing/2014/main" id="{50713022-DA97-4EC6-8F41-0CA5BE8B977E}"/>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rgbClr val="FFFFFF"/>
                </a:solidFill>
              </a:rPr>
              <a:t>GESTIÓN COMECIAL</a:t>
            </a:r>
            <a:endParaRPr lang="es-CO" altLang="es-CO" dirty="0">
              <a:solidFill>
                <a:srgbClr val="FFFFFF"/>
              </a:solidFill>
            </a:endParaRPr>
          </a:p>
        </p:txBody>
      </p:sp>
      <p:cxnSp>
        <p:nvCxnSpPr>
          <p:cNvPr id="7" name="Conector recto 6">
            <a:extLst>
              <a:ext uri="{FF2B5EF4-FFF2-40B4-BE49-F238E27FC236}">
                <a16:creationId xmlns:a16="http://schemas.microsoft.com/office/drawing/2014/main" id="{32DFEAD4-6C79-4A35-8086-136D5B0D882C}"/>
              </a:ext>
            </a:extLst>
          </p:cNvPr>
          <p:cNvCxnSpPr>
            <a:cxnSpLocks/>
          </p:cNvCxnSpPr>
          <p:nvPr/>
        </p:nvCxnSpPr>
        <p:spPr>
          <a:xfrm>
            <a:off x="37708" y="1036661"/>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06" name="Imagen 8">
            <a:extLst>
              <a:ext uri="{FF2B5EF4-FFF2-40B4-BE49-F238E27FC236}">
                <a16:creationId xmlns:a16="http://schemas.microsoft.com/office/drawing/2014/main" id="{12BC9C1E-6D13-4733-B7B7-C84A187651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3388" y="101600"/>
            <a:ext cx="973137" cy="707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upo 11">
            <a:extLst>
              <a:ext uri="{FF2B5EF4-FFF2-40B4-BE49-F238E27FC236}">
                <a16:creationId xmlns:a16="http://schemas.microsoft.com/office/drawing/2014/main" id="{375C5440-3236-4E6A-827A-C462C2C594F9}"/>
              </a:ext>
            </a:extLst>
          </p:cNvPr>
          <p:cNvGrpSpPr/>
          <p:nvPr/>
        </p:nvGrpSpPr>
        <p:grpSpPr>
          <a:xfrm>
            <a:off x="10603980" y="-69880"/>
            <a:ext cx="1154632" cy="1040552"/>
            <a:chOff x="10562619" y="1423954"/>
            <a:chExt cx="1280250" cy="1299632"/>
          </a:xfrm>
        </p:grpSpPr>
        <p:pic>
          <p:nvPicPr>
            <p:cNvPr id="13" name="Picture 2">
              <a:extLst>
                <a:ext uri="{FF2B5EF4-FFF2-40B4-BE49-F238E27FC236}">
                  <a16:creationId xmlns:a16="http://schemas.microsoft.com/office/drawing/2014/main" id="{9F94428B-C7B4-4525-8DB8-6CD53D9F0D9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FD48E00F-F92C-4980-B1C5-18A0223CC6AE}"/>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 name="CuadroTexto 14">
            <a:extLst>
              <a:ext uri="{FF2B5EF4-FFF2-40B4-BE49-F238E27FC236}">
                <a16:creationId xmlns:a16="http://schemas.microsoft.com/office/drawing/2014/main" id="{445BB43C-4E07-4DD6-BAE6-D78A2FF016DF}"/>
              </a:ext>
            </a:extLst>
          </p:cNvPr>
          <p:cNvSpPr txBox="1"/>
          <p:nvPr/>
        </p:nvSpPr>
        <p:spPr>
          <a:xfrm>
            <a:off x="1406525" y="110932"/>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abril de 2025</a:t>
            </a:r>
          </a:p>
        </p:txBody>
      </p:sp>
      <p:sp>
        <p:nvSpPr>
          <p:cNvPr id="17" name="CuadroTexto 4">
            <a:extLst>
              <a:ext uri="{FF2B5EF4-FFF2-40B4-BE49-F238E27FC236}">
                <a16:creationId xmlns:a16="http://schemas.microsoft.com/office/drawing/2014/main" id="{84E6A0FB-B38C-400A-8569-41650933E3A6}"/>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6" name="CuadroTexto 15">
            <a:extLst>
              <a:ext uri="{FF2B5EF4-FFF2-40B4-BE49-F238E27FC236}">
                <a16:creationId xmlns:a16="http://schemas.microsoft.com/office/drawing/2014/main" id="{B70F7067-9D44-4D90-A2AA-DB361D77E096}"/>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
        <p:nvSpPr>
          <p:cNvPr id="3" name="CuadroTexto 2">
            <a:extLst>
              <a:ext uri="{FF2B5EF4-FFF2-40B4-BE49-F238E27FC236}">
                <a16:creationId xmlns:a16="http://schemas.microsoft.com/office/drawing/2014/main" id="{E83798C9-7B18-77BC-9C26-3623EC515512}"/>
              </a:ext>
            </a:extLst>
          </p:cNvPr>
          <p:cNvSpPr txBox="1"/>
          <p:nvPr/>
        </p:nvSpPr>
        <p:spPr>
          <a:xfrm>
            <a:off x="1835150" y="3695450"/>
            <a:ext cx="7868705" cy="830997"/>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unidades residenciales y no residenciales y predios con descuento puerta a puerta. </a:t>
            </a:r>
          </a:p>
          <a:p>
            <a:r>
              <a:rPr lang="es-ES" sz="1200" dirty="0">
                <a:solidFill>
                  <a:schemeClr val="accent1">
                    <a:lumMod val="50000"/>
                  </a:schemeClr>
                </a:solidFill>
              </a:rPr>
              <a:t>Archivos planos de catastro con corte a 30 de abril de 2025.</a:t>
            </a:r>
          </a:p>
          <a:p>
            <a:endParaRPr lang="es-ES" sz="1200" dirty="0">
              <a:solidFill>
                <a:schemeClr val="accent1">
                  <a:lumMod val="50000"/>
                </a:schemeClr>
              </a:solidFill>
            </a:endParaRPr>
          </a:p>
          <a:p>
            <a:r>
              <a:rPr lang="es-ES" sz="1200" dirty="0">
                <a:solidFill>
                  <a:schemeClr val="accent1">
                    <a:lumMod val="50000"/>
                  </a:schemeClr>
                </a:solidFill>
              </a:rPr>
              <a:t>2. Fuente Información predios desocupados. Reportes del SIGAB con corte a 30 de abril de 2025.</a:t>
            </a:r>
          </a:p>
        </p:txBody>
      </p:sp>
      <p:graphicFrame>
        <p:nvGraphicFramePr>
          <p:cNvPr id="5" name="Tabla 4">
            <a:extLst>
              <a:ext uri="{FF2B5EF4-FFF2-40B4-BE49-F238E27FC236}">
                <a16:creationId xmlns:a16="http://schemas.microsoft.com/office/drawing/2014/main" id="{7D6ADD88-36E8-0520-0135-0B0ADF2402A2}"/>
              </a:ext>
            </a:extLst>
          </p:cNvPr>
          <p:cNvGraphicFramePr>
            <a:graphicFrameLocks noGrp="1"/>
          </p:cNvGraphicFramePr>
          <p:nvPr/>
        </p:nvGraphicFramePr>
        <p:xfrm>
          <a:off x="1880655" y="2491786"/>
          <a:ext cx="7823200" cy="990600"/>
        </p:xfrm>
        <a:graphic>
          <a:graphicData uri="http://schemas.openxmlformats.org/drawingml/2006/table">
            <a:tbl>
              <a:tblPr/>
              <a:tblGrid>
                <a:gridCol w="761691">
                  <a:extLst>
                    <a:ext uri="{9D8B030D-6E8A-4147-A177-3AD203B41FA5}">
                      <a16:colId xmlns:a16="http://schemas.microsoft.com/office/drawing/2014/main" val="6443181"/>
                    </a:ext>
                  </a:extLst>
                </a:gridCol>
                <a:gridCol w="1307569">
                  <a:extLst>
                    <a:ext uri="{9D8B030D-6E8A-4147-A177-3AD203B41FA5}">
                      <a16:colId xmlns:a16="http://schemas.microsoft.com/office/drawing/2014/main" val="3557993961"/>
                    </a:ext>
                  </a:extLst>
                </a:gridCol>
                <a:gridCol w="1002893">
                  <a:extLst>
                    <a:ext uri="{9D8B030D-6E8A-4147-A177-3AD203B41FA5}">
                      <a16:colId xmlns:a16="http://schemas.microsoft.com/office/drawing/2014/main" val="1634585362"/>
                    </a:ext>
                  </a:extLst>
                </a:gridCol>
                <a:gridCol w="761691">
                  <a:extLst>
                    <a:ext uri="{9D8B030D-6E8A-4147-A177-3AD203B41FA5}">
                      <a16:colId xmlns:a16="http://schemas.microsoft.com/office/drawing/2014/main" val="3567097788"/>
                    </a:ext>
                  </a:extLst>
                </a:gridCol>
                <a:gridCol w="1475776">
                  <a:extLst>
                    <a:ext uri="{9D8B030D-6E8A-4147-A177-3AD203B41FA5}">
                      <a16:colId xmlns:a16="http://schemas.microsoft.com/office/drawing/2014/main" val="2674530679"/>
                    </a:ext>
                  </a:extLst>
                </a:gridCol>
                <a:gridCol w="2513580">
                  <a:extLst>
                    <a:ext uri="{9D8B030D-6E8A-4147-A177-3AD203B41FA5}">
                      <a16:colId xmlns:a16="http://schemas.microsoft.com/office/drawing/2014/main" val="2662040093"/>
                    </a:ext>
                  </a:extLst>
                </a:gridCol>
              </a:tblGrid>
              <a:tr h="390525">
                <a:tc>
                  <a:txBody>
                    <a:bodyPr/>
                    <a:lstStyle/>
                    <a:p>
                      <a:pPr algn="ctr" rtl="0" fontAlgn="ctr"/>
                      <a:r>
                        <a:rPr lang="es-CO" sz="1100" b="1" i="0" u="none" strike="noStrike">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MX" sz="1100" b="1" i="0" u="none" strike="noStrike">
                          <a:solidFill>
                            <a:srgbClr val="203764"/>
                          </a:solidFill>
                          <a:effectLst/>
                          <a:latin typeface="Calibri" panose="020F0502020204030204" pitchFamily="34" charset="0"/>
                        </a:rPr>
                        <a:t>CUENTAS CON DESCUENTO POR LA NO RECOLECCIÓN PUERTA PUERTA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extLst>
                  <a:ext uri="{0D108BD9-81ED-4DB2-BD59-A6C34878D82A}">
                    <a16:rowId xmlns:a16="http://schemas.microsoft.com/office/drawing/2014/main" val="2112859965"/>
                  </a:ext>
                </a:extLst>
              </a:tr>
              <a:tr h="200025">
                <a:tc>
                  <a:txBody>
                    <a:bodyPr/>
                    <a:lstStyle/>
                    <a:p>
                      <a:pPr algn="ctr" rtl="0" fontAlgn="ctr"/>
                      <a:r>
                        <a:rPr lang="es-CO" sz="1100" b="0" i="0" u="none" strike="noStrike">
                          <a:solidFill>
                            <a:srgbClr val="203764"/>
                          </a:solidFill>
                          <a:effectLst/>
                          <a:latin typeface="Calibri" panose="020F0502020204030204" pitchFamily="34" charset="0"/>
                        </a:rPr>
                        <a:t>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FONTIBÓN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144.062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167.391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822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531115028"/>
                  </a:ext>
                </a:extLst>
              </a:tr>
              <a:tr h="200025">
                <a:tc>
                  <a:txBody>
                    <a:bodyPr/>
                    <a:lstStyle/>
                    <a:p>
                      <a:pPr algn="ctr" rtl="0" fontAlgn="ctr"/>
                      <a:r>
                        <a:rPr lang="es-CO" sz="1100" b="0" i="0" u="none" strike="noStrike">
                          <a:solidFill>
                            <a:srgbClr val="203764"/>
                          </a:solidFill>
                          <a:effectLst/>
                          <a:latin typeface="Calibri" panose="020F0502020204030204" pitchFamily="34" charset="0"/>
                        </a:rPr>
                        <a:t>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KENNEDY</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333.893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406.471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2.565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3.368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807971768"/>
                  </a:ext>
                </a:extLst>
              </a:tr>
              <a:tr h="200025">
                <a:tc gridSpan="2">
                  <a:txBody>
                    <a:bodyPr/>
                    <a:lstStyle/>
                    <a:p>
                      <a:pPr algn="ctr" rtl="0" fontAlgn="ctr"/>
                      <a:r>
                        <a:rPr lang="es-CO" sz="1100" b="1" i="0" u="none" strike="noStrike">
                          <a:solidFill>
                            <a:srgbClr val="203764"/>
                          </a:solidFill>
                          <a:effectLst/>
                          <a:latin typeface="Calibri" panose="020F0502020204030204" pitchFamily="34" charset="0"/>
                        </a:rPr>
                        <a:t>Total ASE 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477.955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573.862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3.387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3.431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937233674"/>
                  </a:ext>
                </a:extLst>
              </a:tr>
            </a:tbl>
          </a:graphicData>
        </a:graphic>
      </p:graphicFrame>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093371"/>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a:extLst>
              <a:ext uri="{FF2B5EF4-FFF2-40B4-BE49-F238E27FC236}">
                <a16:creationId xmlns:a16="http://schemas.microsoft.com/office/drawing/2014/main" id="{D69873F3-A7F4-407B-85D8-72C513F2CAF9}"/>
              </a:ext>
            </a:extLst>
          </p:cNvPr>
          <p:cNvGrpSpPr/>
          <p:nvPr/>
        </p:nvGrpSpPr>
        <p:grpSpPr>
          <a:xfrm>
            <a:off x="10623760" y="-138060"/>
            <a:ext cx="1154632" cy="1231427"/>
            <a:chOff x="10562619" y="1423954"/>
            <a:chExt cx="1280250" cy="1299632"/>
          </a:xfrm>
        </p:grpSpPr>
        <p:pic>
          <p:nvPicPr>
            <p:cNvPr id="11" name="Picture 2">
              <a:extLst>
                <a:ext uri="{FF2B5EF4-FFF2-40B4-BE49-F238E27FC236}">
                  <a16:creationId xmlns:a16="http://schemas.microsoft.com/office/drawing/2014/main" id="{5ED7424E-828C-4727-83F2-73A654BF440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B90D9B69-0162-4957-A3C5-9E66FC48AC0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7" name="CuadroTexto 16">
            <a:extLst>
              <a:ext uri="{FF2B5EF4-FFF2-40B4-BE49-F238E27FC236}">
                <a16:creationId xmlns:a16="http://schemas.microsoft.com/office/drawing/2014/main" id="{550A9AC7-FCE7-48C5-A457-6CF2A7D5808C}"/>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abril de 2025</a:t>
            </a:r>
          </a:p>
        </p:txBody>
      </p:sp>
      <p:sp>
        <p:nvSpPr>
          <p:cNvPr id="12" name="CuadroTexto 4">
            <a:extLst>
              <a:ext uri="{FF2B5EF4-FFF2-40B4-BE49-F238E27FC236}">
                <a16:creationId xmlns:a16="http://schemas.microsoft.com/office/drawing/2014/main" id="{BD12960B-A8CC-4EC4-9114-725278D3D053}"/>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CC7D4F72-CE5D-34F9-9342-1EE9407DAC5F}"/>
              </a:ext>
            </a:extLst>
          </p:cNvPr>
          <p:cNvSpPr txBox="1"/>
          <p:nvPr/>
        </p:nvSpPr>
        <p:spPr>
          <a:xfrm>
            <a:off x="2253778" y="4098075"/>
            <a:ext cx="7108882"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por tipo de población. Archivos planos de catastro con corte a 30 de abril de 2025.</a:t>
            </a:r>
          </a:p>
        </p:txBody>
      </p:sp>
      <p:graphicFrame>
        <p:nvGraphicFramePr>
          <p:cNvPr id="3" name="Tabla 2">
            <a:extLst>
              <a:ext uri="{FF2B5EF4-FFF2-40B4-BE49-F238E27FC236}">
                <a16:creationId xmlns:a16="http://schemas.microsoft.com/office/drawing/2014/main" id="{00F101DE-A1AC-278A-D5E8-AB05EA90B64E}"/>
              </a:ext>
            </a:extLst>
          </p:cNvPr>
          <p:cNvGraphicFramePr>
            <a:graphicFrameLocks noGrp="1"/>
          </p:cNvGraphicFramePr>
          <p:nvPr/>
        </p:nvGraphicFramePr>
        <p:xfrm>
          <a:off x="2187388" y="2250424"/>
          <a:ext cx="7175272" cy="1491091"/>
        </p:xfrm>
        <a:graphic>
          <a:graphicData uri="http://schemas.openxmlformats.org/drawingml/2006/table">
            <a:tbl>
              <a:tblPr/>
              <a:tblGrid>
                <a:gridCol w="2168565">
                  <a:extLst>
                    <a:ext uri="{9D8B030D-6E8A-4147-A177-3AD203B41FA5}">
                      <a16:colId xmlns:a16="http://schemas.microsoft.com/office/drawing/2014/main" val="1171668616"/>
                    </a:ext>
                  </a:extLst>
                </a:gridCol>
                <a:gridCol w="1493937">
                  <a:extLst>
                    <a:ext uri="{9D8B030D-6E8A-4147-A177-3AD203B41FA5}">
                      <a16:colId xmlns:a16="http://schemas.microsoft.com/office/drawing/2014/main" val="2086990961"/>
                    </a:ext>
                  </a:extLst>
                </a:gridCol>
                <a:gridCol w="1716009">
                  <a:extLst>
                    <a:ext uri="{9D8B030D-6E8A-4147-A177-3AD203B41FA5}">
                      <a16:colId xmlns:a16="http://schemas.microsoft.com/office/drawing/2014/main" val="896859623"/>
                    </a:ext>
                  </a:extLst>
                </a:gridCol>
                <a:gridCol w="1796761">
                  <a:extLst>
                    <a:ext uri="{9D8B030D-6E8A-4147-A177-3AD203B41FA5}">
                      <a16:colId xmlns:a16="http://schemas.microsoft.com/office/drawing/2014/main" val="277134206"/>
                    </a:ext>
                  </a:extLst>
                </a:gridCol>
              </a:tblGrid>
              <a:tr h="521959">
                <a:tc>
                  <a:txBody>
                    <a:bodyPr/>
                    <a:lstStyle/>
                    <a:p>
                      <a:pPr algn="ctr" rtl="0" fontAlgn="ctr"/>
                      <a:r>
                        <a:rPr lang="es-CO" sz="1100" b="1" i="0" u="none" strike="noStrike" dirty="0">
                          <a:solidFill>
                            <a:srgbClr val="002060"/>
                          </a:solidFill>
                          <a:effectLst/>
                          <a:latin typeface="Calibri" panose="020F0502020204030204" pitchFamily="34" charset="0"/>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MARZO-2025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ABRIL-2025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 PARTICIPACIÓN</a:t>
                      </a:r>
                      <a:br>
                        <a:rPr lang="es-CO" sz="1100" b="1" i="0" u="none" strike="noStrike" dirty="0">
                          <a:solidFill>
                            <a:srgbClr val="002060"/>
                          </a:solidFill>
                          <a:effectLst/>
                          <a:latin typeface="Calibri" panose="020F0502020204030204" pitchFamily="34" charset="0"/>
                        </a:rPr>
                      </a:br>
                      <a:r>
                        <a:rPr lang="es-CO" sz="1100" b="1" i="0" u="none" strike="noStrike" dirty="0">
                          <a:solidFill>
                            <a:srgbClr val="002060"/>
                          </a:solidFill>
                          <a:effectLst/>
                          <a:latin typeface="Calibri" panose="020F0502020204030204" pitchFamily="34" charset="0"/>
                        </a:rPr>
                        <a:t> (ABR-25)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578290151"/>
                  </a:ext>
                </a:extLst>
              </a:tr>
              <a:tr h="302307">
                <a:tc>
                  <a:txBody>
                    <a:bodyPr/>
                    <a:lstStyle/>
                    <a:p>
                      <a:pPr algn="ctr" rtl="0" fontAlgn="ctr"/>
                      <a:r>
                        <a:rPr lang="es-CO" sz="1100" b="0" i="0" u="none" strike="noStrike">
                          <a:solidFill>
                            <a:srgbClr val="002060"/>
                          </a:solidFill>
                          <a:effectLst/>
                          <a:latin typeface="Calibri" panose="020F0502020204030204" pitchFamily="34" charset="0"/>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423355586"/>
                  </a:ext>
                </a:extLst>
              </a:tr>
              <a:tr h="374279">
                <a:tc>
                  <a:txBody>
                    <a:bodyPr/>
                    <a:lstStyle/>
                    <a:p>
                      <a:pPr algn="ctr" rtl="0" fontAlgn="ctr"/>
                      <a:r>
                        <a:rPr lang="es-CO" sz="1100" b="0" i="0" u="none" strike="noStrike">
                          <a:solidFill>
                            <a:srgbClr val="002060"/>
                          </a:solidFill>
                          <a:effectLst/>
                          <a:latin typeface="Calibri" panose="020F0502020204030204" pitchFamily="34" charset="0"/>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477.459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477.955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427457363"/>
                  </a:ext>
                </a:extLst>
              </a:tr>
              <a:tr h="292546">
                <a:tc>
                  <a:txBody>
                    <a:bodyPr/>
                    <a:lstStyle/>
                    <a:p>
                      <a:pPr algn="ctr" rtl="0" fontAlgn="ctr"/>
                      <a:r>
                        <a:rPr lang="es-CO" sz="1100" b="0" i="0" u="none" strike="noStrike">
                          <a:solidFill>
                            <a:srgbClr val="002060"/>
                          </a:solidFill>
                          <a:effectLst/>
                          <a:latin typeface="Calibri" panose="020F0502020204030204" pitchFamily="34" charset="0"/>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477.459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477.955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45376544"/>
                  </a:ext>
                </a:extLst>
              </a:tr>
            </a:tbl>
          </a:graphicData>
        </a:graphic>
      </p:graphicFrame>
    </p:spTree>
    <p:extLst>
      <p:ext uri="{BB962C8B-B14F-4D97-AF65-F5344CB8AC3E}">
        <p14:creationId xmlns:p14="http://schemas.microsoft.com/office/powerpoint/2010/main" val="3664068657"/>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47135" y="12586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a:extLst>
              <a:ext uri="{FF2B5EF4-FFF2-40B4-BE49-F238E27FC236}">
                <a16:creationId xmlns:a16="http://schemas.microsoft.com/office/drawing/2014/main" id="{A7BCE894-A927-42CA-A7CF-801FFE8F31B3}"/>
              </a:ext>
            </a:extLst>
          </p:cNvPr>
          <p:cNvGrpSpPr/>
          <p:nvPr/>
        </p:nvGrpSpPr>
        <p:grpSpPr>
          <a:xfrm>
            <a:off x="10882167" y="-74384"/>
            <a:ext cx="1154632" cy="1231427"/>
            <a:chOff x="10562619" y="1423954"/>
            <a:chExt cx="1280250" cy="1299632"/>
          </a:xfrm>
        </p:grpSpPr>
        <p:pic>
          <p:nvPicPr>
            <p:cNvPr id="14" name="Picture 2">
              <a:extLst>
                <a:ext uri="{FF2B5EF4-FFF2-40B4-BE49-F238E27FC236}">
                  <a16:creationId xmlns:a16="http://schemas.microsoft.com/office/drawing/2014/main" id="{2A0A7978-8B65-4F79-B6C7-E2702864C33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2">
              <a:extLst>
                <a:ext uri="{FF2B5EF4-FFF2-40B4-BE49-F238E27FC236}">
                  <a16:creationId xmlns:a16="http://schemas.microsoft.com/office/drawing/2014/main" id="{13BA8BC4-5FB5-4D4E-B045-034136E2D60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CuadroTexto 10">
            <a:extLst>
              <a:ext uri="{FF2B5EF4-FFF2-40B4-BE49-F238E27FC236}">
                <a16:creationId xmlns:a16="http://schemas.microsoft.com/office/drawing/2014/main" id="{2678FDFD-A0B5-421C-973F-110331C2C3BD}"/>
              </a:ext>
            </a:extLst>
          </p:cNvPr>
          <p:cNvSpPr txBox="1"/>
          <p:nvPr/>
        </p:nvSpPr>
        <p:spPr>
          <a:xfrm>
            <a:off x="1026925" y="173231"/>
            <a:ext cx="10462010"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abril de 2025</a:t>
            </a:r>
          </a:p>
        </p:txBody>
      </p:sp>
      <p:sp>
        <p:nvSpPr>
          <p:cNvPr id="12" name="CuadroTexto 4">
            <a:extLst>
              <a:ext uri="{FF2B5EF4-FFF2-40B4-BE49-F238E27FC236}">
                <a16:creationId xmlns:a16="http://schemas.microsoft.com/office/drawing/2014/main" id="{8A7B6B31-3119-49EC-80BD-FC20BD9D5325}"/>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C2E29214-73AD-EBFF-F596-C38429F81125}"/>
              </a:ext>
            </a:extLst>
          </p:cNvPr>
          <p:cNvSpPr txBox="1"/>
          <p:nvPr/>
        </p:nvSpPr>
        <p:spPr>
          <a:xfrm>
            <a:off x="2275884" y="4288197"/>
            <a:ext cx="7009329"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Asociaciones de aprovechamiento. Archivos planos de catastro con corte a 30 de abril de 2025.</a:t>
            </a:r>
          </a:p>
        </p:txBody>
      </p:sp>
      <p:graphicFrame>
        <p:nvGraphicFramePr>
          <p:cNvPr id="4" name="Tabla 3">
            <a:extLst>
              <a:ext uri="{FF2B5EF4-FFF2-40B4-BE49-F238E27FC236}">
                <a16:creationId xmlns:a16="http://schemas.microsoft.com/office/drawing/2014/main" id="{5C4F5A75-2E2B-E499-240D-43A2DBA562B9}"/>
              </a:ext>
            </a:extLst>
          </p:cNvPr>
          <p:cNvGraphicFramePr>
            <a:graphicFrameLocks noGrp="1"/>
          </p:cNvGraphicFramePr>
          <p:nvPr/>
        </p:nvGraphicFramePr>
        <p:xfrm>
          <a:off x="2275884" y="2520377"/>
          <a:ext cx="7266950" cy="1380411"/>
        </p:xfrm>
        <a:graphic>
          <a:graphicData uri="http://schemas.openxmlformats.org/drawingml/2006/table">
            <a:tbl>
              <a:tblPr/>
              <a:tblGrid>
                <a:gridCol w="1851160">
                  <a:extLst>
                    <a:ext uri="{9D8B030D-6E8A-4147-A177-3AD203B41FA5}">
                      <a16:colId xmlns:a16="http://schemas.microsoft.com/office/drawing/2014/main" val="167799717"/>
                    </a:ext>
                  </a:extLst>
                </a:gridCol>
                <a:gridCol w="2111240">
                  <a:extLst>
                    <a:ext uri="{9D8B030D-6E8A-4147-A177-3AD203B41FA5}">
                      <a16:colId xmlns:a16="http://schemas.microsoft.com/office/drawing/2014/main" val="4173859939"/>
                    </a:ext>
                  </a:extLst>
                </a:gridCol>
                <a:gridCol w="1774666">
                  <a:extLst>
                    <a:ext uri="{9D8B030D-6E8A-4147-A177-3AD203B41FA5}">
                      <a16:colId xmlns:a16="http://schemas.microsoft.com/office/drawing/2014/main" val="1035851620"/>
                    </a:ext>
                  </a:extLst>
                </a:gridCol>
                <a:gridCol w="1529884">
                  <a:extLst>
                    <a:ext uri="{9D8B030D-6E8A-4147-A177-3AD203B41FA5}">
                      <a16:colId xmlns:a16="http://schemas.microsoft.com/office/drawing/2014/main" val="280508728"/>
                    </a:ext>
                  </a:extLst>
                </a:gridCol>
              </a:tblGrid>
              <a:tr h="840948">
                <a:tc>
                  <a:txBody>
                    <a:bodyPr/>
                    <a:lstStyle/>
                    <a:p>
                      <a:pPr algn="ctr" rtl="0" fontAlgn="ctr"/>
                      <a:r>
                        <a:rPr lang="es-CO" sz="1100" b="1" i="0" u="none" strike="noStrike" dirty="0">
                          <a:solidFill>
                            <a:srgbClr val="002060"/>
                          </a:solidFill>
                          <a:effectLst/>
                          <a:latin typeface="Calibri" panose="020F0502020204030204" pitchFamily="34" charset="0"/>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002060"/>
                          </a:solidFill>
                          <a:effectLst/>
                          <a:latin typeface="Calibri" panose="020F0502020204030204" pitchFamily="34" charset="0"/>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002060"/>
                          </a:solidFill>
                          <a:effectLst/>
                          <a:latin typeface="Calibri" panose="020F0502020204030204" pitchFamily="34" charset="0"/>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002060"/>
                          </a:solidFill>
                          <a:effectLst/>
                          <a:latin typeface="Calibri" panose="020F0502020204030204" pitchFamily="34" charset="0"/>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873429459"/>
                  </a:ext>
                </a:extLst>
              </a:tr>
              <a:tr h="539463">
                <a:tc>
                  <a:txBody>
                    <a:bodyPr/>
                    <a:lstStyle/>
                    <a:p>
                      <a:pPr algn="ctr" rtl="0" fontAlgn="ctr"/>
                      <a:r>
                        <a:rPr lang="es-CO" sz="1100" b="0" i="0" u="none" strike="noStrike">
                          <a:solidFill>
                            <a:srgbClr val="002060"/>
                          </a:solidFill>
                          <a:effectLst/>
                          <a:latin typeface="Calibri" panose="020F0502020204030204" pitchFamily="34" charset="0"/>
                        </a:rPr>
                        <a:t>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477.955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105.042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400" b="1" i="0" u="none" strike="noStrike" dirty="0">
                          <a:solidFill>
                            <a:srgbClr val="002060"/>
                          </a:solidFill>
                          <a:effectLst/>
                          <a:latin typeface="Calibri" panose="020F0502020204030204" pitchFamily="34" charset="0"/>
                        </a:rPr>
                        <a:t>21,97%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251205102"/>
                  </a:ext>
                </a:extLst>
              </a:tr>
            </a:tbl>
          </a:graphicData>
        </a:graphic>
      </p:graphicFrame>
    </p:spTree>
    <p:extLst>
      <p:ext uri="{BB962C8B-B14F-4D97-AF65-F5344CB8AC3E}">
        <p14:creationId xmlns:p14="http://schemas.microsoft.com/office/powerpoint/2010/main" val="3737552795"/>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ángulo 2">
            <a:extLst>
              <a:ext uri="{FF2B5EF4-FFF2-40B4-BE49-F238E27FC236}">
                <a16:creationId xmlns:a16="http://schemas.microsoft.com/office/drawing/2014/main" id="{6420F684-5B6F-46FB-8F33-3677DFD10446}"/>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1D7FD74D-CBD8-4416-A172-CF63C1A90C4C}"/>
              </a:ext>
            </a:extLst>
          </p:cNvPr>
          <p:cNvCxnSpPr>
            <a:cxnSpLocks/>
          </p:cNvCxnSpPr>
          <p:nvPr/>
        </p:nvCxnSpPr>
        <p:spPr>
          <a:xfrm>
            <a:off x="0" y="11017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316" name="Imagen 10">
            <a:extLst>
              <a:ext uri="{FF2B5EF4-FFF2-40B4-BE49-F238E27FC236}">
                <a16:creationId xmlns:a16="http://schemas.microsoft.com/office/drawing/2014/main" id="{D83ABB89-25C9-43DF-80AD-6D17A4D25A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515767" y="299207"/>
            <a:ext cx="2147888" cy="484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57" name="Imagen 8">
            <a:extLst>
              <a:ext uri="{FF2B5EF4-FFF2-40B4-BE49-F238E27FC236}">
                <a16:creationId xmlns:a16="http://schemas.microsoft.com/office/drawing/2014/main" id="{676440E4-B57B-4C84-8A12-E9335F22DEDD}"/>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3388" y="87312"/>
            <a:ext cx="973137"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F4553E2E-EA0E-47FE-A582-16D4EA7E28D0}"/>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abril de 2025</a:t>
            </a:r>
          </a:p>
        </p:txBody>
      </p:sp>
      <p:sp>
        <p:nvSpPr>
          <p:cNvPr id="11" name="CuadroTexto 4">
            <a:extLst>
              <a:ext uri="{FF2B5EF4-FFF2-40B4-BE49-F238E27FC236}">
                <a16:creationId xmlns:a16="http://schemas.microsoft.com/office/drawing/2014/main" id="{E6EF5074-12AD-4BA6-9F6D-15D35377C38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2" name="CuadroTexto 11">
            <a:extLst>
              <a:ext uri="{FF2B5EF4-FFF2-40B4-BE49-F238E27FC236}">
                <a16:creationId xmlns:a16="http://schemas.microsoft.com/office/drawing/2014/main" id="{A0BA12E9-0122-40B1-8D06-086367C9EBF0}"/>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
        <p:nvSpPr>
          <p:cNvPr id="2" name="CuadroTexto 1">
            <a:extLst>
              <a:ext uri="{FF2B5EF4-FFF2-40B4-BE49-F238E27FC236}">
                <a16:creationId xmlns:a16="http://schemas.microsoft.com/office/drawing/2014/main" id="{B39BA4DA-F65C-FBB5-D53B-CF79A7C827D1}"/>
              </a:ext>
            </a:extLst>
          </p:cNvPr>
          <p:cNvSpPr txBox="1"/>
          <p:nvPr/>
        </p:nvSpPr>
        <p:spPr>
          <a:xfrm>
            <a:off x="1742019" y="3981630"/>
            <a:ext cx="7868705" cy="830997"/>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unidades residenciales y no residenciales y predios con descuento puerta a puerta.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Archivos planos de catastro con corte al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30</a:t>
            </a:r>
            <a:r>
              <a:rPr lang="pt-BR" sz="1200" dirty="0">
                <a:solidFill>
                  <a:srgbClr val="4472C4">
                    <a:lumMod val="50000"/>
                  </a:srgbClr>
                </a:solidFill>
                <a:latin typeface="Calibri" panose="020F0502020204030204"/>
              </a:rPr>
              <a:t> de Abril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2025</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 Fuente Información predios desocupados. Reportes del SIGAB con corte al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30</a:t>
            </a:r>
            <a:r>
              <a:rPr lang="pt-BR" sz="1200" dirty="0">
                <a:solidFill>
                  <a:srgbClr val="4472C4">
                    <a:lumMod val="50000"/>
                  </a:srgbClr>
                </a:solidFill>
                <a:latin typeface="Calibri" panose="020F0502020204030204"/>
              </a:rPr>
              <a:t> de Abril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2025</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graphicFrame>
        <p:nvGraphicFramePr>
          <p:cNvPr id="3" name="Tabla 2">
            <a:extLst>
              <a:ext uri="{FF2B5EF4-FFF2-40B4-BE49-F238E27FC236}">
                <a16:creationId xmlns:a16="http://schemas.microsoft.com/office/drawing/2014/main" id="{D2309D73-DFF1-1B62-0AA9-21FEBAFFBB1F}"/>
              </a:ext>
            </a:extLst>
          </p:cNvPr>
          <p:cNvGraphicFramePr>
            <a:graphicFrameLocks noGrp="1"/>
          </p:cNvGraphicFramePr>
          <p:nvPr/>
        </p:nvGraphicFramePr>
        <p:xfrm>
          <a:off x="1835149" y="2382257"/>
          <a:ext cx="7868707" cy="1264287"/>
        </p:xfrm>
        <a:graphic>
          <a:graphicData uri="http://schemas.openxmlformats.org/drawingml/2006/table">
            <a:tbl>
              <a:tblPr/>
              <a:tblGrid>
                <a:gridCol w="766122">
                  <a:extLst>
                    <a:ext uri="{9D8B030D-6E8A-4147-A177-3AD203B41FA5}">
                      <a16:colId xmlns:a16="http://schemas.microsoft.com/office/drawing/2014/main" val="3215343228"/>
                    </a:ext>
                  </a:extLst>
                </a:gridCol>
                <a:gridCol w="1315175">
                  <a:extLst>
                    <a:ext uri="{9D8B030D-6E8A-4147-A177-3AD203B41FA5}">
                      <a16:colId xmlns:a16="http://schemas.microsoft.com/office/drawing/2014/main" val="1878359686"/>
                    </a:ext>
                  </a:extLst>
                </a:gridCol>
                <a:gridCol w="1008727">
                  <a:extLst>
                    <a:ext uri="{9D8B030D-6E8A-4147-A177-3AD203B41FA5}">
                      <a16:colId xmlns:a16="http://schemas.microsoft.com/office/drawing/2014/main" val="2540202206"/>
                    </a:ext>
                  </a:extLst>
                </a:gridCol>
                <a:gridCol w="766122">
                  <a:extLst>
                    <a:ext uri="{9D8B030D-6E8A-4147-A177-3AD203B41FA5}">
                      <a16:colId xmlns:a16="http://schemas.microsoft.com/office/drawing/2014/main" val="2224990292"/>
                    </a:ext>
                  </a:extLst>
                </a:gridCol>
                <a:gridCol w="1484360">
                  <a:extLst>
                    <a:ext uri="{9D8B030D-6E8A-4147-A177-3AD203B41FA5}">
                      <a16:colId xmlns:a16="http://schemas.microsoft.com/office/drawing/2014/main" val="2369217235"/>
                    </a:ext>
                  </a:extLst>
                </a:gridCol>
                <a:gridCol w="2528201">
                  <a:extLst>
                    <a:ext uri="{9D8B030D-6E8A-4147-A177-3AD203B41FA5}">
                      <a16:colId xmlns:a16="http://schemas.microsoft.com/office/drawing/2014/main" val="3341158518"/>
                    </a:ext>
                  </a:extLst>
                </a:gridCol>
              </a:tblGrid>
              <a:tr h="503260">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NOM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RECOLECCION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63405511"/>
                  </a:ext>
                </a:extLst>
              </a:tr>
              <a:tr h="257767">
                <a:tc>
                  <a:txBody>
                    <a:bodyPr/>
                    <a:lstStyle/>
                    <a:p>
                      <a:pPr algn="ctr" rtl="0" fontAlgn="ctr"/>
                      <a:r>
                        <a:rPr lang="es-CO" sz="1100" b="0" i="0" u="none" strike="noStrike">
                          <a:solidFill>
                            <a:srgbClr val="203764"/>
                          </a:solidFill>
                          <a:effectLst/>
                          <a:latin typeface="Calibri" panose="020F0502020204030204" pitchFamily="34" charset="0"/>
                        </a:rPr>
                        <a:t>12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BARRIOS UNIDOS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56.436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79.430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702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136</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48448062"/>
                  </a:ext>
                </a:extLst>
              </a:tr>
              <a:tr h="257767">
                <a:tc>
                  <a:txBody>
                    <a:bodyPr/>
                    <a:lstStyle/>
                    <a:p>
                      <a:pPr algn="ctr" rtl="0" fontAlgn="ctr"/>
                      <a:r>
                        <a:rPr lang="es-CO" sz="1100" b="0" i="0" u="none" strike="noStrike">
                          <a:solidFill>
                            <a:srgbClr val="203764"/>
                          </a:solidFill>
                          <a:effectLst/>
                          <a:latin typeface="Calibri" panose="020F0502020204030204" pitchFamily="34" charset="0"/>
                        </a:rPr>
                        <a:t>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ENGATIVÁ</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235.537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328.520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2.181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243</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4224234862"/>
                  </a:ext>
                </a:extLst>
              </a:tr>
              <a:tr h="245493">
                <a:tc gridSpan="2">
                  <a:txBody>
                    <a:bodyPr/>
                    <a:lstStyle/>
                    <a:p>
                      <a:pPr algn="ctr" rtl="0" fontAlgn="ctr"/>
                      <a:r>
                        <a:rPr lang="es-CO" sz="1100" b="1" i="0" u="none" strike="noStrike">
                          <a:solidFill>
                            <a:srgbClr val="203764"/>
                          </a:solidFill>
                          <a:effectLst/>
                          <a:latin typeface="Calibri" panose="020F0502020204030204" pitchFamily="34" charset="0"/>
                        </a:rPr>
                        <a:t>Total ASE 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291.973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407.950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2.883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379</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257003859"/>
                  </a:ext>
                </a:extLst>
              </a:tr>
            </a:tbl>
          </a:graphicData>
        </a:graphic>
      </p:graphicFrame>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66748" y="117972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Imagen 8">
            <a:extLst>
              <a:ext uri="{FF2B5EF4-FFF2-40B4-BE49-F238E27FC236}">
                <a16:creationId xmlns:a16="http://schemas.microsoft.com/office/drawing/2014/main" id="{C9C6D8E7-E3C5-4061-A734-12108E9009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1342" y="138502"/>
            <a:ext cx="878850" cy="818049"/>
          </a:xfrm>
          <a:prstGeom prst="rect">
            <a:avLst/>
          </a:prstGeom>
        </p:spPr>
      </p:pic>
      <p:pic>
        <p:nvPicPr>
          <p:cNvPr id="11" name="Imagen 10">
            <a:extLst>
              <a:ext uri="{FF2B5EF4-FFF2-40B4-BE49-F238E27FC236}">
                <a16:creationId xmlns:a16="http://schemas.microsoft.com/office/drawing/2014/main" id="{34BB3334-2FB4-48B6-8BBB-B081BF793B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79208" y="412867"/>
            <a:ext cx="1570957" cy="354263"/>
          </a:xfrm>
          <a:prstGeom prst="rect">
            <a:avLst/>
          </a:prstGeom>
        </p:spPr>
      </p:pic>
      <p:sp>
        <p:nvSpPr>
          <p:cNvPr id="8" name="CuadroTexto 7">
            <a:extLst>
              <a:ext uri="{FF2B5EF4-FFF2-40B4-BE49-F238E27FC236}">
                <a16:creationId xmlns:a16="http://schemas.microsoft.com/office/drawing/2014/main" id="{840263A6-BB1F-42F4-8F40-53B9899B36D7}"/>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abril de 2025</a:t>
            </a:r>
          </a:p>
        </p:txBody>
      </p:sp>
      <p:sp>
        <p:nvSpPr>
          <p:cNvPr id="10" name="CuadroTexto 4">
            <a:extLst>
              <a:ext uri="{FF2B5EF4-FFF2-40B4-BE49-F238E27FC236}">
                <a16:creationId xmlns:a16="http://schemas.microsoft.com/office/drawing/2014/main" id="{875126EB-9AF7-4507-87B3-5FCFED86E24E}"/>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30AAAF20-CF94-8721-6E39-0AD744C36547}"/>
              </a:ext>
            </a:extLst>
          </p:cNvPr>
          <p:cNvGraphicFramePr>
            <a:graphicFrameLocks noGrp="1"/>
          </p:cNvGraphicFramePr>
          <p:nvPr/>
        </p:nvGraphicFramePr>
        <p:xfrm>
          <a:off x="1835150" y="2251342"/>
          <a:ext cx="7156450" cy="1433740"/>
        </p:xfrm>
        <a:graphic>
          <a:graphicData uri="http://schemas.openxmlformats.org/drawingml/2006/table">
            <a:tbl>
              <a:tblPr>
                <a:tableStyleId>{5C22544A-7EE6-4342-B048-85BDC9FD1C3A}</a:tableStyleId>
              </a:tblPr>
              <a:tblGrid>
                <a:gridCol w="2642191">
                  <a:extLst>
                    <a:ext uri="{9D8B030D-6E8A-4147-A177-3AD203B41FA5}">
                      <a16:colId xmlns:a16="http://schemas.microsoft.com/office/drawing/2014/main" val="4034886128"/>
                    </a:ext>
                  </a:extLst>
                </a:gridCol>
                <a:gridCol w="1213739">
                  <a:extLst>
                    <a:ext uri="{9D8B030D-6E8A-4147-A177-3AD203B41FA5}">
                      <a16:colId xmlns:a16="http://schemas.microsoft.com/office/drawing/2014/main" val="60539990"/>
                    </a:ext>
                  </a:extLst>
                </a:gridCol>
                <a:gridCol w="1586379">
                  <a:extLst>
                    <a:ext uri="{9D8B030D-6E8A-4147-A177-3AD203B41FA5}">
                      <a16:colId xmlns:a16="http://schemas.microsoft.com/office/drawing/2014/main" val="1695695432"/>
                    </a:ext>
                  </a:extLst>
                </a:gridCol>
                <a:gridCol w="1714141">
                  <a:extLst>
                    <a:ext uri="{9D8B030D-6E8A-4147-A177-3AD203B41FA5}">
                      <a16:colId xmlns:a16="http://schemas.microsoft.com/office/drawing/2014/main" val="3883315198"/>
                    </a:ext>
                  </a:extLst>
                </a:gridCol>
              </a:tblGrid>
              <a:tr h="358435">
                <a:tc>
                  <a:txBody>
                    <a:bodyPr/>
                    <a:lstStyle/>
                    <a:p>
                      <a:pPr algn="ctr" rtl="0" fontAlgn="ctr"/>
                      <a:r>
                        <a:rPr lang="es-CO" sz="1100" b="1" u="none" strike="noStrike" dirty="0">
                          <a:solidFill>
                            <a:schemeClr val="accent1">
                              <a:lumMod val="50000"/>
                            </a:schemeClr>
                          </a:solidFill>
                          <a:effectLst/>
                          <a:latin typeface="+mn-lt"/>
                        </a:rPr>
                        <a:t>TIPO DE POBLACIÓN</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latin typeface="Calibri" panose="020F0502020204030204" pitchFamily="34" charset="0"/>
                        </a:rPr>
                        <a:t>MARZO-2025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ABRIL-2025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 PARTICIPACIÓN (ABR-25)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50691756"/>
                  </a:ext>
                </a:extLst>
              </a:tr>
              <a:tr h="358435">
                <a:tc>
                  <a:txBody>
                    <a:bodyPr/>
                    <a:lstStyle/>
                    <a:p>
                      <a:pPr algn="ctr" rtl="0" fontAlgn="ctr"/>
                      <a:r>
                        <a:rPr lang="es-CO" sz="1100" u="none" strike="noStrike" dirty="0">
                          <a:solidFill>
                            <a:schemeClr val="accent1">
                              <a:lumMod val="50000"/>
                            </a:schemeClr>
                          </a:solidFill>
                          <a:effectLst/>
                          <a:latin typeface="+mn-lt"/>
                        </a:rPr>
                        <a:t>NÚMERO DE SUSCRIPTORES RURALES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61100649"/>
                  </a:ext>
                </a:extLst>
              </a:tr>
              <a:tr h="358435">
                <a:tc>
                  <a:txBody>
                    <a:bodyPr/>
                    <a:lstStyle/>
                    <a:p>
                      <a:pPr algn="ctr" rtl="0" fontAlgn="ctr"/>
                      <a:r>
                        <a:rPr lang="es-CO" sz="1100" u="none" strike="noStrike" dirty="0">
                          <a:solidFill>
                            <a:schemeClr val="accent1">
                              <a:lumMod val="50000"/>
                            </a:schemeClr>
                          </a:solidFill>
                          <a:effectLst/>
                          <a:latin typeface="+mn-lt"/>
                        </a:rPr>
                        <a:t>NÚMERO DE SUSCRIPTORES URBANOS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291.588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291.973</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42652749"/>
                  </a:ext>
                </a:extLst>
              </a:tr>
              <a:tr h="358435">
                <a:tc>
                  <a:txBody>
                    <a:bodyPr/>
                    <a:lstStyle/>
                    <a:p>
                      <a:pPr algn="ctr" rtl="0" fontAlgn="ctr"/>
                      <a:r>
                        <a:rPr lang="es-CO" sz="1100" b="1" u="none" strike="noStrike" dirty="0">
                          <a:solidFill>
                            <a:schemeClr val="accent1">
                              <a:lumMod val="50000"/>
                            </a:schemeClr>
                          </a:solidFill>
                          <a:effectLst/>
                          <a:latin typeface="+mn-lt"/>
                        </a:rPr>
                        <a:t>TOTAL</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291.588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291.973</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32527702"/>
                  </a:ext>
                </a:extLst>
              </a:tr>
            </a:tbl>
          </a:graphicData>
        </a:graphic>
      </p:graphicFrame>
      <p:sp>
        <p:nvSpPr>
          <p:cNvPr id="3" name="CuadroTexto 2">
            <a:extLst>
              <a:ext uri="{FF2B5EF4-FFF2-40B4-BE49-F238E27FC236}">
                <a16:creationId xmlns:a16="http://schemas.microsoft.com/office/drawing/2014/main" id="{1BC63C95-F920-A378-3D2D-5CA2DE1105E8}"/>
              </a:ext>
            </a:extLst>
          </p:cNvPr>
          <p:cNvSpPr txBox="1"/>
          <p:nvPr/>
        </p:nvSpPr>
        <p:spPr>
          <a:xfrm>
            <a:off x="1835150" y="3925673"/>
            <a:ext cx="7250484" cy="646331"/>
          </a:xfrm>
          <a:prstGeom prst="rect">
            <a:avLst/>
          </a:prstGeom>
          <a:noFill/>
        </p:spPr>
        <p:txBody>
          <a:bodyPr wrap="square" rtlCol="0">
            <a:spAutoFit/>
          </a:bodyPr>
          <a:lstStyle/>
          <a:p>
            <a:pPr marL="228600" indent="-228600">
              <a:buFontTx/>
              <a:buAutoNum type="arabicPeriod"/>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por tipo de población. Archivos planos de catastro con corte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30</a:t>
            </a:r>
            <a:r>
              <a:rPr lang="pt-BR" sz="1200" dirty="0">
                <a:solidFill>
                  <a:srgbClr val="4472C4">
                    <a:lumMod val="50000"/>
                  </a:srgbClr>
                </a:solidFill>
                <a:latin typeface="Calibri" panose="020F0502020204030204"/>
              </a:rPr>
              <a:t> de Abril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2025</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endPar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88326478"/>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0" y="117972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Imagen 8">
            <a:extLst>
              <a:ext uri="{FF2B5EF4-FFF2-40B4-BE49-F238E27FC236}">
                <a16:creationId xmlns:a16="http://schemas.microsoft.com/office/drawing/2014/main" id="{C9C6D8E7-E3C5-4061-A734-12108E9009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74187" y="94175"/>
            <a:ext cx="956363" cy="890200"/>
          </a:xfrm>
          <a:prstGeom prst="rect">
            <a:avLst/>
          </a:prstGeom>
        </p:spPr>
      </p:pic>
      <p:pic>
        <p:nvPicPr>
          <p:cNvPr id="11" name="Imagen 10">
            <a:extLst>
              <a:ext uri="{FF2B5EF4-FFF2-40B4-BE49-F238E27FC236}">
                <a16:creationId xmlns:a16="http://schemas.microsoft.com/office/drawing/2014/main" id="{34BB3334-2FB4-48B6-8BBB-B081BF793B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56850" y="240486"/>
            <a:ext cx="1570957" cy="354263"/>
          </a:xfrm>
          <a:prstGeom prst="rect">
            <a:avLst/>
          </a:prstGeom>
        </p:spPr>
      </p:pic>
      <p:sp>
        <p:nvSpPr>
          <p:cNvPr id="12" name="CuadroTexto 11">
            <a:extLst>
              <a:ext uri="{FF2B5EF4-FFF2-40B4-BE49-F238E27FC236}">
                <a16:creationId xmlns:a16="http://schemas.microsoft.com/office/drawing/2014/main" id="{7F22A2E5-A5E1-451B-8AE4-965572E4A6A1}"/>
              </a:ext>
            </a:extLst>
          </p:cNvPr>
          <p:cNvSpPr txBox="1"/>
          <p:nvPr/>
        </p:nvSpPr>
        <p:spPr>
          <a:xfrm>
            <a:off x="1063689" y="113533"/>
            <a:ext cx="10562253"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abril de 2025</a:t>
            </a:r>
          </a:p>
        </p:txBody>
      </p:sp>
      <p:sp>
        <p:nvSpPr>
          <p:cNvPr id="10" name="CuadroTexto 4">
            <a:extLst>
              <a:ext uri="{FF2B5EF4-FFF2-40B4-BE49-F238E27FC236}">
                <a16:creationId xmlns:a16="http://schemas.microsoft.com/office/drawing/2014/main" id="{2E3D8371-95B8-4199-955C-E43ACACA123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26B629A4-B58E-ACB1-4F87-CCC6EEF75AA4}"/>
              </a:ext>
            </a:extLst>
          </p:cNvPr>
          <p:cNvGraphicFramePr>
            <a:graphicFrameLocks noGrp="1"/>
          </p:cNvGraphicFramePr>
          <p:nvPr/>
        </p:nvGraphicFramePr>
        <p:xfrm>
          <a:off x="1951024" y="2245926"/>
          <a:ext cx="6796596" cy="1076394"/>
        </p:xfrm>
        <a:graphic>
          <a:graphicData uri="http://schemas.openxmlformats.org/drawingml/2006/table">
            <a:tbl>
              <a:tblPr/>
              <a:tblGrid>
                <a:gridCol w="563511">
                  <a:extLst>
                    <a:ext uri="{9D8B030D-6E8A-4147-A177-3AD203B41FA5}">
                      <a16:colId xmlns:a16="http://schemas.microsoft.com/office/drawing/2014/main" val="3166686462"/>
                    </a:ext>
                  </a:extLst>
                </a:gridCol>
                <a:gridCol w="2077695">
                  <a:extLst>
                    <a:ext uri="{9D8B030D-6E8A-4147-A177-3AD203B41FA5}">
                      <a16:colId xmlns:a16="http://schemas.microsoft.com/office/drawing/2014/main" val="3817956555"/>
                    </a:ext>
                  </a:extLst>
                </a:gridCol>
                <a:gridCol w="2077695">
                  <a:extLst>
                    <a:ext uri="{9D8B030D-6E8A-4147-A177-3AD203B41FA5}">
                      <a16:colId xmlns:a16="http://schemas.microsoft.com/office/drawing/2014/main" val="1215206883"/>
                    </a:ext>
                  </a:extLst>
                </a:gridCol>
                <a:gridCol w="2077695">
                  <a:extLst>
                    <a:ext uri="{9D8B030D-6E8A-4147-A177-3AD203B41FA5}">
                      <a16:colId xmlns:a16="http://schemas.microsoft.com/office/drawing/2014/main" val="2847405450"/>
                    </a:ext>
                  </a:extLst>
                </a:gridCol>
              </a:tblGrid>
              <a:tr h="616806">
                <a:tc>
                  <a:txBody>
                    <a:bodyPr/>
                    <a:lstStyle/>
                    <a:p>
                      <a:pPr algn="ctr" rtl="0" fontAlgn="ctr"/>
                      <a:r>
                        <a:rPr lang="es-CO" sz="1100" b="1" i="0" u="none" strike="noStrike" dirty="0">
                          <a:solidFill>
                            <a:schemeClr val="accent1">
                              <a:lumMod val="50000"/>
                            </a:schemeClr>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9588">
                <a:tc>
                  <a:txBody>
                    <a:bodyPr/>
                    <a:lstStyle/>
                    <a:p>
                      <a:pPr algn="ctr" rtl="0" fontAlgn="ctr"/>
                      <a:r>
                        <a:rPr lang="es-CO" sz="1100" b="0" i="0" u="none" strike="noStrike" dirty="0">
                          <a:solidFill>
                            <a:schemeClr val="accent1">
                              <a:lumMod val="50000"/>
                            </a:schemeClr>
                          </a:solidFill>
                          <a:effectLst/>
                          <a:latin typeface="+mn-lt"/>
                        </a:rPr>
                        <a:t>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291.973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107.810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algn="ctr" defTabSz="914400" rtl="0" eaLnBrk="1" fontAlgn="ctr" latinLnBrk="0" hangingPunct="1"/>
                      <a:r>
                        <a:rPr lang="es-CO" sz="1100" b="1" i="0" u="none" strike="noStrike" kern="1200" dirty="0">
                          <a:solidFill>
                            <a:srgbClr val="002060"/>
                          </a:solidFill>
                          <a:effectLst/>
                          <a:latin typeface="Calibri" panose="020F0502020204030204" pitchFamily="34" charset="0"/>
                          <a:ea typeface="+mn-ea"/>
                          <a:cs typeface="+mn-cs"/>
                        </a:rPr>
                        <a:t>36,92%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
        <p:nvSpPr>
          <p:cNvPr id="3" name="CuadroTexto 2">
            <a:extLst>
              <a:ext uri="{FF2B5EF4-FFF2-40B4-BE49-F238E27FC236}">
                <a16:creationId xmlns:a16="http://schemas.microsoft.com/office/drawing/2014/main" id="{D8E76450-B6E7-BB04-5558-D5D3434BD38A}"/>
              </a:ext>
            </a:extLst>
          </p:cNvPr>
          <p:cNvSpPr txBox="1"/>
          <p:nvPr/>
        </p:nvSpPr>
        <p:spPr>
          <a:xfrm>
            <a:off x="1910080" y="3752991"/>
            <a:ext cx="6968608" cy="461665"/>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Asociaciones de aprovechamiento. Archivos planos de catastro con corte a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30</a:t>
            </a:r>
            <a:r>
              <a:rPr lang="pt-BR" sz="1200" dirty="0">
                <a:solidFill>
                  <a:srgbClr val="4472C4">
                    <a:lumMod val="50000"/>
                  </a:srgbClr>
                </a:solidFill>
                <a:latin typeface="Calibri" panose="020F0502020204030204"/>
              </a:rPr>
              <a:t> de Abril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2025</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4632084"/>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ángulo 2">
            <a:extLst>
              <a:ext uri="{FF2B5EF4-FFF2-40B4-BE49-F238E27FC236}">
                <a16:creationId xmlns:a16="http://schemas.microsoft.com/office/drawing/2014/main" id="{0D556F27-E68E-49D3-ABBF-E320D5B47F59}"/>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52749624-A64B-4436-8DB7-6F083DEE945A}"/>
              </a:ext>
            </a:extLst>
          </p:cNvPr>
          <p:cNvCxnSpPr>
            <a:cxnSpLocks/>
          </p:cNvCxnSpPr>
          <p:nvPr/>
        </p:nvCxnSpPr>
        <p:spPr>
          <a:xfrm>
            <a:off x="118268" y="11375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5364" name="Imagen 10">
            <a:extLst>
              <a:ext uri="{FF2B5EF4-FFF2-40B4-BE49-F238E27FC236}">
                <a16:creationId xmlns:a16="http://schemas.microsoft.com/office/drawing/2014/main" id="{9E691D79-9A17-432E-A73B-B3CBAFCC35E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893116" y="309456"/>
            <a:ext cx="1784717" cy="6036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95" name="Imagen 8">
            <a:extLst>
              <a:ext uri="{FF2B5EF4-FFF2-40B4-BE49-F238E27FC236}">
                <a16:creationId xmlns:a16="http://schemas.microsoft.com/office/drawing/2014/main" id="{21753E94-4353-432B-A08E-99E336B106D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3388" y="101600"/>
            <a:ext cx="973137"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893C46A5-D87B-40C5-B624-A7AFE591066D}"/>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abril de 2025</a:t>
            </a:r>
          </a:p>
        </p:txBody>
      </p:sp>
      <p:sp>
        <p:nvSpPr>
          <p:cNvPr id="11" name="CuadroTexto 4">
            <a:extLst>
              <a:ext uri="{FF2B5EF4-FFF2-40B4-BE49-F238E27FC236}">
                <a16:creationId xmlns:a16="http://schemas.microsoft.com/office/drawing/2014/main" id="{F49C08EE-04C1-4565-AD4A-D510F839E570}"/>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2" name="CuadroTexto 11">
            <a:extLst>
              <a:ext uri="{FF2B5EF4-FFF2-40B4-BE49-F238E27FC236}">
                <a16:creationId xmlns:a16="http://schemas.microsoft.com/office/drawing/2014/main" id="{9BCA12CF-7556-4BBE-B35D-4A904CCE38B6}"/>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
        <p:nvSpPr>
          <p:cNvPr id="2" name="CuadroTexto 1">
            <a:extLst>
              <a:ext uri="{FF2B5EF4-FFF2-40B4-BE49-F238E27FC236}">
                <a16:creationId xmlns:a16="http://schemas.microsoft.com/office/drawing/2014/main" id="{2EF1EE42-9E3D-C147-500F-831A8E9D493A}"/>
              </a:ext>
            </a:extLst>
          </p:cNvPr>
          <p:cNvSpPr txBox="1"/>
          <p:nvPr/>
        </p:nvSpPr>
        <p:spPr>
          <a:xfrm>
            <a:off x="1835149" y="3762379"/>
            <a:ext cx="7868705"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unidades residenciales y no residenciales y predios con descuento puerta a puerta.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Archivos planos de catastro con corte al </a:t>
            </a:r>
            <a:r>
              <a:rPr lang="es-MX" sz="1200" dirty="0">
                <a:solidFill>
                  <a:srgbClr val="4472C4">
                    <a:lumMod val="50000"/>
                  </a:srgbClr>
                </a:solidFill>
                <a:latin typeface="Calibri" panose="020F0502020204030204"/>
              </a:rPr>
              <a:t>30</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de</a:t>
            </a:r>
            <a:r>
              <a:rPr lang="es-MX" sz="1200" dirty="0">
                <a:solidFill>
                  <a:srgbClr val="4472C4">
                    <a:lumMod val="50000"/>
                  </a:srgbClr>
                </a:solidFill>
                <a:latin typeface="Calibri" panose="020F0502020204030204"/>
              </a:rPr>
              <a:t> abril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2025</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 Fuente Información predios desocupados. Reportes del SIGAB con corte al </a:t>
            </a:r>
            <a:r>
              <a:rPr lang="es-MX" sz="1200" dirty="0">
                <a:solidFill>
                  <a:srgbClr val="4472C4">
                    <a:lumMod val="50000"/>
                  </a:srgbClr>
                </a:solidFill>
                <a:latin typeface="Calibri" panose="020F0502020204030204"/>
              </a:rPr>
              <a:t>30</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de</a:t>
            </a:r>
            <a:r>
              <a:rPr lang="es-MX" sz="1200" dirty="0">
                <a:solidFill>
                  <a:srgbClr val="4472C4">
                    <a:lumMod val="50000"/>
                  </a:srgbClr>
                </a:solidFill>
                <a:latin typeface="Calibri" panose="020F0502020204030204"/>
              </a:rPr>
              <a:t> abril d</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 2025</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p:txBody>
      </p:sp>
      <p:graphicFrame>
        <p:nvGraphicFramePr>
          <p:cNvPr id="4" name="Tabla 3">
            <a:extLst>
              <a:ext uri="{FF2B5EF4-FFF2-40B4-BE49-F238E27FC236}">
                <a16:creationId xmlns:a16="http://schemas.microsoft.com/office/drawing/2014/main" id="{DC2AF354-4D1E-8420-EA1C-C429FCD86059}"/>
              </a:ext>
            </a:extLst>
          </p:cNvPr>
          <p:cNvGraphicFramePr>
            <a:graphicFrameLocks noGrp="1"/>
          </p:cNvGraphicFramePr>
          <p:nvPr/>
        </p:nvGraphicFramePr>
        <p:xfrm>
          <a:off x="1880654" y="2375806"/>
          <a:ext cx="7823200" cy="1102715"/>
        </p:xfrm>
        <a:graphic>
          <a:graphicData uri="http://schemas.openxmlformats.org/drawingml/2006/table">
            <a:tbl>
              <a:tblPr/>
              <a:tblGrid>
                <a:gridCol w="761691">
                  <a:extLst>
                    <a:ext uri="{9D8B030D-6E8A-4147-A177-3AD203B41FA5}">
                      <a16:colId xmlns:a16="http://schemas.microsoft.com/office/drawing/2014/main" val="2025007019"/>
                    </a:ext>
                  </a:extLst>
                </a:gridCol>
                <a:gridCol w="1307569">
                  <a:extLst>
                    <a:ext uri="{9D8B030D-6E8A-4147-A177-3AD203B41FA5}">
                      <a16:colId xmlns:a16="http://schemas.microsoft.com/office/drawing/2014/main" val="4042130414"/>
                    </a:ext>
                  </a:extLst>
                </a:gridCol>
                <a:gridCol w="1002893">
                  <a:extLst>
                    <a:ext uri="{9D8B030D-6E8A-4147-A177-3AD203B41FA5}">
                      <a16:colId xmlns:a16="http://schemas.microsoft.com/office/drawing/2014/main" val="3848413977"/>
                    </a:ext>
                  </a:extLst>
                </a:gridCol>
                <a:gridCol w="761691">
                  <a:extLst>
                    <a:ext uri="{9D8B030D-6E8A-4147-A177-3AD203B41FA5}">
                      <a16:colId xmlns:a16="http://schemas.microsoft.com/office/drawing/2014/main" val="1736881759"/>
                    </a:ext>
                  </a:extLst>
                </a:gridCol>
                <a:gridCol w="1475776">
                  <a:extLst>
                    <a:ext uri="{9D8B030D-6E8A-4147-A177-3AD203B41FA5}">
                      <a16:colId xmlns:a16="http://schemas.microsoft.com/office/drawing/2014/main" val="1403556924"/>
                    </a:ext>
                  </a:extLst>
                </a:gridCol>
                <a:gridCol w="2513580">
                  <a:extLst>
                    <a:ext uri="{9D8B030D-6E8A-4147-A177-3AD203B41FA5}">
                      <a16:colId xmlns:a16="http://schemas.microsoft.com/office/drawing/2014/main" val="2030698176"/>
                    </a:ext>
                  </a:extLst>
                </a:gridCol>
              </a:tblGrid>
              <a:tr h="544715">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255128376"/>
                  </a:ext>
                </a:extLst>
              </a:tr>
              <a:tr h="279000">
                <a:tc>
                  <a:txBody>
                    <a:bodyPr/>
                    <a:lstStyle/>
                    <a:p>
                      <a:pPr algn="ctr" rtl="0" fontAlgn="ctr"/>
                      <a:r>
                        <a:rPr lang="es-CO" sz="1100" b="0" i="0" u="none" strike="noStrike">
                          <a:solidFill>
                            <a:srgbClr val="203764"/>
                          </a:solidFill>
                          <a:effectLst/>
                          <a:latin typeface="Calibri" panose="020F0502020204030204" pitchFamily="34" charset="0"/>
                        </a:rPr>
                        <a:t>11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SUBA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398.377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447.123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798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11.418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647252384"/>
                  </a:ext>
                </a:extLst>
              </a:tr>
              <a:tr h="279000">
                <a:tc gridSpan="2">
                  <a:txBody>
                    <a:bodyPr/>
                    <a:lstStyle/>
                    <a:p>
                      <a:pPr algn="ctr" rtl="0" fontAlgn="ctr"/>
                      <a:r>
                        <a:rPr lang="es-CO" sz="1100" b="1" i="0" u="none" strike="noStrike">
                          <a:solidFill>
                            <a:srgbClr val="203764"/>
                          </a:solidFill>
                          <a:effectLst/>
                          <a:latin typeface="Calibri" panose="020F0502020204030204" pitchFamily="34" charset="0"/>
                        </a:rPr>
                        <a:t>Total ASE 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398.377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447.123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798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11.418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674596697"/>
                  </a:ext>
                </a:extLst>
              </a:tr>
            </a:tbl>
          </a:graphicData>
        </a:graphic>
      </p:graphicFrame>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DBD8D8-49EC-43E8-81E3-3ABA81925DE2}"/>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B533D59B-34D0-438E-ACF2-7B8CB815AB49}"/>
              </a:ext>
            </a:extLst>
          </p:cNvPr>
          <p:cNvCxnSpPr>
            <a:cxnSpLocks/>
          </p:cNvCxnSpPr>
          <p:nvPr/>
        </p:nvCxnSpPr>
        <p:spPr>
          <a:xfrm>
            <a:off x="118269" y="1304455"/>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26" name="Imagen 8">
            <a:extLst>
              <a:ext uri="{FF2B5EF4-FFF2-40B4-BE49-F238E27FC236}">
                <a16:creationId xmlns:a16="http://schemas.microsoft.com/office/drawing/2014/main" id="{E968119C-7BF4-431A-99D9-3577F111CC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79413" y="270736"/>
            <a:ext cx="84455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46B9C2BD-9148-4835-984E-C25D879DE04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773868" y="303709"/>
            <a:ext cx="1781557" cy="602472"/>
          </a:xfrm>
          <a:prstGeom prst="rect">
            <a:avLst/>
          </a:prstGeom>
        </p:spPr>
      </p:pic>
      <p:sp>
        <p:nvSpPr>
          <p:cNvPr id="9" name="CuadroTexto 8">
            <a:extLst>
              <a:ext uri="{FF2B5EF4-FFF2-40B4-BE49-F238E27FC236}">
                <a16:creationId xmlns:a16="http://schemas.microsoft.com/office/drawing/2014/main" id="{7253B8BD-8B1B-4996-BD27-320D48DE053E}"/>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abril de 2025</a:t>
            </a:r>
          </a:p>
        </p:txBody>
      </p:sp>
      <p:sp>
        <p:nvSpPr>
          <p:cNvPr id="10" name="CuadroTexto 4">
            <a:extLst>
              <a:ext uri="{FF2B5EF4-FFF2-40B4-BE49-F238E27FC236}">
                <a16:creationId xmlns:a16="http://schemas.microsoft.com/office/drawing/2014/main" id="{11BFB82A-C38C-4B76-9A28-C5E317B68818}"/>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06E8E1E0-8D51-8259-F43F-EF16EDD3FE2E}"/>
              </a:ext>
            </a:extLst>
          </p:cNvPr>
          <p:cNvGraphicFramePr>
            <a:graphicFrameLocks noGrp="1"/>
          </p:cNvGraphicFramePr>
          <p:nvPr/>
        </p:nvGraphicFramePr>
        <p:xfrm>
          <a:off x="1713099" y="2146821"/>
          <a:ext cx="7477663" cy="1442188"/>
        </p:xfrm>
        <a:graphic>
          <a:graphicData uri="http://schemas.openxmlformats.org/drawingml/2006/table">
            <a:tbl>
              <a:tblPr>
                <a:tableStyleId>{5C22544A-7EE6-4342-B048-85BDC9FD1C3A}</a:tableStyleId>
              </a:tblPr>
              <a:tblGrid>
                <a:gridCol w="2760784">
                  <a:extLst>
                    <a:ext uri="{9D8B030D-6E8A-4147-A177-3AD203B41FA5}">
                      <a16:colId xmlns:a16="http://schemas.microsoft.com/office/drawing/2014/main" val="4034886128"/>
                    </a:ext>
                  </a:extLst>
                </a:gridCol>
                <a:gridCol w="1268218">
                  <a:extLst>
                    <a:ext uri="{9D8B030D-6E8A-4147-A177-3AD203B41FA5}">
                      <a16:colId xmlns:a16="http://schemas.microsoft.com/office/drawing/2014/main" val="60539990"/>
                    </a:ext>
                  </a:extLst>
                </a:gridCol>
                <a:gridCol w="1657582">
                  <a:extLst>
                    <a:ext uri="{9D8B030D-6E8A-4147-A177-3AD203B41FA5}">
                      <a16:colId xmlns:a16="http://schemas.microsoft.com/office/drawing/2014/main" val="1695695432"/>
                    </a:ext>
                  </a:extLst>
                </a:gridCol>
                <a:gridCol w="1791079">
                  <a:extLst>
                    <a:ext uri="{9D8B030D-6E8A-4147-A177-3AD203B41FA5}">
                      <a16:colId xmlns:a16="http://schemas.microsoft.com/office/drawing/2014/main" val="3883315198"/>
                    </a:ext>
                  </a:extLst>
                </a:gridCol>
              </a:tblGrid>
              <a:tr h="515575">
                <a:tc>
                  <a:txBody>
                    <a:bodyPr/>
                    <a:lstStyle/>
                    <a:p>
                      <a:pPr algn="ctr" rtl="0" fontAlgn="ctr"/>
                      <a:r>
                        <a:rPr lang="es-CO" sz="1100" b="1" u="none" strike="noStrike" dirty="0">
                          <a:solidFill>
                            <a:schemeClr val="accent1">
                              <a:lumMod val="50000"/>
                            </a:schemeClr>
                          </a:solidFill>
                          <a:effectLst/>
                          <a:latin typeface="+mn-lt"/>
                        </a:rPr>
                        <a:t>TIPO DE POBLACIÓN</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MARZO-25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ABRIL-25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u="none" strike="noStrike" kern="1200" dirty="0">
                          <a:solidFill>
                            <a:schemeClr val="accent1">
                              <a:lumMod val="50000"/>
                            </a:schemeClr>
                          </a:solidFill>
                          <a:effectLst/>
                          <a:latin typeface="+mn-lt"/>
                          <a:ea typeface="+mn-ea"/>
                          <a:cs typeface="+mn-cs"/>
                        </a:rPr>
                        <a:t>% PARTICIPACIÓN</a:t>
                      </a:r>
                    </a:p>
                    <a:p>
                      <a:pPr algn="ctr" rtl="0" fontAlgn="ctr"/>
                      <a:r>
                        <a:rPr lang="es-CO" sz="1100" b="1" u="none" strike="noStrike" kern="1200" dirty="0">
                          <a:solidFill>
                            <a:schemeClr val="accent1">
                              <a:lumMod val="50000"/>
                            </a:schemeClr>
                          </a:solidFill>
                          <a:effectLst/>
                          <a:latin typeface="+mn-lt"/>
                          <a:ea typeface="+mn-ea"/>
                          <a:cs typeface="+mn-cs"/>
                        </a:rPr>
                        <a:t>(</a:t>
                      </a:r>
                      <a:r>
                        <a:rPr lang="es-CO" sz="1100" b="1" i="0" u="none" strike="noStrike" kern="1200" dirty="0">
                          <a:solidFill>
                            <a:srgbClr val="002060"/>
                          </a:solidFill>
                          <a:effectLst/>
                          <a:highlight>
                            <a:srgbClr val="E2EFDA"/>
                          </a:highlight>
                          <a:latin typeface="Calibri" panose="020F0502020204030204" pitchFamily="34" charset="0"/>
                          <a:ea typeface="+mn-ea"/>
                          <a:cs typeface="+mn-cs"/>
                        </a:rPr>
                        <a:t>ABR </a:t>
                      </a:r>
                      <a:r>
                        <a:rPr lang="es-CO" sz="1100" b="1" u="none" strike="noStrike" kern="1200" dirty="0">
                          <a:solidFill>
                            <a:schemeClr val="accent1">
                              <a:lumMod val="50000"/>
                            </a:schemeClr>
                          </a:solidFill>
                          <a:effectLst/>
                          <a:latin typeface="+mn-lt"/>
                          <a:ea typeface="+mn-ea"/>
                          <a:cs typeface="+mn-cs"/>
                        </a:rPr>
                        <a:t>-2025)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50691756"/>
                  </a:ext>
                </a:extLst>
              </a:tr>
              <a:tr h="324465">
                <a:tc>
                  <a:txBody>
                    <a:bodyPr/>
                    <a:lstStyle/>
                    <a:p>
                      <a:pPr algn="ctr" rtl="0" fontAlgn="ctr"/>
                      <a:r>
                        <a:rPr lang="es-CO" sz="1100" u="none" strike="noStrike" dirty="0">
                          <a:solidFill>
                            <a:schemeClr val="accent1">
                              <a:lumMod val="50000"/>
                            </a:schemeClr>
                          </a:solidFill>
                          <a:effectLst/>
                          <a:latin typeface="+mn-lt"/>
                        </a:rPr>
                        <a:t>NÚMERO DE SUSCRIPTORES RURALES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1.539</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1.540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0,39%</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61100649"/>
                  </a:ext>
                </a:extLst>
              </a:tr>
              <a:tr h="338365">
                <a:tc>
                  <a:txBody>
                    <a:bodyPr/>
                    <a:lstStyle/>
                    <a:p>
                      <a:pPr algn="ctr" rtl="0" fontAlgn="ctr"/>
                      <a:r>
                        <a:rPr lang="es-CO" sz="1100" u="none" strike="noStrike" dirty="0">
                          <a:solidFill>
                            <a:schemeClr val="accent1">
                              <a:lumMod val="50000"/>
                            </a:schemeClr>
                          </a:solidFill>
                          <a:effectLst/>
                          <a:latin typeface="+mn-lt"/>
                        </a:rPr>
                        <a:t>NÚMERO DE SUSCRIPTORES URBANOS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396.749</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396.837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99,61%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42652749"/>
                  </a:ext>
                </a:extLst>
              </a:tr>
              <a:tr h="263783">
                <a:tc>
                  <a:txBody>
                    <a:bodyPr/>
                    <a:lstStyle/>
                    <a:p>
                      <a:pPr algn="ctr" rtl="0" fontAlgn="ctr"/>
                      <a:r>
                        <a:rPr lang="es-CO" sz="1100" b="1" u="none" strike="noStrike" dirty="0">
                          <a:solidFill>
                            <a:schemeClr val="accent1">
                              <a:lumMod val="50000"/>
                            </a:schemeClr>
                          </a:solidFill>
                          <a:effectLst/>
                          <a:latin typeface="+mn-lt"/>
                        </a:rPr>
                        <a:t>TOTAL</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398.288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398.377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32527702"/>
                  </a:ext>
                </a:extLst>
              </a:tr>
            </a:tbl>
          </a:graphicData>
        </a:graphic>
      </p:graphicFrame>
      <p:sp>
        <p:nvSpPr>
          <p:cNvPr id="5" name="CuadroTexto 4">
            <a:extLst>
              <a:ext uri="{FF2B5EF4-FFF2-40B4-BE49-F238E27FC236}">
                <a16:creationId xmlns:a16="http://schemas.microsoft.com/office/drawing/2014/main" id="{92E34185-6629-9B9C-8366-EAF711F3550D}"/>
              </a:ext>
            </a:extLst>
          </p:cNvPr>
          <p:cNvSpPr txBox="1"/>
          <p:nvPr/>
        </p:nvSpPr>
        <p:spPr>
          <a:xfrm>
            <a:off x="1713099" y="3917360"/>
            <a:ext cx="6924854"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por tipo de población.  Archivos planos de catastro con corte a </a:t>
            </a:r>
            <a:r>
              <a:rPr lang="es-MX" sz="1200" dirty="0">
                <a:solidFill>
                  <a:srgbClr val="4472C4">
                    <a:lumMod val="50000"/>
                  </a:srgbClr>
                </a:solidFill>
                <a:latin typeface="Calibri" panose="020F0502020204030204"/>
              </a:rPr>
              <a:t>30</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de abril de 2025.</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3692670"/>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DBD8D8-49EC-43E8-81E3-3ABA81925DE2}"/>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B533D59B-34D0-438E-ACF2-7B8CB815AB49}"/>
              </a:ext>
            </a:extLst>
          </p:cNvPr>
          <p:cNvCxnSpPr>
            <a:cxnSpLocks/>
          </p:cNvCxnSpPr>
          <p:nvPr/>
        </p:nvCxnSpPr>
        <p:spPr>
          <a:xfrm>
            <a:off x="118269" y="1329729"/>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26" name="Imagen 8">
            <a:extLst>
              <a:ext uri="{FF2B5EF4-FFF2-40B4-BE49-F238E27FC236}">
                <a16:creationId xmlns:a16="http://schemas.microsoft.com/office/drawing/2014/main" id="{E968119C-7BF4-431A-99D9-3577F111CC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07136" y="191222"/>
            <a:ext cx="84455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46B9C2BD-9148-4835-984E-C25D879DE04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203307" y="112297"/>
            <a:ext cx="1781557" cy="602472"/>
          </a:xfrm>
          <a:prstGeom prst="rect">
            <a:avLst/>
          </a:prstGeom>
        </p:spPr>
      </p:pic>
      <p:sp>
        <p:nvSpPr>
          <p:cNvPr id="10" name="CuadroTexto 9">
            <a:extLst>
              <a:ext uri="{FF2B5EF4-FFF2-40B4-BE49-F238E27FC236}">
                <a16:creationId xmlns:a16="http://schemas.microsoft.com/office/drawing/2014/main" id="{351358F1-60F9-4B3C-BC42-E527E1955948}"/>
              </a:ext>
            </a:extLst>
          </p:cNvPr>
          <p:cNvSpPr txBox="1"/>
          <p:nvPr/>
        </p:nvSpPr>
        <p:spPr>
          <a:xfrm>
            <a:off x="937321" y="153241"/>
            <a:ext cx="10646229"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abril de 2025</a:t>
            </a:r>
          </a:p>
        </p:txBody>
      </p:sp>
      <p:sp>
        <p:nvSpPr>
          <p:cNvPr id="13" name="CuadroTexto 4">
            <a:extLst>
              <a:ext uri="{FF2B5EF4-FFF2-40B4-BE49-F238E27FC236}">
                <a16:creationId xmlns:a16="http://schemas.microsoft.com/office/drawing/2014/main" id="{D3B257F1-5C3D-4EA3-99D1-5AC37F6A473D}"/>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B6330DDE-38E6-BFD2-65B7-E488C094D0DA}"/>
              </a:ext>
            </a:extLst>
          </p:cNvPr>
          <p:cNvGraphicFramePr>
            <a:graphicFrameLocks noGrp="1"/>
          </p:cNvGraphicFramePr>
          <p:nvPr/>
        </p:nvGraphicFramePr>
        <p:xfrm>
          <a:off x="1910080" y="2245926"/>
          <a:ext cx="6796596" cy="1076394"/>
        </p:xfrm>
        <a:graphic>
          <a:graphicData uri="http://schemas.openxmlformats.org/drawingml/2006/table">
            <a:tbl>
              <a:tblPr/>
              <a:tblGrid>
                <a:gridCol w="563511">
                  <a:extLst>
                    <a:ext uri="{9D8B030D-6E8A-4147-A177-3AD203B41FA5}">
                      <a16:colId xmlns:a16="http://schemas.microsoft.com/office/drawing/2014/main" val="3166686462"/>
                    </a:ext>
                  </a:extLst>
                </a:gridCol>
                <a:gridCol w="2077695">
                  <a:extLst>
                    <a:ext uri="{9D8B030D-6E8A-4147-A177-3AD203B41FA5}">
                      <a16:colId xmlns:a16="http://schemas.microsoft.com/office/drawing/2014/main" val="3817956555"/>
                    </a:ext>
                  </a:extLst>
                </a:gridCol>
                <a:gridCol w="2077695">
                  <a:extLst>
                    <a:ext uri="{9D8B030D-6E8A-4147-A177-3AD203B41FA5}">
                      <a16:colId xmlns:a16="http://schemas.microsoft.com/office/drawing/2014/main" val="1215206883"/>
                    </a:ext>
                  </a:extLst>
                </a:gridCol>
                <a:gridCol w="2077695">
                  <a:extLst>
                    <a:ext uri="{9D8B030D-6E8A-4147-A177-3AD203B41FA5}">
                      <a16:colId xmlns:a16="http://schemas.microsoft.com/office/drawing/2014/main" val="2847405450"/>
                    </a:ext>
                  </a:extLst>
                </a:gridCol>
              </a:tblGrid>
              <a:tr h="616806">
                <a:tc>
                  <a:txBody>
                    <a:bodyPr/>
                    <a:lstStyle/>
                    <a:p>
                      <a:pPr algn="ctr" rtl="0" fontAlgn="ctr"/>
                      <a:r>
                        <a:rPr lang="es-CO" sz="1100" b="1" i="0" u="none" strike="noStrike" dirty="0">
                          <a:solidFill>
                            <a:srgbClr val="002060"/>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9588">
                <a:tc>
                  <a:txBody>
                    <a:bodyPr/>
                    <a:lstStyle/>
                    <a:p>
                      <a:pPr algn="ctr" rtl="0" fontAlgn="ctr"/>
                      <a:r>
                        <a:rPr lang="es-CO" sz="1100" b="0" i="0" u="none" strike="noStrike" dirty="0">
                          <a:solidFill>
                            <a:srgbClr val="002060"/>
                          </a:solidFill>
                          <a:effectLst/>
                          <a:latin typeface="+mn-lt"/>
                        </a:rPr>
                        <a:t>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398.377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60.349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mn-lt"/>
                        </a:rPr>
                        <a:t>15,15%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
        <p:nvSpPr>
          <p:cNvPr id="5" name="CuadroTexto 4">
            <a:extLst>
              <a:ext uri="{FF2B5EF4-FFF2-40B4-BE49-F238E27FC236}">
                <a16:creationId xmlns:a16="http://schemas.microsoft.com/office/drawing/2014/main" id="{F02702D1-36D9-BC6A-C579-556E21E0B20B}"/>
              </a:ext>
            </a:extLst>
          </p:cNvPr>
          <p:cNvSpPr txBox="1"/>
          <p:nvPr/>
        </p:nvSpPr>
        <p:spPr>
          <a:xfrm>
            <a:off x="1817582" y="3926851"/>
            <a:ext cx="6981591" cy="461665"/>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Asociaciones de aprovechamiento. Archivos planos de catastro con corte a </a:t>
            </a:r>
            <a:r>
              <a:rPr lang="es-MX" sz="1200" dirty="0">
                <a:solidFill>
                  <a:srgbClr val="4472C4">
                    <a:lumMod val="50000"/>
                  </a:srgbClr>
                </a:solidFill>
                <a:latin typeface="Calibri" panose="020F0502020204030204"/>
              </a:rPr>
              <a:t>30 de abril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2025.</a:t>
            </a: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880235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45918" y="6261305"/>
            <a:ext cx="11523145" cy="507831"/>
          </a:xfrm>
          <a:prstGeom prst="rect">
            <a:avLst/>
          </a:prstGeom>
          <a:noFill/>
        </p:spPr>
        <p:txBody>
          <a:bodyPr wrap="square" rtlCol="0">
            <a:spAutoFit/>
          </a:bodyPr>
          <a:lstStyle/>
          <a:p>
            <a:r>
              <a:rPr lang="es-CO" sz="900" dirty="0">
                <a:solidFill>
                  <a:schemeClr val="accent1">
                    <a:lumMod val="50000"/>
                  </a:schemeClr>
                </a:solidFill>
              </a:rPr>
              <a:t>Fuente: Informe del Concesionario </a:t>
            </a:r>
          </a:p>
          <a:p>
            <a:r>
              <a:rPr lang="es-CO" sz="900" dirty="0">
                <a:solidFill>
                  <a:schemeClr val="accent1">
                    <a:lumMod val="50000"/>
                  </a:schemeClr>
                </a:solidFill>
              </a:rPr>
              <a:t>Periodo comprendido entre el </a:t>
            </a:r>
            <a:r>
              <a:rPr lang="es-MX" sz="900" dirty="0">
                <a:solidFill>
                  <a:schemeClr val="accent1">
                    <a:lumMod val="50000"/>
                  </a:schemeClr>
                </a:solidFill>
              </a:rPr>
              <a:t>12 de febrero 2018 y el 31 de diciembre de 2024</a:t>
            </a:r>
            <a:r>
              <a:rPr lang="es-CO" sz="900" dirty="0">
                <a:solidFill>
                  <a:schemeClr val="accent1">
                    <a:lumMod val="50000"/>
                  </a:schemeClr>
                </a:solidFill>
              </a:rPr>
              <a:t>.</a:t>
            </a:r>
          </a:p>
          <a:p>
            <a:r>
              <a:rPr lang="es-MX" sz="900" dirty="0">
                <a:solidFill>
                  <a:schemeClr val="accent1">
                    <a:lumMod val="50000"/>
                  </a:schemeClr>
                </a:solidFill>
              </a:rPr>
              <a:t>*Promedio de  kilómetros ejecutados de febrero 2018 a diciembre de 2024</a:t>
            </a:r>
            <a:endParaRPr lang="es-CO" sz="900" dirty="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chemeClr val="accent1">
                    <a:lumMod val="50000"/>
                  </a:schemeClr>
                </a:solidFill>
              </a:rPr>
              <a:t>Histórico – barrido y limpieza   barrido manual y áreas públicas (km) 2018 a 2024</a:t>
            </a:r>
            <a:endParaRPr lang="es-CO" sz="1600" b="0" kern="0" dirty="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2937" y="1387187"/>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60207" y="1500799"/>
            <a:ext cx="1434278" cy="812326"/>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277201" y="1766705"/>
            <a:ext cx="1511405"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19113" y="162014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41793" y="1603626"/>
            <a:ext cx="152727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4" name="Picture 2">
            <a:extLst>
              <a:ext uri="{FF2B5EF4-FFF2-40B4-BE49-F238E27FC236}">
                <a16:creationId xmlns:a16="http://schemas.microsoft.com/office/drawing/2014/main" id="{480C9055-6B58-415B-8FEF-9A892542AFD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51634" y="1699895"/>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F3CE5724-7CE5-4521-8E31-CE7436823CE6}"/>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37499" y="1199482"/>
            <a:ext cx="1055081" cy="602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E45B0B03-998E-D5AB-6A6E-A57491564F61}"/>
              </a:ext>
            </a:extLst>
          </p:cNvPr>
          <p:cNvGraphicFramePr>
            <a:graphicFrameLocks noGrp="1"/>
          </p:cNvGraphicFramePr>
          <p:nvPr>
            <p:extLst>
              <p:ext uri="{D42A27DB-BD31-4B8C-83A1-F6EECF244321}">
                <p14:modId xmlns:p14="http://schemas.microsoft.com/office/powerpoint/2010/main" val="3810076732"/>
              </p:ext>
            </p:extLst>
          </p:nvPr>
        </p:nvGraphicFramePr>
        <p:xfrm>
          <a:off x="422939" y="2447958"/>
          <a:ext cx="11346124" cy="3703755"/>
        </p:xfrm>
        <a:graphic>
          <a:graphicData uri="http://schemas.openxmlformats.org/drawingml/2006/table">
            <a:tbl>
              <a:tblPr/>
              <a:tblGrid>
                <a:gridCol w="735765">
                  <a:extLst>
                    <a:ext uri="{9D8B030D-6E8A-4147-A177-3AD203B41FA5}">
                      <a16:colId xmlns:a16="http://schemas.microsoft.com/office/drawing/2014/main" val="2757185839"/>
                    </a:ext>
                  </a:extLst>
                </a:gridCol>
                <a:gridCol w="956496">
                  <a:extLst>
                    <a:ext uri="{9D8B030D-6E8A-4147-A177-3AD203B41FA5}">
                      <a16:colId xmlns:a16="http://schemas.microsoft.com/office/drawing/2014/main" val="1294336109"/>
                    </a:ext>
                  </a:extLst>
                </a:gridCol>
                <a:gridCol w="282043">
                  <a:extLst>
                    <a:ext uri="{9D8B030D-6E8A-4147-A177-3AD203B41FA5}">
                      <a16:colId xmlns:a16="http://schemas.microsoft.com/office/drawing/2014/main" val="491111936"/>
                    </a:ext>
                  </a:extLst>
                </a:gridCol>
                <a:gridCol w="748029">
                  <a:extLst>
                    <a:ext uri="{9D8B030D-6E8A-4147-A177-3AD203B41FA5}">
                      <a16:colId xmlns:a16="http://schemas.microsoft.com/office/drawing/2014/main" val="2036394118"/>
                    </a:ext>
                  </a:extLst>
                </a:gridCol>
                <a:gridCol w="882919">
                  <a:extLst>
                    <a:ext uri="{9D8B030D-6E8A-4147-A177-3AD203B41FA5}">
                      <a16:colId xmlns:a16="http://schemas.microsoft.com/office/drawing/2014/main" val="2155163394"/>
                    </a:ext>
                  </a:extLst>
                </a:gridCol>
                <a:gridCol w="282043">
                  <a:extLst>
                    <a:ext uri="{9D8B030D-6E8A-4147-A177-3AD203B41FA5}">
                      <a16:colId xmlns:a16="http://schemas.microsoft.com/office/drawing/2014/main" val="1254503406"/>
                    </a:ext>
                  </a:extLst>
                </a:gridCol>
                <a:gridCol w="748029">
                  <a:extLst>
                    <a:ext uri="{9D8B030D-6E8A-4147-A177-3AD203B41FA5}">
                      <a16:colId xmlns:a16="http://schemas.microsoft.com/office/drawing/2014/main" val="3868229377"/>
                    </a:ext>
                  </a:extLst>
                </a:gridCol>
                <a:gridCol w="919708">
                  <a:extLst>
                    <a:ext uri="{9D8B030D-6E8A-4147-A177-3AD203B41FA5}">
                      <a16:colId xmlns:a16="http://schemas.microsoft.com/office/drawing/2014/main" val="2739665763"/>
                    </a:ext>
                  </a:extLst>
                </a:gridCol>
                <a:gridCol w="282043">
                  <a:extLst>
                    <a:ext uri="{9D8B030D-6E8A-4147-A177-3AD203B41FA5}">
                      <a16:colId xmlns:a16="http://schemas.microsoft.com/office/drawing/2014/main" val="3217719025"/>
                    </a:ext>
                  </a:extLst>
                </a:gridCol>
                <a:gridCol w="748029">
                  <a:extLst>
                    <a:ext uri="{9D8B030D-6E8A-4147-A177-3AD203B41FA5}">
                      <a16:colId xmlns:a16="http://schemas.microsoft.com/office/drawing/2014/main" val="3403553990"/>
                    </a:ext>
                  </a:extLst>
                </a:gridCol>
                <a:gridCol w="873723">
                  <a:extLst>
                    <a:ext uri="{9D8B030D-6E8A-4147-A177-3AD203B41FA5}">
                      <a16:colId xmlns:a16="http://schemas.microsoft.com/office/drawing/2014/main" val="2614989502"/>
                    </a:ext>
                  </a:extLst>
                </a:gridCol>
                <a:gridCol w="282043">
                  <a:extLst>
                    <a:ext uri="{9D8B030D-6E8A-4147-A177-3AD203B41FA5}">
                      <a16:colId xmlns:a16="http://schemas.microsoft.com/office/drawing/2014/main" val="2772548663"/>
                    </a:ext>
                  </a:extLst>
                </a:gridCol>
                <a:gridCol w="748029">
                  <a:extLst>
                    <a:ext uri="{9D8B030D-6E8A-4147-A177-3AD203B41FA5}">
                      <a16:colId xmlns:a16="http://schemas.microsoft.com/office/drawing/2014/main" val="3169546138"/>
                    </a:ext>
                  </a:extLst>
                </a:gridCol>
                <a:gridCol w="931970">
                  <a:extLst>
                    <a:ext uri="{9D8B030D-6E8A-4147-A177-3AD203B41FA5}">
                      <a16:colId xmlns:a16="http://schemas.microsoft.com/office/drawing/2014/main" val="432519514"/>
                    </a:ext>
                  </a:extLst>
                </a:gridCol>
                <a:gridCol w="282043">
                  <a:extLst>
                    <a:ext uri="{9D8B030D-6E8A-4147-A177-3AD203B41FA5}">
                      <a16:colId xmlns:a16="http://schemas.microsoft.com/office/drawing/2014/main" val="4193615948"/>
                    </a:ext>
                  </a:extLst>
                </a:gridCol>
                <a:gridCol w="748029">
                  <a:extLst>
                    <a:ext uri="{9D8B030D-6E8A-4147-A177-3AD203B41FA5}">
                      <a16:colId xmlns:a16="http://schemas.microsoft.com/office/drawing/2014/main" val="2470506080"/>
                    </a:ext>
                  </a:extLst>
                </a:gridCol>
                <a:gridCol w="895183">
                  <a:extLst>
                    <a:ext uri="{9D8B030D-6E8A-4147-A177-3AD203B41FA5}">
                      <a16:colId xmlns:a16="http://schemas.microsoft.com/office/drawing/2014/main" val="3354169638"/>
                    </a:ext>
                  </a:extLst>
                </a:gridCol>
              </a:tblGrid>
              <a:tr h="389370">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1977590"/>
                  </a:ext>
                </a:extLst>
              </a:tr>
              <a:tr h="189936">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548.435,73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388.587,65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210.773,42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144.125,20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187.399,10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1.479.321,09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577046439"/>
                  </a:ext>
                </a:extLst>
              </a:tr>
              <a:tr h="189936">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675.110,20</a:t>
                      </a:r>
                    </a:p>
                  </a:txBody>
                  <a:tcPr marL="0" marR="0" marT="0" marB="0" anchor="ctr">
                    <a:lnL>
                      <a:noFill/>
                    </a:lnL>
                    <a:lnR>
                      <a:noFill/>
                    </a:lnR>
                    <a:lnT>
                      <a:noFill/>
                    </a:lnT>
                    <a:lnB>
                      <a:noFill/>
                    </a:lnB>
                    <a:no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403.417,71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256.212,04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213.108,64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243.325,02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1.791.173,59</a:t>
                      </a:r>
                    </a:p>
                  </a:txBody>
                  <a:tcPr marL="0" marR="0" marT="0" marB="0" anchor="ctr">
                    <a:lnL>
                      <a:noFill/>
                    </a:lnL>
                    <a:lnR>
                      <a:noFill/>
                    </a:lnR>
                    <a:lnT>
                      <a:noFill/>
                    </a:lnT>
                    <a:lnB>
                      <a:noFill/>
                    </a:lnB>
                    <a:noFill/>
                  </a:tcPr>
                </a:tc>
                <a:extLst>
                  <a:ext uri="{0D108BD9-81ED-4DB2-BD59-A6C34878D82A}">
                    <a16:rowId xmlns:a16="http://schemas.microsoft.com/office/drawing/2014/main" val="795928082"/>
                  </a:ext>
                </a:extLst>
              </a:tr>
              <a:tr h="189936">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716.753,78</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704.502,89</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339.272,88</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276.966,96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247.086,08</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2.284.582,59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710060647"/>
                  </a:ext>
                </a:extLst>
              </a:tr>
              <a:tr h="189936">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875.343,63</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834.863,32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389.461,40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279.127,98</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258.517,77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2.637.314,11</a:t>
                      </a:r>
                    </a:p>
                  </a:txBody>
                  <a:tcPr marL="0" marR="0" marT="0" marB="0" anchor="ctr">
                    <a:lnL>
                      <a:noFill/>
                    </a:lnL>
                    <a:lnR>
                      <a:noFill/>
                    </a:lnR>
                    <a:lnT>
                      <a:noFill/>
                    </a:lnT>
                    <a:lnB>
                      <a:noFill/>
                    </a:lnB>
                    <a:noFill/>
                  </a:tcPr>
                </a:tc>
                <a:extLst>
                  <a:ext uri="{0D108BD9-81ED-4DB2-BD59-A6C34878D82A}">
                    <a16:rowId xmlns:a16="http://schemas.microsoft.com/office/drawing/2014/main" val="1450768535"/>
                  </a:ext>
                </a:extLst>
              </a:tr>
              <a:tr h="189936">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1.400.263,65</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825.746,66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382.014,81</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259.766,97</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255.373,94</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3.123.166,03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999194648"/>
                  </a:ext>
                </a:extLst>
              </a:tr>
              <a:tr h="189936">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1.530.486,50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835.005,42</a:t>
                      </a:r>
                    </a:p>
                  </a:txBody>
                  <a:tcPr marL="0" marR="0" marT="0" marB="0" anchor="ctr">
                    <a:lnL>
                      <a:noFill/>
                    </a:lnL>
                    <a:lnR>
                      <a:noFill/>
                    </a:lnR>
                    <a:lnT>
                      <a:noFill/>
                    </a:lnT>
                    <a:lnB>
                      <a:noFill/>
                    </a:lnB>
                    <a:noFill/>
                  </a:tcPr>
                </a:tc>
                <a:tc>
                  <a:txBody>
                    <a:bodyPr/>
                    <a:lstStyle/>
                    <a:p>
                      <a:pPr algn="ctr" fontAlgn="ctr"/>
                      <a:endParaRPr lang="es-CO" sz="10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393.182,09</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263.367,50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258.594,44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3.280.635,96</a:t>
                      </a:r>
                    </a:p>
                  </a:txBody>
                  <a:tcPr marL="0" marR="0" marT="0" marB="0" anchor="ctr">
                    <a:lnL>
                      <a:noFill/>
                    </a:lnL>
                    <a:lnR>
                      <a:noFill/>
                    </a:lnR>
                    <a:lnT>
                      <a:noFill/>
                    </a:lnT>
                    <a:lnB>
                      <a:noFill/>
                    </a:lnB>
                    <a:noFill/>
                  </a:tcPr>
                </a:tc>
                <a:extLst>
                  <a:ext uri="{0D108BD9-81ED-4DB2-BD59-A6C34878D82A}">
                    <a16:rowId xmlns:a16="http://schemas.microsoft.com/office/drawing/2014/main" val="3745029067"/>
                  </a:ext>
                </a:extLst>
              </a:tr>
              <a:tr h="189936">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1.490.850,81</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735.056,62</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338.184,89</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234.516,82</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225.463,04</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3.024.072,18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60587977"/>
                  </a:ext>
                </a:extLst>
              </a:tr>
              <a:tr h="189936">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1.498.928,66</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665.476,52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299.166,97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214.720,39</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201.225,65</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2.879.518,18</a:t>
                      </a:r>
                    </a:p>
                  </a:txBody>
                  <a:tcPr marL="0" marR="0" marT="0" marB="0" anchor="ctr">
                    <a:lnL>
                      <a:noFill/>
                    </a:lnL>
                    <a:lnR>
                      <a:noFill/>
                    </a:lnR>
                    <a:lnT>
                      <a:noFill/>
                    </a:lnT>
                    <a:lnB>
                      <a:noFill/>
                    </a:lnB>
                    <a:noFill/>
                  </a:tcPr>
                </a:tc>
                <a:extLst>
                  <a:ext uri="{0D108BD9-81ED-4DB2-BD59-A6C34878D82A}">
                    <a16:rowId xmlns:a16="http://schemas.microsoft.com/office/drawing/2014/main" val="3429519297"/>
                  </a:ext>
                </a:extLst>
              </a:tr>
              <a:tr h="189936">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1.465.685,02</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651.095,04</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299.001,72</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210.663,26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194.694,13</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2.821.139,16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20576770"/>
                  </a:ext>
                </a:extLst>
              </a:tr>
              <a:tr h="189936">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786.564,76</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661.367,30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314.329,07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214.544,80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197.722,71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2.174.528,65</a:t>
                      </a:r>
                    </a:p>
                  </a:txBody>
                  <a:tcPr marL="0" marR="0" marT="0" marB="0" anchor="ctr">
                    <a:lnL>
                      <a:noFill/>
                    </a:lnL>
                    <a:lnR>
                      <a:noFill/>
                    </a:lnR>
                    <a:lnT>
                      <a:noFill/>
                    </a:lnT>
                    <a:lnB>
                      <a:noFill/>
                    </a:lnB>
                    <a:noFill/>
                  </a:tcPr>
                </a:tc>
                <a:extLst>
                  <a:ext uri="{0D108BD9-81ED-4DB2-BD59-A6C34878D82A}">
                    <a16:rowId xmlns:a16="http://schemas.microsoft.com/office/drawing/2014/main" val="3038428441"/>
                  </a:ext>
                </a:extLst>
              </a:tr>
              <a:tr h="189936">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633.525,86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646.732,51</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306.819,04</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210.679,29</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192.632,82</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1.990.389,53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43441808"/>
                  </a:ext>
                </a:extLst>
              </a:tr>
              <a:tr h="189936">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868.871,10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855.057,87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433.037,62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317.126,86</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329.832,91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2.803.926,36</a:t>
                      </a:r>
                    </a:p>
                  </a:txBody>
                  <a:tcPr marL="0" marR="0" marT="0" marB="0" anchor="ctr">
                    <a:lnL>
                      <a:noFill/>
                    </a:lnL>
                    <a:lnR>
                      <a:noFill/>
                    </a:lnR>
                    <a:lnT>
                      <a:noFill/>
                    </a:lnT>
                    <a:lnB>
                      <a:noFill/>
                    </a:lnB>
                    <a:noFill/>
                  </a:tcPr>
                </a:tc>
                <a:extLst>
                  <a:ext uri="{0D108BD9-81ED-4DB2-BD59-A6C34878D82A}">
                    <a16:rowId xmlns:a16="http://schemas.microsoft.com/office/drawing/2014/main" val="3872092860"/>
                  </a:ext>
                </a:extLst>
              </a:tr>
              <a:tr h="189936">
                <a:tc>
                  <a:txBody>
                    <a:bodyPr/>
                    <a:lstStyle/>
                    <a:p>
                      <a:pPr algn="ctr" rtl="0" fontAlgn="ctr"/>
                      <a:r>
                        <a:rPr lang="es-CO" sz="10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1.085.785,77</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1.050.727,56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554.166,14</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415.912,53</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457.179,95</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3.563.771,95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42606785"/>
                  </a:ext>
                </a:extLst>
              </a:tr>
              <a:tr h="189936">
                <a:tc>
                  <a:txBody>
                    <a:bodyPr/>
                    <a:lstStyle/>
                    <a:p>
                      <a:pPr algn="ctr" rtl="0" fontAlgn="ctr"/>
                      <a:r>
                        <a:rPr lang="es-CO" sz="10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1.097.135,79</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1.056.778,24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558.037,27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422.469,14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463.969,08</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3.598.389,52</a:t>
                      </a:r>
                    </a:p>
                  </a:txBody>
                  <a:tcPr marL="0" marR="0" marT="0" marB="0" anchor="ctr">
                    <a:lnL>
                      <a:noFill/>
                    </a:lnL>
                    <a:lnR>
                      <a:noFill/>
                    </a:lnR>
                    <a:lnT>
                      <a:noFill/>
                    </a:lnT>
                    <a:lnB>
                      <a:noFill/>
                    </a:lnB>
                    <a:noFill/>
                  </a:tcPr>
                </a:tc>
                <a:extLst>
                  <a:ext uri="{0D108BD9-81ED-4DB2-BD59-A6C34878D82A}">
                    <a16:rowId xmlns:a16="http://schemas.microsoft.com/office/drawing/2014/main" val="3435932614"/>
                  </a:ext>
                </a:extLst>
              </a:tr>
              <a:tr h="655281">
                <a:tc>
                  <a:txBody>
                    <a:bodyPr/>
                    <a:lstStyle/>
                    <a:p>
                      <a:pPr algn="ctr" rtl="0" fontAlgn="ctr"/>
                      <a:r>
                        <a:rPr lang="es-CO" sz="10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176.792,06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124.270,06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61.128,43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44.302,37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44.735,14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451.228,06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164556054"/>
                  </a:ext>
                </a:extLst>
              </a:tr>
            </a:tbl>
          </a:graphicData>
        </a:graphic>
      </p:graphicFrame>
    </p:spTree>
    <p:extLst>
      <p:ext uri="{BB962C8B-B14F-4D97-AF65-F5344CB8AC3E}">
        <p14:creationId xmlns:p14="http://schemas.microsoft.com/office/powerpoint/2010/main" val="133502756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0BC788A-24BF-37FA-D794-09E48C6B7F7B}"/>
            </a:ext>
          </a:extLst>
        </p:cNvPr>
        <p:cNvGrpSpPr/>
        <p:nvPr/>
      </p:nvGrpSpPr>
      <p:grpSpPr>
        <a:xfrm>
          <a:off x="0" y="0"/>
          <a:ext cx="0" cy="0"/>
          <a:chOff x="0" y="0"/>
          <a:chExt cx="0" cy="0"/>
        </a:xfrm>
      </p:grpSpPr>
      <p:sp>
        <p:nvSpPr>
          <p:cNvPr id="39" name="CuadroTexto 38">
            <a:extLst>
              <a:ext uri="{FF2B5EF4-FFF2-40B4-BE49-F238E27FC236}">
                <a16:creationId xmlns:a16="http://schemas.microsoft.com/office/drawing/2014/main" id="{DC12507E-8DC4-F5A5-738B-B360D4D4AB53}"/>
              </a:ext>
            </a:extLst>
          </p:cNvPr>
          <p:cNvSpPr txBox="1"/>
          <p:nvPr/>
        </p:nvSpPr>
        <p:spPr>
          <a:xfrm>
            <a:off x="1779588" y="95250"/>
            <a:ext cx="9880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sz="3400" kern="0" dirty="0">
                <a:solidFill>
                  <a:schemeClr val="accent1">
                    <a:lumMod val="50000"/>
                  </a:schemeClr>
                </a:solidFill>
              </a:rPr>
              <a:t>COMERCIAL FINANCIERO</a:t>
            </a:r>
          </a:p>
          <a:p>
            <a:pPr lvl="1">
              <a:defRPr/>
            </a:pPr>
            <a:r>
              <a:rPr lang="es-CO" sz="1600" b="0" dirty="0">
                <a:solidFill>
                  <a:schemeClr val="accent1">
                    <a:lumMod val="50000"/>
                  </a:schemeClr>
                </a:solidFill>
              </a:rPr>
              <a:t>Catastro Suscriptores a Abril 2025</a:t>
            </a:r>
            <a:endParaRPr lang="es-CO" sz="1600" b="0" kern="0" dirty="0">
              <a:solidFill>
                <a:schemeClr val="accent1">
                  <a:lumMod val="50000"/>
                </a:schemeClr>
              </a:solidFill>
            </a:endParaRPr>
          </a:p>
        </p:txBody>
      </p:sp>
      <p:cxnSp>
        <p:nvCxnSpPr>
          <p:cNvPr id="40" name="Conector recto 39">
            <a:extLst>
              <a:ext uri="{FF2B5EF4-FFF2-40B4-BE49-F238E27FC236}">
                <a16:creationId xmlns:a16="http://schemas.microsoft.com/office/drawing/2014/main" id="{35C0EFBE-8056-D891-CE5E-6429F78D8FE2}"/>
              </a:ext>
            </a:extLst>
          </p:cNvPr>
          <p:cNvCxnSpPr>
            <a:cxnSpLocks/>
          </p:cNvCxnSpPr>
          <p:nvPr/>
        </p:nvCxnSpPr>
        <p:spPr>
          <a:xfrm>
            <a:off x="88900" y="10553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30" name="Imagen 40">
            <a:extLst>
              <a:ext uri="{FF2B5EF4-FFF2-40B4-BE49-F238E27FC236}">
                <a16:creationId xmlns:a16="http://schemas.microsoft.com/office/drawing/2014/main" id="{106D86AA-5D78-9E44-993B-306EDFAE533E}"/>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1" name="CuadroTexto 12">
            <a:extLst>
              <a:ext uri="{FF2B5EF4-FFF2-40B4-BE49-F238E27FC236}">
                <a16:creationId xmlns:a16="http://schemas.microsoft.com/office/drawing/2014/main" id="{AEF875BE-BA46-B4A1-3B1B-64CBEE3FFB2C}"/>
              </a:ext>
            </a:extLst>
          </p:cNvPr>
          <p:cNvSpPr txBox="1">
            <a:spLocks noChangeArrowheads="1"/>
          </p:cNvSpPr>
          <p:nvPr/>
        </p:nvSpPr>
        <p:spPr bwMode="auto">
          <a:xfrm>
            <a:off x="88900" y="6457274"/>
            <a:ext cx="9179379"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s-ES" altLang="es-CO" sz="1100" dirty="0">
                <a:solidFill>
                  <a:schemeClr val="accent1">
                    <a:lumMod val="50000"/>
                  </a:schemeClr>
                </a:solidFill>
              </a:rPr>
              <a:t>Información del archivo plano de catastro a corte del 30-abril-2025 - Descargado del SIGAB el 05 de mayo de 2025</a:t>
            </a:r>
            <a:endParaRPr lang="es-CO" altLang="es-CO" sz="1100" dirty="0">
              <a:solidFill>
                <a:schemeClr val="accent1">
                  <a:lumMod val="50000"/>
                </a:schemeClr>
              </a:solidFill>
            </a:endParaRPr>
          </a:p>
        </p:txBody>
      </p:sp>
      <p:sp>
        <p:nvSpPr>
          <p:cNvPr id="7" name="CuadroTexto 6">
            <a:extLst>
              <a:ext uri="{FF2B5EF4-FFF2-40B4-BE49-F238E27FC236}">
                <a16:creationId xmlns:a16="http://schemas.microsoft.com/office/drawing/2014/main" id="{3B2ACC9F-EA2C-4C51-B3DF-5D88CD4DE82C}"/>
              </a:ext>
            </a:extLst>
          </p:cNvPr>
          <p:cNvSpPr txBox="1"/>
          <p:nvPr/>
        </p:nvSpPr>
        <p:spPr>
          <a:xfrm>
            <a:off x="88900" y="6056538"/>
            <a:ext cx="6763407" cy="430887"/>
          </a:xfrm>
          <a:prstGeom prst="rect">
            <a:avLst/>
          </a:prstGeom>
          <a:noFill/>
        </p:spPr>
        <p:txBody>
          <a:bodyPr wrap="square" rtlCol="0">
            <a:spAutoFit/>
          </a:bodyPr>
          <a:lstStyle/>
          <a:p>
            <a:r>
              <a:rPr lang="es-MX" sz="1100" dirty="0">
                <a:solidFill>
                  <a:schemeClr val="accent1">
                    <a:lumMod val="50000"/>
                  </a:schemeClr>
                </a:solidFill>
              </a:rPr>
              <a:t>(*) </a:t>
            </a:r>
            <a:r>
              <a:rPr lang="es-MX" sz="1100" b="1" dirty="0">
                <a:solidFill>
                  <a:schemeClr val="accent1">
                    <a:lumMod val="50000"/>
                  </a:schemeClr>
                </a:solidFill>
              </a:rPr>
              <a:t>Suscriptor</a:t>
            </a:r>
            <a:r>
              <a:rPr lang="es-MX" sz="1100" dirty="0">
                <a:solidFill>
                  <a:schemeClr val="accent1">
                    <a:lumMod val="50000"/>
                  </a:schemeClr>
                </a:solidFill>
              </a:rPr>
              <a:t>: Hace referencia a las cuentas contrato. El cual puede tener uno o varios usuarios.  </a:t>
            </a:r>
          </a:p>
          <a:p>
            <a:r>
              <a:rPr lang="es-MX" sz="1100" dirty="0">
                <a:solidFill>
                  <a:schemeClr val="accent1">
                    <a:lumMod val="50000"/>
                  </a:schemeClr>
                </a:solidFill>
              </a:rPr>
              <a:t>(**) </a:t>
            </a:r>
            <a:r>
              <a:rPr lang="es-MX" sz="1100" b="1" dirty="0">
                <a:solidFill>
                  <a:schemeClr val="accent1">
                    <a:lumMod val="50000"/>
                  </a:schemeClr>
                </a:solidFill>
              </a:rPr>
              <a:t>Usuario</a:t>
            </a:r>
            <a:r>
              <a:rPr lang="es-MX" sz="1100" dirty="0">
                <a:solidFill>
                  <a:schemeClr val="accent1">
                    <a:lumMod val="50000"/>
                  </a:schemeClr>
                </a:solidFill>
              </a:rPr>
              <a:t>: Hace referencia al conjunto de unidades residenciales y no residenciales. </a:t>
            </a:r>
            <a:endParaRPr lang="es-CO" sz="1100" dirty="0">
              <a:solidFill>
                <a:schemeClr val="accent1">
                  <a:lumMod val="50000"/>
                </a:schemeClr>
              </a:solidFill>
            </a:endParaRPr>
          </a:p>
        </p:txBody>
      </p:sp>
      <p:graphicFrame>
        <p:nvGraphicFramePr>
          <p:cNvPr id="2" name="Tabla 1">
            <a:extLst>
              <a:ext uri="{FF2B5EF4-FFF2-40B4-BE49-F238E27FC236}">
                <a16:creationId xmlns:a16="http://schemas.microsoft.com/office/drawing/2014/main" id="{B589CC32-8E81-1177-A24A-292905B38D7E}"/>
              </a:ext>
            </a:extLst>
          </p:cNvPr>
          <p:cNvGraphicFramePr>
            <a:graphicFrameLocks noGrp="1"/>
          </p:cNvGraphicFramePr>
          <p:nvPr/>
        </p:nvGraphicFramePr>
        <p:xfrm>
          <a:off x="1995463" y="1403810"/>
          <a:ext cx="8472013" cy="4022417"/>
        </p:xfrm>
        <a:graphic>
          <a:graphicData uri="http://schemas.openxmlformats.org/drawingml/2006/table">
            <a:tbl>
              <a:tblPr/>
              <a:tblGrid>
                <a:gridCol w="410519">
                  <a:extLst>
                    <a:ext uri="{9D8B030D-6E8A-4147-A177-3AD203B41FA5}">
                      <a16:colId xmlns:a16="http://schemas.microsoft.com/office/drawing/2014/main" val="3057316389"/>
                    </a:ext>
                  </a:extLst>
                </a:gridCol>
                <a:gridCol w="652833">
                  <a:extLst>
                    <a:ext uri="{9D8B030D-6E8A-4147-A177-3AD203B41FA5}">
                      <a16:colId xmlns:a16="http://schemas.microsoft.com/office/drawing/2014/main" val="2212689889"/>
                    </a:ext>
                  </a:extLst>
                </a:gridCol>
                <a:gridCol w="625390">
                  <a:extLst>
                    <a:ext uri="{9D8B030D-6E8A-4147-A177-3AD203B41FA5}">
                      <a16:colId xmlns:a16="http://schemas.microsoft.com/office/drawing/2014/main" val="1840554785"/>
                    </a:ext>
                  </a:extLst>
                </a:gridCol>
                <a:gridCol w="522013">
                  <a:extLst>
                    <a:ext uri="{9D8B030D-6E8A-4147-A177-3AD203B41FA5}">
                      <a16:colId xmlns:a16="http://schemas.microsoft.com/office/drawing/2014/main" val="1722614783"/>
                    </a:ext>
                  </a:extLst>
                </a:gridCol>
                <a:gridCol w="791312">
                  <a:extLst>
                    <a:ext uri="{9D8B030D-6E8A-4147-A177-3AD203B41FA5}">
                      <a16:colId xmlns:a16="http://schemas.microsoft.com/office/drawing/2014/main" val="1104987390"/>
                    </a:ext>
                  </a:extLst>
                </a:gridCol>
                <a:gridCol w="593484">
                  <a:extLst>
                    <a:ext uri="{9D8B030D-6E8A-4147-A177-3AD203B41FA5}">
                      <a16:colId xmlns:a16="http://schemas.microsoft.com/office/drawing/2014/main" val="484026591"/>
                    </a:ext>
                  </a:extLst>
                </a:gridCol>
                <a:gridCol w="850660">
                  <a:extLst>
                    <a:ext uri="{9D8B030D-6E8A-4147-A177-3AD203B41FA5}">
                      <a16:colId xmlns:a16="http://schemas.microsoft.com/office/drawing/2014/main" val="3099941166"/>
                    </a:ext>
                  </a:extLst>
                </a:gridCol>
                <a:gridCol w="1068271">
                  <a:extLst>
                    <a:ext uri="{9D8B030D-6E8A-4147-A177-3AD203B41FA5}">
                      <a16:colId xmlns:a16="http://schemas.microsoft.com/office/drawing/2014/main" val="3369550935"/>
                    </a:ext>
                  </a:extLst>
                </a:gridCol>
                <a:gridCol w="781421">
                  <a:extLst>
                    <a:ext uri="{9D8B030D-6E8A-4147-A177-3AD203B41FA5}">
                      <a16:colId xmlns:a16="http://schemas.microsoft.com/office/drawing/2014/main" val="1754828790"/>
                    </a:ext>
                  </a:extLst>
                </a:gridCol>
                <a:gridCol w="847936">
                  <a:extLst>
                    <a:ext uri="{9D8B030D-6E8A-4147-A177-3AD203B41FA5}">
                      <a16:colId xmlns:a16="http://schemas.microsoft.com/office/drawing/2014/main" val="143791665"/>
                    </a:ext>
                  </a:extLst>
                </a:gridCol>
                <a:gridCol w="1328174">
                  <a:extLst>
                    <a:ext uri="{9D8B030D-6E8A-4147-A177-3AD203B41FA5}">
                      <a16:colId xmlns:a16="http://schemas.microsoft.com/office/drawing/2014/main" val="56719260"/>
                    </a:ext>
                  </a:extLst>
                </a:gridCol>
              </a:tblGrid>
              <a:tr h="146535">
                <a:tc gridSpan="11">
                  <a:txBody>
                    <a:bodyPr/>
                    <a:lstStyle/>
                    <a:p>
                      <a:pPr algn="ctr" rtl="0" fontAlgn="ctr"/>
                      <a:r>
                        <a:rPr lang="es-CO" sz="800" b="1" i="0" u="none" strike="noStrike" dirty="0">
                          <a:solidFill>
                            <a:schemeClr val="accent1">
                              <a:lumMod val="50000"/>
                            </a:schemeClr>
                          </a:solidFill>
                          <a:effectLst/>
                          <a:latin typeface="Calibri" panose="020F0502020204030204" pitchFamily="34" charset="0"/>
                        </a:rPr>
                        <a:t>CATASTRO DE SUSCRIPTORES</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737962704"/>
                  </a:ext>
                </a:extLst>
              </a:tr>
              <a:tr h="146535">
                <a:tc rowSpan="2">
                  <a:txBody>
                    <a:bodyPr/>
                    <a:lstStyle/>
                    <a:p>
                      <a:pPr algn="ctr" rtl="0" fontAlgn="ctr"/>
                      <a:r>
                        <a:rPr lang="es-CO" sz="800" b="1" i="0" u="none" strike="noStrike" dirty="0">
                          <a:solidFill>
                            <a:schemeClr val="accent1">
                              <a:lumMod val="50000"/>
                            </a:schemeClr>
                          </a:solidFill>
                          <a:effectLst/>
                          <a:latin typeface="Calibri" panose="020F0502020204030204" pitchFamily="34" charset="0"/>
                        </a:rPr>
                        <a:t>ASE</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CO" sz="800" b="1" i="0" u="none" strike="noStrike">
                          <a:solidFill>
                            <a:schemeClr val="accent1">
                              <a:lumMod val="50000"/>
                            </a:schemeClr>
                          </a:solidFill>
                          <a:effectLst/>
                          <a:latin typeface="Calibri" panose="020F0502020204030204" pitchFamily="34" charset="0"/>
                        </a:rPr>
                        <a:t>LOCALIDAD</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gridSpan="2">
                  <a:txBody>
                    <a:bodyPr/>
                    <a:lstStyle/>
                    <a:p>
                      <a:pPr algn="ctr" rtl="0" fontAlgn="ctr"/>
                      <a:r>
                        <a:rPr lang="es-CO" sz="800" b="1" i="0" u="none" strike="noStrike" dirty="0">
                          <a:solidFill>
                            <a:schemeClr val="accent1">
                              <a:lumMod val="50000"/>
                            </a:schemeClr>
                          </a:solidFill>
                          <a:effectLst/>
                          <a:latin typeface="Calibri" panose="020F0502020204030204" pitchFamily="34" charset="0"/>
                        </a:rPr>
                        <a:t>NOMBRE LOCALIDAD</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hMerge="1">
                  <a:txBody>
                    <a:bodyPr/>
                    <a:lstStyle/>
                    <a:p>
                      <a:pPr algn="ctr" rtl="0" fontAlgn="ctr"/>
                      <a:r>
                        <a:rPr lang="es-CO" sz="800" b="1" i="0" u="none" strike="noStrike">
                          <a:solidFill>
                            <a:schemeClr val="accent1">
                              <a:lumMod val="50000"/>
                            </a:schemeClr>
                          </a:solidFill>
                          <a:effectLst/>
                          <a:latin typeface="Calibri" panose="020F0502020204030204" pitchFamily="34" charset="0"/>
                        </a:rPr>
                        <a:t>NOMBRE LOCALIDAD</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CO" sz="800" b="1" i="0" u="none" strike="noStrike">
                          <a:solidFill>
                            <a:schemeClr val="accent1">
                              <a:lumMod val="50000"/>
                            </a:schemeClr>
                          </a:solidFill>
                          <a:effectLst/>
                          <a:latin typeface="Calibri" panose="020F0502020204030204" pitchFamily="34" charset="0"/>
                        </a:rPr>
                        <a:t># SUSCRIPTORES</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CO" sz="800" b="1" i="0" u="none" strike="noStrike">
                          <a:solidFill>
                            <a:schemeClr val="accent1">
                              <a:lumMod val="50000"/>
                            </a:schemeClr>
                          </a:solidFill>
                          <a:effectLst/>
                          <a:latin typeface="Calibri" panose="020F0502020204030204" pitchFamily="34" charset="0"/>
                        </a:rPr>
                        <a:t># USUARIOS</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CO" sz="800" b="1" i="0" u="none" strike="noStrike">
                          <a:solidFill>
                            <a:schemeClr val="accent1">
                              <a:lumMod val="50000"/>
                            </a:schemeClr>
                          </a:solidFill>
                          <a:effectLst/>
                          <a:latin typeface="Calibri" panose="020F0502020204030204" pitchFamily="34" charset="0"/>
                        </a:rPr>
                        <a:t># INMUEBLES DESOCUPADOS</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MX" sz="800" b="1" i="0" u="none" strike="noStrike">
                          <a:solidFill>
                            <a:schemeClr val="accent1">
                              <a:lumMod val="50000"/>
                            </a:schemeClr>
                          </a:solidFill>
                          <a:effectLst/>
                          <a:latin typeface="Calibri" panose="020F0502020204030204" pitchFamily="34" charset="0"/>
                        </a:rPr>
                        <a:t>CUENTAS CON DESCUENTO POR LA NO RECOLECCIÓN PUERTA A PUERTA</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gridSpan="2">
                  <a:txBody>
                    <a:bodyPr/>
                    <a:lstStyle/>
                    <a:p>
                      <a:pPr algn="ctr" rtl="0" fontAlgn="ctr"/>
                      <a:r>
                        <a:rPr lang="es-CO" sz="800" b="1" i="0" u="none" strike="noStrike">
                          <a:solidFill>
                            <a:schemeClr val="accent1">
                              <a:lumMod val="50000"/>
                            </a:schemeClr>
                          </a:solidFill>
                          <a:effectLst/>
                          <a:latin typeface="Calibri" panose="020F0502020204030204" pitchFamily="34" charset="0"/>
                        </a:rPr>
                        <a:t>TIPO DE POBLACIÓN</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hMerge="1">
                  <a:txBody>
                    <a:bodyPr/>
                    <a:lstStyle/>
                    <a:p>
                      <a:endParaRPr lang="es-CO"/>
                    </a:p>
                  </a:txBody>
                  <a:tcPr/>
                </a:tc>
                <a:tc rowSpan="2">
                  <a:txBody>
                    <a:bodyPr/>
                    <a:lstStyle/>
                    <a:p>
                      <a:pPr algn="ctr" rtl="0" fontAlgn="ctr"/>
                      <a:r>
                        <a:rPr lang="es-MX" sz="800" b="1" i="0" u="none" strike="noStrike">
                          <a:solidFill>
                            <a:schemeClr val="accent1">
                              <a:lumMod val="50000"/>
                            </a:schemeClr>
                          </a:solidFill>
                          <a:effectLst/>
                          <a:latin typeface="Calibri" panose="020F0502020204030204" pitchFamily="34" charset="0"/>
                        </a:rPr>
                        <a:t> TOTAL DE CUENTAS CONTRATO VINCULADAS A LA ACTIVIDAD DE APROVECHAMIENTO</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extLst>
                  <a:ext uri="{0D108BD9-81ED-4DB2-BD59-A6C34878D82A}">
                    <a16:rowId xmlns:a16="http://schemas.microsoft.com/office/drawing/2014/main" val="2630697027"/>
                  </a:ext>
                </a:extLst>
              </a:tr>
              <a:tr h="416301">
                <a:tc vMerge="1">
                  <a:txBody>
                    <a:bodyPr/>
                    <a:lstStyle/>
                    <a:p>
                      <a:endParaRPr lang="es-CO"/>
                    </a:p>
                  </a:txBody>
                  <a:tcPr/>
                </a:tc>
                <a:tc vMerge="1">
                  <a:txBody>
                    <a:bodyPr/>
                    <a:lstStyle/>
                    <a:p>
                      <a:endParaRPr lang="es-CO"/>
                    </a:p>
                  </a:txBody>
                  <a:tcPr/>
                </a:tc>
                <a:tc gridSpan="2" vMerge="1">
                  <a:txBody>
                    <a:bodyPr/>
                    <a:lstStyle/>
                    <a:p>
                      <a:endParaRPr lang="es-CO"/>
                    </a:p>
                  </a:txBody>
                  <a:tcPr/>
                </a:tc>
                <a:tc hMerge="1"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ctr" rtl="0" fontAlgn="ctr"/>
                      <a:r>
                        <a:rPr lang="es-CO" sz="800" b="1" i="0" u="none" strike="noStrike">
                          <a:solidFill>
                            <a:schemeClr val="accent1">
                              <a:lumMod val="50000"/>
                            </a:schemeClr>
                          </a:solidFill>
                          <a:effectLst/>
                          <a:latin typeface="Calibri" panose="020F0502020204030204" pitchFamily="34" charset="0"/>
                        </a:rPr>
                        <a:t>SUSCRIPTORES RURALES</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a:txBody>
                    <a:bodyPr/>
                    <a:lstStyle/>
                    <a:p>
                      <a:pPr algn="ctr" rtl="0" fontAlgn="ctr"/>
                      <a:r>
                        <a:rPr lang="es-CO" sz="800" b="1" i="0" u="none" strike="noStrike">
                          <a:solidFill>
                            <a:schemeClr val="accent1">
                              <a:lumMod val="50000"/>
                            </a:schemeClr>
                          </a:solidFill>
                          <a:effectLst/>
                          <a:latin typeface="Calibri" panose="020F0502020204030204" pitchFamily="34" charset="0"/>
                        </a:rPr>
                        <a:t>SUSCRIPTORES URBANOS</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vMerge="1">
                  <a:txBody>
                    <a:bodyPr/>
                    <a:lstStyle/>
                    <a:p>
                      <a:endParaRPr lang="es-CO"/>
                    </a:p>
                  </a:txBody>
                  <a:tcPr/>
                </a:tc>
                <a:extLst>
                  <a:ext uri="{0D108BD9-81ED-4DB2-BD59-A6C34878D82A}">
                    <a16:rowId xmlns:a16="http://schemas.microsoft.com/office/drawing/2014/main" val="2072648223"/>
                  </a:ext>
                </a:extLst>
              </a:tr>
              <a:tr h="146535">
                <a:tc rowSpan="7">
                  <a:txBody>
                    <a:bodyPr/>
                    <a:lstStyle/>
                    <a:p>
                      <a:pPr algn="ctr" fontAlgn="ctr"/>
                      <a:r>
                        <a:rPr lang="es-CO" sz="800" b="1" i="0" u="none" strike="noStrike" dirty="0">
                          <a:solidFill>
                            <a:schemeClr val="accent1">
                              <a:lumMod val="50000"/>
                            </a:schemeClr>
                          </a:solidFill>
                          <a:effectLst/>
                          <a:latin typeface="Aptos Narrow" panose="020B0004020202020204" pitchFamily="34" charset="0"/>
                        </a:rPr>
                        <a:t>1</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17</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800" b="0" i="0" u="none" strike="noStrike">
                          <a:solidFill>
                            <a:schemeClr val="accent1">
                              <a:lumMod val="50000"/>
                            </a:schemeClr>
                          </a:solidFill>
                          <a:effectLst/>
                          <a:latin typeface="Calibri" panose="020F0502020204030204" pitchFamily="34" charset="0"/>
                        </a:rPr>
                        <a:t>CANDELARIA</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800" b="0" i="0" u="none" strike="noStrike">
                          <a:solidFill>
                            <a:schemeClr val="accent1">
                              <a:lumMod val="50000"/>
                            </a:schemeClr>
                          </a:solidFill>
                          <a:effectLst/>
                          <a:latin typeface="Calibri" panose="020F0502020204030204" pitchFamily="34" charset="0"/>
                        </a:rPr>
                        <a:t>CANDELARIA</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dirty="0">
                          <a:solidFill>
                            <a:schemeClr val="accent1">
                              <a:lumMod val="50000"/>
                            </a:schemeClr>
                          </a:solidFill>
                          <a:effectLst/>
                          <a:latin typeface="Calibri" panose="020F0502020204030204" pitchFamily="34" charset="0"/>
                        </a:rPr>
                        <a:t>9.102</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12.521</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233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375</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9.102</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rowSpan="7">
                  <a:txBody>
                    <a:bodyPr/>
                    <a:lstStyle/>
                    <a:p>
                      <a:pPr algn="ctr" rtl="0" fontAlgn="ctr"/>
                      <a:r>
                        <a:rPr lang="es-CO" sz="800" b="0" i="0" u="none" strike="noStrike">
                          <a:solidFill>
                            <a:schemeClr val="accent1">
                              <a:lumMod val="50000"/>
                            </a:schemeClr>
                          </a:solidFill>
                          <a:effectLst/>
                          <a:latin typeface="Calibri" panose="020F0502020204030204" pitchFamily="34" charset="0"/>
                        </a:rPr>
                        <a:t>45.532</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908399553"/>
                  </a:ext>
                </a:extLst>
              </a:tr>
              <a:tr h="146535">
                <a:tc vMerge="1">
                  <a:txBody>
                    <a:bodyPr/>
                    <a:lstStyle/>
                    <a:p>
                      <a:endParaRPr lang="es-CO"/>
                    </a:p>
                  </a:txBody>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2</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800" b="0" i="0" u="none" strike="noStrike">
                          <a:solidFill>
                            <a:schemeClr val="accent1">
                              <a:lumMod val="50000"/>
                            </a:schemeClr>
                          </a:solidFill>
                          <a:effectLst/>
                          <a:latin typeface="Calibri" panose="020F0502020204030204" pitchFamily="34" charset="0"/>
                        </a:rPr>
                        <a:t>CHAPINERO</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800" b="0" i="0" u="none" strike="noStrike">
                          <a:solidFill>
                            <a:schemeClr val="accent1">
                              <a:lumMod val="50000"/>
                            </a:schemeClr>
                          </a:solidFill>
                          <a:effectLst/>
                          <a:latin typeface="Calibri" panose="020F0502020204030204" pitchFamily="34" charset="0"/>
                        </a:rPr>
                        <a:t>CHAPINERO</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109.063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118.457</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1294</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2.294</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961</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108.102</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293783869"/>
                  </a:ext>
                </a:extLst>
              </a:tr>
              <a:tr h="146535">
                <a:tc vMerge="1">
                  <a:txBody>
                    <a:bodyPr/>
                    <a:lstStyle/>
                    <a:p>
                      <a:endParaRPr lang="es-CO"/>
                    </a:p>
                  </a:txBody>
                  <a:tcPr/>
                </a:tc>
                <a:tc>
                  <a:txBody>
                    <a:bodyPr/>
                    <a:lstStyle/>
                    <a:p>
                      <a:pPr algn="ctr" rtl="0" fontAlgn="ctr"/>
                      <a:r>
                        <a:rPr lang="es-CO" sz="800" b="0" i="0" u="none" strike="noStrike" dirty="0">
                          <a:solidFill>
                            <a:schemeClr val="accent1">
                              <a:lumMod val="50000"/>
                            </a:schemeClr>
                          </a:solidFill>
                          <a:effectLst/>
                          <a:latin typeface="Calibri" panose="020F0502020204030204" pitchFamily="34" charset="0"/>
                        </a:rPr>
                        <a:t>4</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800" b="0" i="0" u="none" strike="noStrike">
                          <a:solidFill>
                            <a:schemeClr val="accent1">
                              <a:lumMod val="50000"/>
                            </a:schemeClr>
                          </a:solidFill>
                          <a:effectLst/>
                          <a:latin typeface="Calibri" panose="020F0502020204030204" pitchFamily="34" charset="0"/>
                        </a:rPr>
                        <a:t>SAN CRISTOBAL</a:t>
                      </a:r>
                      <a:endParaRPr lang="es-CO" sz="800" b="0" i="0" u="none" strike="noStrike" dirty="0">
                        <a:solidFill>
                          <a:schemeClr val="accent1">
                            <a:lumMod val="50000"/>
                          </a:schemeClr>
                        </a:solidFill>
                        <a:effectLst/>
                        <a:latin typeface="Calibri" panose="020F0502020204030204" pitchFamily="34" charset="0"/>
                      </a:endParaRP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800" b="0" i="0" u="none" strike="noStrike">
                          <a:solidFill>
                            <a:schemeClr val="accent1">
                              <a:lumMod val="50000"/>
                            </a:schemeClr>
                          </a:solidFill>
                          <a:effectLst/>
                          <a:latin typeface="Calibri" panose="020F0502020204030204" pitchFamily="34" charset="0"/>
                        </a:rPr>
                        <a:t>SAN CRISTOBAL</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101.790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146.372</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1.614</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8.584</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57</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101.733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874393164"/>
                  </a:ext>
                </a:extLst>
              </a:tr>
              <a:tr h="146535">
                <a:tc vMerge="1">
                  <a:txBody>
                    <a:bodyPr/>
                    <a:lstStyle/>
                    <a:p>
                      <a:endParaRPr lang="es-CO"/>
                    </a:p>
                  </a:txBody>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800" b="0" i="0" u="none" strike="noStrike">
                          <a:solidFill>
                            <a:schemeClr val="accent1">
                              <a:lumMod val="50000"/>
                            </a:schemeClr>
                          </a:solidFill>
                          <a:effectLst/>
                          <a:latin typeface="Calibri" panose="020F0502020204030204" pitchFamily="34" charset="0"/>
                        </a:rPr>
                        <a:t>SANTA FE</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800" b="0" i="0" u="none" strike="noStrike">
                          <a:solidFill>
                            <a:schemeClr val="accent1">
                              <a:lumMod val="50000"/>
                            </a:schemeClr>
                          </a:solidFill>
                          <a:effectLst/>
                          <a:latin typeface="Calibri" panose="020F0502020204030204" pitchFamily="34" charset="0"/>
                        </a:rPr>
                        <a:t>SANTA FE</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47.961</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dirty="0">
                          <a:solidFill>
                            <a:schemeClr val="accent1">
                              <a:lumMod val="50000"/>
                            </a:schemeClr>
                          </a:solidFill>
                          <a:effectLst/>
                          <a:latin typeface="Calibri" panose="020F0502020204030204" pitchFamily="34" charset="0"/>
                        </a:rPr>
                        <a:t>62.034</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827</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1.731</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63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47.898</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978499746"/>
                  </a:ext>
                </a:extLst>
              </a:tr>
              <a:tr h="146535">
                <a:tc vMerge="1">
                  <a:txBody>
                    <a:bodyPr/>
                    <a:lstStyle/>
                    <a:p>
                      <a:endParaRPr lang="es-CO"/>
                    </a:p>
                  </a:txBody>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20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800" b="0" i="0" u="none" strike="noStrike">
                          <a:solidFill>
                            <a:schemeClr val="accent1">
                              <a:lumMod val="50000"/>
                            </a:schemeClr>
                          </a:solidFill>
                          <a:effectLst/>
                          <a:latin typeface="Calibri" panose="020F0502020204030204" pitchFamily="34" charset="0"/>
                        </a:rPr>
                        <a:t>SUMAPAZ</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800" b="0" i="0" u="none" strike="noStrike">
                          <a:solidFill>
                            <a:schemeClr val="accent1">
                              <a:lumMod val="50000"/>
                            </a:schemeClr>
                          </a:solidFill>
                          <a:effectLst/>
                          <a:latin typeface="Calibri" panose="020F0502020204030204" pitchFamily="34" charset="0"/>
                        </a:rPr>
                        <a:t>SUMAPAZ</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143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143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143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92273857"/>
                  </a:ext>
                </a:extLst>
              </a:tr>
              <a:tr h="146535">
                <a:tc vMerge="1">
                  <a:txBody>
                    <a:bodyPr/>
                    <a:lstStyle/>
                    <a:p>
                      <a:endParaRPr lang="es-CO"/>
                    </a:p>
                  </a:txBody>
                  <a:tcPr/>
                </a:tc>
                <a:tc>
                  <a:txBody>
                    <a:bodyPr/>
                    <a:lstStyle/>
                    <a:p>
                      <a:pPr algn="ctr" rtl="0" fontAlgn="ctr"/>
                      <a:r>
                        <a:rPr lang="es-CO" sz="800" b="0" i="0" u="none" strike="noStrike" dirty="0">
                          <a:solidFill>
                            <a:schemeClr val="accent1">
                              <a:lumMod val="50000"/>
                            </a:schemeClr>
                          </a:solidFill>
                          <a:effectLst/>
                          <a:latin typeface="Calibri" panose="020F0502020204030204" pitchFamily="34" charset="0"/>
                        </a:rPr>
                        <a:t>1</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800" b="0" i="0" u="none" strike="noStrike">
                          <a:solidFill>
                            <a:schemeClr val="accent1">
                              <a:lumMod val="50000"/>
                            </a:schemeClr>
                          </a:solidFill>
                          <a:effectLst/>
                          <a:latin typeface="Calibri" panose="020F0502020204030204" pitchFamily="34" charset="0"/>
                        </a:rPr>
                        <a:t>USAQUEN</a:t>
                      </a:r>
                      <a:endParaRPr lang="es-CO" sz="800" b="0" i="0" u="none" strike="noStrike" dirty="0">
                        <a:solidFill>
                          <a:schemeClr val="accent1">
                            <a:lumMod val="50000"/>
                          </a:schemeClr>
                        </a:solidFill>
                        <a:effectLst/>
                        <a:latin typeface="Calibri" panose="020F0502020204030204" pitchFamily="34" charset="0"/>
                      </a:endParaRP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800" b="0" i="0" u="none" strike="noStrike">
                          <a:solidFill>
                            <a:schemeClr val="accent1">
                              <a:lumMod val="50000"/>
                            </a:schemeClr>
                          </a:solidFill>
                          <a:effectLst/>
                          <a:latin typeface="Calibri" panose="020F0502020204030204" pitchFamily="34" charset="0"/>
                        </a:rPr>
                        <a:t>USAQUEN</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237.151</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263.893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1259</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1.749</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417</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236.734</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878406766"/>
                  </a:ext>
                </a:extLst>
              </a:tr>
              <a:tr h="146535">
                <a:tc vMerge="1">
                  <a:txBody>
                    <a:bodyPr/>
                    <a:lstStyle/>
                    <a:p>
                      <a:endParaRPr lang="es-CO"/>
                    </a:p>
                  </a:txBody>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5</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800" b="0" i="0" u="none" strike="noStrike">
                          <a:solidFill>
                            <a:schemeClr val="accent1">
                              <a:lumMod val="50000"/>
                            </a:schemeClr>
                          </a:solidFill>
                          <a:effectLst/>
                          <a:latin typeface="Calibri" panose="020F0502020204030204" pitchFamily="34" charset="0"/>
                        </a:rPr>
                        <a:t>USME</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800" b="0" i="0" u="none" strike="noStrike">
                          <a:solidFill>
                            <a:schemeClr val="accent1">
                              <a:lumMod val="50000"/>
                            </a:schemeClr>
                          </a:solidFill>
                          <a:effectLst/>
                          <a:latin typeface="Calibri" panose="020F0502020204030204" pitchFamily="34" charset="0"/>
                        </a:rPr>
                        <a:t>USME</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102.769</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148.303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1035</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3.318</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223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102.546</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41286995"/>
                  </a:ext>
                </a:extLst>
              </a:tr>
              <a:tr h="146535">
                <a:tc rowSpan="8">
                  <a:txBody>
                    <a:bodyPr/>
                    <a:lstStyle/>
                    <a:p>
                      <a:pPr algn="ctr" fontAlgn="ctr"/>
                      <a:r>
                        <a:rPr lang="es-CO" sz="800" b="1" i="0" u="none" strike="noStrike">
                          <a:solidFill>
                            <a:schemeClr val="accent1">
                              <a:lumMod val="50000"/>
                            </a:schemeClr>
                          </a:solidFill>
                          <a:effectLst/>
                          <a:latin typeface="Aptos Narrow" panose="020B0004020202020204" pitchFamily="34" charset="0"/>
                        </a:rPr>
                        <a:t>2</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15</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800" b="0" i="0" u="none" strike="noStrike">
                          <a:solidFill>
                            <a:schemeClr val="accent1">
                              <a:lumMod val="50000"/>
                            </a:schemeClr>
                          </a:solidFill>
                          <a:effectLst/>
                          <a:latin typeface="Calibri" panose="020F0502020204030204" pitchFamily="34" charset="0"/>
                        </a:rPr>
                        <a:t>ANTONIO NARIÑO</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800" b="0" i="0" u="none" strike="noStrike" dirty="0">
                          <a:solidFill>
                            <a:schemeClr val="accent1">
                              <a:lumMod val="50000"/>
                            </a:schemeClr>
                          </a:solidFill>
                          <a:effectLst/>
                          <a:latin typeface="Calibri" panose="020F0502020204030204" pitchFamily="34" charset="0"/>
                        </a:rPr>
                        <a:t>ANTONIO NARIÑO</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28.020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dirty="0">
                          <a:solidFill>
                            <a:schemeClr val="accent1">
                              <a:lumMod val="50000"/>
                            </a:schemeClr>
                          </a:solidFill>
                          <a:effectLst/>
                          <a:latin typeface="Calibri" panose="020F0502020204030204" pitchFamily="34" charset="0"/>
                        </a:rPr>
                        <a:t>44.054</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575</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284</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28.020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rowSpan="8">
                  <a:txBody>
                    <a:bodyPr/>
                    <a:lstStyle/>
                    <a:p>
                      <a:pPr algn="ctr" rtl="0" fontAlgn="ctr"/>
                      <a:r>
                        <a:rPr lang="es-CO" sz="800" b="0" i="0" u="none" strike="noStrike">
                          <a:solidFill>
                            <a:schemeClr val="accent1">
                              <a:lumMod val="50000"/>
                            </a:schemeClr>
                          </a:solidFill>
                          <a:effectLst/>
                          <a:latin typeface="Calibri" panose="020F0502020204030204" pitchFamily="34" charset="0"/>
                        </a:rPr>
                        <a:t>387.064</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2309527225"/>
                  </a:ext>
                </a:extLst>
              </a:tr>
              <a:tr h="146535">
                <a:tc vMerge="1">
                  <a:txBody>
                    <a:bodyPr/>
                    <a:lstStyle/>
                    <a:p>
                      <a:endParaRPr lang="es-CO"/>
                    </a:p>
                  </a:txBody>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7</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800" b="0" i="0" u="none" strike="noStrike">
                          <a:solidFill>
                            <a:schemeClr val="accent1">
                              <a:lumMod val="50000"/>
                            </a:schemeClr>
                          </a:solidFill>
                          <a:effectLst/>
                          <a:latin typeface="Calibri" panose="020F0502020204030204" pitchFamily="34" charset="0"/>
                        </a:rPr>
                        <a:t>BOSA</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800" b="0" i="0" u="none" strike="noStrike">
                          <a:solidFill>
                            <a:schemeClr val="accent1">
                              <a:lumMod val="50000"/>
                            </a:schemeClr>
                          </a:solidFill>
                          <a:effectLst/>
                          <a:latin typeface="Calibri" panose="020F0502020204030204" pitchFamily="34" charset="0"/>
                        </a:rPr>
                        <a:t>BOSA</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177.376</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267.161</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1.549</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8.075</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177.376</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825256537"/>
                  </a:ext>
                </a:extLst>
              </a:tr>
              <a:tr h="146535">
                <a:tc vMerge="1">
                  <a:txBody>
                    <a:bodyPr/>
                    <a:lstStyle/>
                    <a:p>
                      <a:endParaRPr lang="es-CO"/>
                    </a:p>
                  </a:txBody>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19</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800" b="0" i="0" u="none" strike="noStrike">
                          <a:solidFill>
                            <a:schemeClr val="accent1">
                              <a:lumMod val="50000"/>
                            </a:schemeClr>
                          </a:solidFill>
                          <a:effectLst/>
                          <a:latin typeface="Calibri" panose="020F0502020204030204" pitchFamily="34" charset="0"/>
                        </a:rPr>
                        <a:t>CIUDAD BOLIVAR</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800" b="0" i="0" u="none" strike="noStrike">
                          <a:solidFill>
                            <a:schemeClr val="accent1">
                              <a:lumMod val="50000"/>
                            </a:schemeClr>
                          </a:solidFill>
                          <a:effectLst/>
                          <a:latin typeface="Calibri" panose="020F0502020204030204" pitchFamily="34" charset="0"/>
                        </a:rPr>
                        <a:t>CIUDAD BOLIVAR</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138.349</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220.486</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1031</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43.199</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49</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138.300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658766017"/>
                  </a:ext>
                </a:extLst>
              </a:tr>
              <a:tr h="146535">
                <a:tc vMerge="1">
                  <a:txBody>
                    <a:bodyPr/>
                    <a:lstStyle/>
                    <a:p>
                      <a:endParaRPr lang="es-CO"/>
                    </a:p>
                  </a:txBody>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14</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800" b="0" i="0" u="none" strike="noStrike">
                          <a:solidFill>
                            <a:schemeClr val="accent1">
                              <a:lumMod val="50000"/>
                            </a:schemeClr>
                          </a:solidFill>
                          <a:effectLst/>
                          <a:latin typeface="Calibri" panose="020F0502020204030204" pitchFamily="34" charset="0"/>
                        </a:rPr>
                        <a:t>LOS MARTIRES</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800" b="0" i="0" u="none" strike="noStrike" dirty="0">
                          <a:solidFill>
                            <a:schemeClr val="accent1">
                              <a:lumMod val="50000"/>
                            </a:schemeClr>
                          </a:solidFill>
                          <a:effectLst/>
                          <a:latin typeface="Calibri" panose="020F0502020204030204" pitchFamily="34" charset="0"/>
                        </a:rPr>
                        <a:t>LOS MARTIRES</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34.160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53.092</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561</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125</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34.160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649291442"/>
                  </a:ext>
                </a:extLst>
              </a:tr>
              <a:tr h="146535">
                <a:tc vMerge="1">
                  <a:txBody>
                    <a:bodyPr/>
                    <a:lstStyle/>
                    <a:p>
                      <a:endParaRPr lang="es-CO"/>
                    </a:p>
                  </a:txBody>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16</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800" b="0" i="0" u="none" strike="noStrike">
                          <a:solidFill>
                            <a:schemeClr val="accent1">
                              <a:lumMod val="50000"/>
                            </a:schemeClr>
                          </a:solidFill>
                          <a:effectLst/>
                          <a:latin typeface="Calibri" panose="020F0502020204030204" pitchFamily="34" charset="0"/>
                        </a:rPr>
                        <a:t>PUENTE ARANDA</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800" b="0" i="0" u="none" strike="noStrike">
                          <a:solidFill>
                            <a:schemeClr val="accent1">
                              <a:lumMod val="50000"/>
                            </a:schemeClr>
                          </a:solidFill>
                          <a:effectLst/>
                          <a:latin typeface="Calibri" panose="020F0502020204030204" pitchFamily="34" charset="0"/>
                        </a:rPr>
                        <a:t>PUENTE ARANDA</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75.493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111.130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dirty="0">
                          <a:solidFill>
                            <a:schemeClr val="accent1">
                              <a:lumMod val="50000"/>
                            </a:schemeClr>
                          </a:solidFill>
                          <a:effectLst/>
                          <a:latin typeface="Calibri" panose="020F0502020204030204" pitchFamily="34" charset="0"/>
                        </a:rPr>
                        <a:t>1.022</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3.125</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75.493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102038676"/>
                  </a:ext>
                </a:extLst>
              </a:tr>
              <a:tr h="146535">
                <a:tc vMerge="1">
                  <a:txBody>
                    <a:bodyPr/>
                    <a:lstStyle/>
                    <a:p>
                      <a:endParaRPr lang="es-CO"/>
                    </a:p>
                  </a:txBody>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18</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800" b="0" i="0" u="none" strike="noStrike">
                          <a:solidFill>
                            <a:schemeClr val="accent1">
                              <a:lumMod val="50000"/>
                            </a:schemeClr>
                          </a:solidFill>
                          <a:effectLst/>
                          <a:latin typeface="Calibri" panose="020F0502020204030204" pitchFamily="34" charset="0"/>
                        </a:rPr>
                        <a:t>RAFAEL URIBE URIBE</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800" b="0" i="0" u="none" strike="noStrike">
                          <a:solidFill>
                            <a:schemeClr val="accent1">
                              <a:lumMod val="50000"/>
                            </a:schemeClr>
                          </a:solidFill>
                          <a:effectLst/>
                          <a:latin typeface="Calibri" panose="020F0502020204030204" pitchFamily="34" charset="0"/>
                        </a:rPr>
                        <a:t>RAFAEL URIBE URIBE</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dirty="0">
                          <a:solidFill>
                            <a:schemeClr val="accent1">
                              <a:lumMod val="50000"/>
                            </a:schemeClr>
                          </a:solidFill>
                          <a:effectLst/>
                          <a:latin typeface="Calibri" panose="020F0502020204030204" pitchFamily="34" charset="0"/>
                        </a:rPr>
                        <a:t>88.089</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144.484</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1.293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22.569</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88.089</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530540699"/>
                  </a:ext>
                </a:extLst>
              </a:tr>
              <a:tr h="146535">
                <a:tc vMerge="1">
                  <a:txBody>
                    <a:bodyPr/>
                    <a:lstStyle/>
                    <a:p>
                      <a:endParaRPr lang="es-CO"/>
                    </a:p>
                  </a:txBody>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800" b="0" i="0" u="none" strike="noStrike">
                          <a:solidFill>
                            <a:schemeClr val="accent1">
                              <a:lumMod val="50000"/>
                            </a:schemeClr>
                          </a:solidFill>
                          <a:effectLst/>
                          <a:latin typeface="Calibri" panose="020F0502020204030204" pitchFamily="34" charset="0"/>
                        </a:rPr>
                        <a:t>TEUSAQUILLO</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800" b="0" i="0" u="none" strike="noStrike">
                          <a:solidFill>
                            <a:schemeClr val="accent1">
                              <a:lumMod val="50000"/>
                            </a:schemeClr>
                          </a:solidFill>
                          <a:effectLst/>
                          <a:latin typeface="Calibri" panose="020F0502020204030204" pitchFamily="34" charset="0"/>
                        </a:rPr>
                        <a:t>TEUSAQUILLO</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dirty="0">
                          <a:solidFill>
                            <a:schemeClr val="accent1">
                              <a:lumMod val="50000"/>
                            </a:schemeClr>
                          </a:solidFill>
                          <a:effectLst/>
                          <a:latin typeface="Calibri" panose="020F0502020204030204" pitchFamily="34" charset="0"/>
                        </a:rPr>
                        <a:t>71.116</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84.373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dirty="0">
                          <a:solidFill>
                            <a:schemeClr val="accent1">
                              <a:lumMod val="50000"/>
                            </a:schemeClr>
                          </a:solidFill>
                          <a:effectLst/>
                          <a:latin typeface="Calibri" panose="020F0502020204030204" pitchFamily="34" charset="0"/>
                        </a:rPr>
                        <a:t>661</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1.403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71.116</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285135551"/>
                  </a:ext>
                </a:extLst>
              </a:tr>
              <a:tr h="146535">
                <a:tc vMerge="1">
                  <a:txBody>
                    <a:bodyPr/>
                    <a:lstStyle/>
                    <a:p>
                      <a:endParaRPr lang="es-CO"/>
                    </a:p>
                  </a:txBody>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6</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800" b="0" i="0" u="none" strike="noStrike">
                          <a:solidFill>
                            <a:schemeClr val="accent1">
                              <a:lumMod val="50000"/>
                            </a:schemeClr>
                          </a:solidFill>
                          <a:effectLst/>
                          <a:latin typeface="Calibri" panose="020F0502020204030204" pitchFamily="34" charset="0"/>
                        </a:rPr>
                        <a:t>TUNJUELITO</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800" b="0" i="0" u="none" strike="noStrike">
                          <a:solidFill>
                            <a:schemeClr val="accent1">
                              <a:lumMod val="50000"/>
                            </a:schemeClr>
                          </a:solidFill>
                          <a:effectLst/>
                          <a:latin typeface="Calibri" panose="020F0502020204030204" pitchFamily="34" charset="0"/>
                        </a:rPr>
                        <a:t>TUNJUELITO</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36.523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dirty="0">
                          <a:solidFill>
                            <a:schemeClr val="accent1">
                              <a:lumMod val="50000"/>
                            </a:schemeClr>
                          </a:solidFill>
                          <a:effectLst/>
                          <a:latin typeface="Calibri" panose="020F0502020204030204" pitchFamily="34" charset="0"/>
                        </a:rPr>
                        <a:t>66.526</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dirty="0">
                          <a:solidFill>
                            <a:schemeClr val="accent1">
                              <a:lumMod val="50000"/>
                            </a:schemeClr>
                          </a:solidFill>
                          <a:effectLst/>
                          <a:latin typeface="Calibri" panose="020F0502020204030204" pitchFamily="34" charset="0"/>
                        </a:rPr>
                        <a:t>792</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2865</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36.523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641120413"/>
                  </a:ext>
                </a:extLst>
              </a:tr>
              <a:tr h="146535">
                <a:tc rowSpan="2">
                  <a:txBody>
                    <a:bodyPr/>
                    <a:lstStyle/>
                    <a:p>
                      <a:pPr algn="ctr" fontAlgn="ctr"/>
                      <a:r>
                        <a:rPr lang="es-CO" sz="800" b="1" i="0" u="none" strike="noStrike">
                          <a:solidFill>
                            <a:schemeClr val="accent1">
                              <a:lumMod val="50000"/>
                            </a:schemeClr>
                          </a:solidFill>
                          <a:effectLst/>
                          <a:latin typeface="Aptos Narrow" panose="020B0004020202020204" pitchFamily="34" charset="0"/>
                        </a:rPr>
                        <a:t>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9</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800" b="0" i="0" u="none" strike="noStrike">
                          <a:solidFill>
                            <a:schemeClr val="accent1">
                              <a:lumMod val="50000"/>
                            </a:schemeClr>
                          </a:solidFill>
                          <a:effectLst/>
                          <a:latin typeface="Calibri" panose="020F0502020204030204" pitchFamily="34" charset="0"/>
                        </a:rPr>
                        <a:t>FONTIBÓN</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800" b="0" i="0" u="none" strike="noStrike">
                          <a:solidFill>
                            <a:schemeClr val="accent1">
                              <a:lumMod val="50000"/>
                            </a:schemeClr>
                          </a:solidFill>
                          <a:effectLst/>
                          <a:latin typeface="Calibri" panose="020F0502020204030204" pitchFamily="34" charset="0"/>
                        </a:rPr>
                        <a:t>FONTIBÓN</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144.062</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dirty="0">
                          <a:solidFill>
                            <a:schemeClr val="accent1">
                              <a:lumMod val="50000"/>
                            </a:schemeClr>
                          </a:solidFill>
                          <a:effectLst/>
                          <a:latin typeface="Calibri" panose="020F0502020204030204" pitchFamily="34" charset="0"/>
                        </a:rPr>
                        <a:t>167.391</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dirty="0">
                          <a:solidFill>
                            <a:schemeClr val="accent1">
                              <a:lumMod val="50000"/>
                            </a:schemeClr>
                          </a:solidFill>
                          <a:effectLst/>
                          <a:latin typeface="Calibri" panose="020F0502020204030204" pitchFamily="34" charset="0"/>
                        </a:rPr>
                        <a:t>826</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63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144.062</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rowSpan="2">
                  <a:txBody>
                    <a:bodyPr/>
                    <a:lstStyle/>
                    <a:p>
                      <a:pPr algn="ctr" rtl="0" fontAlgn="ctr"/>
                      <a:r>
                        <a:rPr lang="es-CO" sz="800" b="0" i="0" u="none" strike="noStrike">
                          <a:solidFill>
                            <a:schemeClr val="accent1">
                              <a:lumMod val="50000"/>
                            </a:schemeClr>
                          </a:solidFill>
                          <a:effectLst/>
                          <a:latin typeface="Calibri" panose="020F0502020204030204" pitchFamily="34" charset="0"/>
                        </a:rPr>
                        <a:t>105.042</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874667802"/>
                  </a:ext>
                </a:extLst>
              </a:tr>
              <a:tr h="146535">
                <a:tc vMerge="1">
                  <a:txBody>
                    <a:bodyPr/>
                    <a:lstStyle/>
                    <a:p>
                      <a:endParaRPr lang="es-CO"/>
                    </a:p>
                  </a:txBody>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8</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800" b="0" i="0" u="none" strike="noStrike">
                          <a:solidFill>
                            <a:schemeClr val="accent1">
                              <a:lumMod val="50000"/>
                            </a:schemeClr>
                          </a:solidFill>
                          <a:effectLst/>
                          <a:latin typeface="Calibri" panose="020F0502020204030204" pitchFamily="34" charset="0"/>
                        </a:rPr>
                        <a:t>KENNEDY</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800" b="0" i="0" u="none" strike="noStrike">
                          <a:solidFill>
                            <a:schemeClr val="accent1">
                              <a:lumMod val="50000"/>
                            </a:schemeClr>
                          </a:solidFill>
                          <a:effectLst/>
                          <a:latin typeface="Calibri" panose="020F0502020204030204" pitchFamily="34" charset="0"/>
                        </a:rPr>
                        <a:t>KENNEDY</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333.893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406.471</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dirty="0">
                          <a:solidFill>
                            <a:schemeClr val="accent1">
                              <a:lumMod val="50000"/>
                            </a:schemeClr>
                          </a:solidFill>
                          <a:effectLst/>
                          <a:latin typeface="Calibri" panose="020F0502020204030204" pitchFamily="34" charset="0"/>
                        </a:rPr>
                        <a:t>2.605</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dirty="0">
                          <a:solidFill>
                            <a:schemeClr val="accent1">
                              <a:lumMod val="50000"/>
                            </a:schemeClr>
                          </a:solidFill>
                          <a:effectLst/>
                          <a:latin typeface="Calibri" panose="020F0502020204030204" pitchFamily="34" charset="0"/>
                        </a:rPr>
                        <a:t>3.368</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333.893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173988866"/>
                  </a:ext>
                </a:extLst>
              </a:tr>
              <a:tr h="146535">
                <a:tc rowSpan="2">
                  <a:txBody>
                    <a:bodyPr/>
                    <a:lstStyle/>
                    <a:p>
                      <a:pPr algn="ctr" fontAlgn="ctr"/>
                      <a:r>
                        <a:rPr lang="es-CO" sz="800" b="1" i="0" u="none" strike="noStrike">
                          <a:solidFill>
                            <a:schemeClr val="accent1">
                              <a:lumMod val="50000"/>
                            </a:schemeClr>
                          </a:solidFill>
                          <a:effectLst/>
                          <a:latin typeface="Aptos Narrow" panose="020B0004020202020204" pitchFamily="34" charset="0"/>
                        </a:rPr>
                        <a:t>4</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12</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800" b="0" i="0" u="none" strike="noStrike">
                          <a:solidFill>
                            <a:schemeClr val="accent1">
                              <a:lumMod val="50000"/>
                            </a:schemeClr>
                          </a:solidFill>
                          <a:effectLst/>
                          <a:latin typeface="Calibri" panose="020F0502020204030204" pitchFamily="34" charset="0"/>
                        </a:rPr>
                        <a:t>BARRIOS UNIDOS</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800" b="0" i="0" u="none" strike="noStrike">
                          <a:solidFill>
                            <a:schemeClr val="accent1">
                              <a:lumMod val="50000"/>
                            </a:schemeClr>
                          </a:solidFill>
                          <a:effectLst/>
                          <a:latin typeface="Calibri" panose="020F0502020204030204" pitchFamily="34" charset="0"/>
                        </a:rPr>
                        <a:t>BARRIOS UNIDOS</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56.436</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79.430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730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dirty="0">
                          <a:solidFill>
                            <a:schemeClr val="accent1">
                              <a:lumMod val="50000"/>
                            </a:schemeClr>
                          </a:solidFill>
                          <a:effectLst/>
                          <a:latin typeface="Calibri" panose="020F0502020204030204" pitchFamily="34" charset="0"/>
                        </a:rPr>
                        <a:t>136</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dirty="0">
                          <a:solidFill>
                            <a:schemeClr val="accent1">
                              <a:lumMod val="50000"/>
                            </a:schemeClr>
                          </a:solidFill>
                          <a:effectLst/>
                          <a:latin typeface="Calibri" panose="020F0502020204030204" pitchFamily="34" charset="0"/>
                        </a:rPr>
                        <a:t>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56.436</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rowSpan="2">
                  <a:txBody>
                    <a:bodyPr/>
                    <a:lstStyle/>
                    <a:p>
                      <a:pPr algn="ctr" rtl="0" fontAlgn="ctr"/>
                      <a:r>
                        <a:rPr lang="es-CO" sz="800" b="0" i="0" u="none" strike="noStrike">
                          <a:solidFill>
                            <a:schemeClr val="accent1">
                              <a:lumMod val="50000"/>
                            </a:schemeClr>
                          </a:solidFill>
                          <a:effectLst/>
                          <a:latin typeface="Calibri" panose="020F0502020204030204" pitchFamily="34" charset="0"/>
                        </a:rPr>
                        <a:t>107.810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3838479019"/>
                  </a:ext>
                </a:extLst>
              </a:tr>
              <a:tr h="146535">
                <a:tc vMerge="1">
                  <a:txBody>
                    <a:bodyPr/>
                    <a:lstStyle/>
                    <a:p>
                      <a:endParaRPr lang="es-CO"/>
                    </a:p>
                  </a:txBody>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800" b="0" i="0" u="none" strike="noStrike">
                          <a:solidFill>
                            <a:schemeClr val="accent1">
                              <a:lumMod val="50000"/>
                            </a:schemeClr>
                          </a:solidFill>
                          <a:effectLst/>
                          <a:latin typeface="Calibri" panose="020F0502020204030204" pitchFamily="34" charset="0"/>
                        </a:rPr>
                        <a:t>ENGATIVÁ</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800" b="0" i="0" u="none" strike="noStrike">
                          <a:solidFill>
                            <a:schemeClr val="accent1">
                              <a:lumMod val="50000"/>
                            </a:schemeClr>
                          </a:solidFill>
                          <a:effectLst/>
                          <a:latin typeface="Calibri" panose="020F0502020204030204" pitchFamily="34" charset="0"/>
                        </a:rPr>
                        <a:t>ENGATIVÁ</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235.537</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328.520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dirty="0">
                          <a:solidFill>
                            <a:schemeClr val="accent1">
                              <a:lumMod val="50000"/>
                            </a:schemeClr>
                          </a:solidFill>
                          <a:effectLst/>
                          <a:latin typeface="Calibri" panose="020F0502020204030204" pitchFamily="34" charset="0"/>
                        </a:rPr>
                        <a:t>2235</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dirty="0">
                          <a:solidFill>
                            <a:schemeClr val="accent1">
                              <a:lumMod val="50000"/>
                            </a:schemeClr>
                          </a:solidFill>
                          <a:effectLst/>
                          <a:latin typeface="Calibri" panose="020F0502020204030204" pitchFamily="34" charset="0"/>
                        </a:rPr>
                        <a:t>243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dirty="0">
                          <a:solidFill>
                            <a:schemeClr val="accent1">
                              <a:lumMod val="50000"/>
                            </a:schemeClr>
                          </a:solidFill>
                          <a:effectLst/>
                          <a:latin typeface="Calibri" panose="020F0502020204030204" pitchFamily="34" charset="0"/>
                        </a:rPr>
                        <a:t>235.537</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822954344"/>
                  </a:ext>
                </a:extLst>
              </a:tr>
              <a:tr h="146535">
                <a:tc>
                  <a:txBody>
                    <a:bodyPr/>
                    <a:lstStyle/>
                    <a:p>
                      <a:pPr algn="ctr" fontAlgn="b"/>
                      <a:r>
                        <a:rPr lang="es-CO" sz="800" b="1" i="0" u="none" strike="noStrike">
                          <a:solidFill>
                            <a:schemeClr val="accent1">
                              <a:lumMod val="50000"/>
                            </a:schemeClr>
                          </a:solidFill>
                          <a:effectLst/>
                          <a:latin typeface="Aptos Narrow" panose="020B0004020202020204" pitchFamily="34" charset="0"/>
                        </a:rPr>
                        <a:t>5</a:t>
                      </a:r>
                    </a:p>
                  </a:txBody>
                  <a:tcPr marL="6825" marR="6825" marT="6825" marB="0" anchor="b">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11</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800" b="0" i="0" u="none" strike="noStrike" dirty="0">
                          <a:solidFill>
                            <a:schemeClr val="accent1">
                              <a:lumMod val="50000"/>
                            </a:schemeClr>
                          </a:solidFill>
                          <a:effectLst/>
                          <a:latin typeface="Calibri" panose="020F0502020204030204" pitchFamily="34" charset="0"/>
                        </a:rPr>
                        <a:t>SUBA</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800" b="0" i="0" u="none" strike="noStrike">
                          <a:solidFill>
                            <a:schemeClr val="accent1">
                              <a:lumMod val="50000"/>
                            </a:schemeClr>
                          </a:solidFill>
                          <a:effectLst/>
                          <a:latin typeface="Calibri" panose="020F0502020204030204" pitchFamily="34" charset="0"/>
                        </a:rPr>
                        <a:t>SUBA</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398.377</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447.085</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899</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dirty="0">
                          <a:solidFill>
                            <a:schemeClr val="accent1">
                              <a:lumMod val="50000"/>
                            </a:schemeClr>
                          </a:solidFill>
                          <a:effectLst/>
                          <a:latin typeface="Calibri" panose="020F0502020204030204" pitchFamily="34" charset="0"/>
                        </a:rPr>
                        <a:t>11.418</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1.539</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dirty="0">
                          <a:solidFill>
                            <a:schemeClr val="accent1">
                              <a:lumMod val="50000"/>
                            </a:schemeClr>
                          </a:solidFill>
                          <a:effectLst/>
                          <a:latin typeface="Calibri" panose="020F0502020204030204" pitchFamily="34" charset="0"/>
                        </a:rPr>
                        <a:t>396.838</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0" i="0" u="none" strike="noStrike">
                          <a:solidFill>
                            <a:schemeClr val="accent1">
                              <a:lumMod val="50000"/>
                            </a:schemeClr>
                          </a:solidFill>
                          <a:effectLst/>
                          <a:latin typeface="Calibri" panose="020F0502020204030204" pitchFamily="34" charset="0"/>
                        </a:rPr>
                        <a:t>60.279</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56307925"/>
                  </a:ext>
                </a:extLst>
              </a:tr>
              <a:tr h="146535">
                <a:tc gridSpan="4">
                  <a:txBody>
                    <a:bodyPr/>
                    <a:lstStyle/>
                    <a:p>
                      <a:pPr algn="ctr" fontAlgn="b"/>
                      <a:r>
                        <a:rPr lang="es-CO" sz="800" b="1" i="0" u="none" strike="noStrike">
                          <a:solidFill>
                            <a:schemeClr val="accent1">
                              <a:lumMod val="50000"/>
                            </a:schemeClr>
                          </a:solidFill>
                          <a:effectLst/>
                          <a:latin typeface="Aptos Narrow" panose="020B0004020202020204" pitchFamily="34" charset="0"/>
                        </a:rPr>
                        <a:t>Total</a:t>
                      </a:r>
                    </a:p>
                  </a:txBody>
                  <a:tcPr marL="6825" marR="6825" marT="6825" marB="0" anchor="b">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rtl="0" fontAlgn="ctr"/>
                      <a:r>
                        <a:rPr lang="es-CO" sz="800" b="1" i="0" u="none" strike="noStrike">
                          <a:solidFill>
                            <a:schemeClr val="accent1">
                              <a:lumMod val="50000"/>
                            </a:schemeClr>
                          </a:solidFill>
                          <a:effectLst/>
                          <a:latin typeface="Calibri" panose="020F0502020204030204" pitchFamily="34" charset="0"/>
                        </a:rPr>
                        <a:t>2.425.410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1" i="0" u="none" strike="noStrike">
                          <a:solidFill>
                            <a:schemeClr val="accent1">
                              <a:lumMod val="50000"/>
                            </a:schemeClr>
                          </a:solidFill>
                          <a:effectLst/>
                          <a:latin typeface="Calibri" panose="020F0502020204030204" pitchFamily="34" charset="0"/>
                        </a:rPr>
                        <a:t>3.171.926</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1" i="0" u="none" strike="noStrike">
                          <a:solidFill>
                            <a:schemeClr val="accent1">
                              <a:lumMod val="50000"/>
                            </a:schemeClr>
                          </a:solidFill>
                          <a:effectLst/>
                          <a:latin typeface="Calibri" panose="020F0502020204030204" pitchFamily="34" charset="0"/>
                        </a:rPr>
                        <a:t>21.041</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1" i="0" u="none" strike="noStrike">
                          <a:solidFill>
                            <a:schemeClr val="accent1">
                              <a:lumMod val="50000"/>
                            </a:schemeClr>
                          </a:solidFill>
                          <a:effectLst/>
                          <a:latin typeface="Calibri" panose="020F0502020204030204" pitchFamily="34" charset="0"/>
                        </a:rPr>
                        <a:t>114.925</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1" i="0" u="none" strike="noStrike" dirty="0">
                          <a:solidFill>
                            <a:schemeClr val="accent1">
                              <a:lumMod val="50000"/>
                            </a:schemeClr>
                          </a:solidFill>
                          <a:effectLst/>
                          <a:latin typeface="Calibri" panose="020F0502020204030204" pitchFamily="34" charset="0"/>
                        </a:rPr>
                        <a:t>3.452</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1" i="0" u="none" strike="noStrike" dirty="0">
                          <a:solidFill>
                            <a:schemeClr val="accent1">
                              <a:lumMod val="50000"/>
                            </a:schemeClr>
                          </a:solidFill>
                          <a:effectLst/>
                          <a:latin typeface="Calibri" panose="020F0502020204030204" pitchFamily="34" charset="0"/>
                        </a:rPr>
                        <a:t>2.421.958</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800" b="1" i="0" u="none" strike="noStrike" dirty="0">
                          <a:solidFill>
                            <a:schemeClr val="accent1">
                              <a:lumMod val="50000"/>
                            </a:schemeClr>
                          </a:solidFill>
                          <a:effectLst/>
                          <a:latin typeface="Calibri" panose="020F0502020204030204" pitchFamily="34" charset="0"/>
                        </a:rPr>
                        <a:t>705.727</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846523456"/>
                  </a:ext>
                </a:extLst>
              </a:tr>
              <a:tr h="235811">
                <a:tc gridSpan="3">
                  <a:txBody>
                    <a:bodyPr/>
                    <a:lstStyle/>
                    <a:p>
                      <a:pPr algn="ctr" fontAlgn="b"/>
                      <a:r>
                        <a:rPr lang="es-CO" sz="800" b="1" i="0" u="none" strike="noStrike" dirty="0">
                          <a:solidFill>
                            <a:schemeClr val="accent1">
                              <a:lumMod val="50000"/>
                            </a:schemeClr>
                          </a:solidFill>
                          <a:effectLst/>
                          <a:latin typeface="Aptos Narrow" panose="020B0004020202020204" pitchFamily="34" charset="0"/>
                        </a:rPr>
                        <a:t>Fuente </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l" fontAlgn="b"/>
                      <a:r>
                        <a:rPr lang="es-CO" sz="800" b="1" i="0" u="none" strike="noStrike" dirty="0">
                          <a:solidFill>
                            <a:schemeClr val="accent1">
                              <a:lumMod val="50000"/>
                            </a:schemeClr>
                          </a:solidFill>
                          <a:effectLst/>
                          <a:latin typeface="Aptos Narrow" panose="020B0004020202020204" pitchFamily="34" charset="0"/>
                        </a:rPr>
                        <a:t>Fuente </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fontAlgn="b"/>
                      <a:endParaRPr lang="es-CO" sz="800" b="1" i="0" u="none" strike="noStrike" dirty="0">
                        <a:solidFill>
                          <a:schemeClr val="accent1">
                            <a:lumMod val="50000"/>
                          </a:schemeClr>
                        </a:solidFill>
                        <a:effectLst/>
                        <a:latin typeface="Aptos Narrow" panose="020B0004020202020204" pitchFamily="34" charset="0"/>
                      </a:endParaRP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8">
                  <a:txBody>
                    <a:bodyPr/>
                    <a:lstStyle/>
                    <a:p>
                      <a:pPr algn="ctr" fontAlgn="b"/>
                      <a:r>
                        <a:rPr lang="es-MX" sz="800" b="0" i="0" u="none" strike="noStrike" dirty="0">
                          <a:solidFill>
                            <a:schemeClr val="accent1">
                              <a:lumMod val="50000"/>
                            </a:schemeClr>
                          </a:solidFill>
                          <a:effectLst/>
                          <a:latin typeface="Aptos" panose="020B0004020202020204" pitchFamily="34" charset="0"/>
                        </a:rPr>
                        <a:t>Informe Mensual Interventoría, consorcio Proyección Capital marzo de 2025 (Cifras de abril de 2025)</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l" fontAlgn="b"/>
                      <a:endParaRPr lang="es-CO" sz="800" b="0" i="0" u="none" strike="noStrike" dirty="0">
                        <a:solidFill>
                          <a:schemeClr val="accent1">
                            <a:lumMod val="50000"/>
                          </a:schemeClr>
                        </a:solidFill>
                        <a:effectLst/>
                        <a:latin typeface="Aptos Narrow" panose="020B0004020202020204" pitchFamily="34" charset="0"/>
                      </a:endParaRPr>
                    </a:p>
                  </a:txBody>
                  <a:tcPr marL="6825" marR="6825" marT="6825" marB="0" anchor="b">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l" fontAlgn="b"/>
                      <a:endParaRPr lang="es-CO" sz="800" b="0" i="0" u="none" strike="noStrike" dirty="0">
                        <a:solidFill>
                          <a:schemeClr val="accent1">
                            <a:lumMod val="50000"/>
                          </a:schemeClr>
                        </a:solidFill>
                        <a:effectLst/>
                        <a:latin typeface="Aptos Narrow" panose="020B0004020202020204" pitchFamily="34" charset="0"/>
                      </a:endParaRPr>
                    </a:p>
                  </a:txBody>
                  <a:tcPr marL="6825" marR="6825" marT="6825" marB="0" anchor="b">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31881484"/>
                  </a:ext>
                </a:extLst>
              </a:tr>
            </a:tbl>
          </a:graphicData>
        </a:graphic>
      </p:graphicFrame>
    </p:spTree>
    <p:extLst>
      <p:ext uri="{BB962C8B-B14F-4D97-AF65-F5344CB8AC3E}">
        <p14:creationId xmlns:p14="http://schemas.microsoft.com/office/powerpoint/2010/main" val="1267380848"/>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1" name="Imagen 13">
            <a:extLst>
              <a:ext uri="{FF2B5EF4-FFF2-40B4-BE49-F238E27FC236}">
                <a16:creationId xmlns:a16="http://schemas.microsoft.com/office/drawing/2014/main" id="{AED2DBF2-753E-4A35-A170-B6D14F46B16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41F7FFC4-67D7-461F-95A6-B7491F8BCBC8}"/>
              </a:ext>
            </a:extLst>
          </p:cNvPr>
          <p:cNvSpPr txBox="1"/>
          <p:nvPr/>
        </p:nvSpPr>
        <p:spPr>
          <a:xfrm>
            <a:off x="1382713" y="74613"/>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Facturación Y Recaudo  De Marzo 2018 a Abril 2025</a:t>
            </a:r>
          </a:p>
        </p:txBody>
      </p:sp>
      <p:cxnSp>
        <p:nvCxnSpPr>
          <p:cNvPr id="27" name="Conector recto 26">
            <a:extLst>
              <a:ext uri="{FF2B5EF4-FFF2-40B4-BE49-F238E27FC236}">
                <a16:creationId xmlns:a16="http://schemas.microsoft.com/office/drawing/2014/main" id="{3DFC3093-D42B-4FC0-B0E8-BB1C5C76A6A1}"/>
              </a:ext>
            </a:extLst>
          </p:cNvPr>
          <p:cNvCxnSpPr>
            <a:cxnSpLocks/>
          </p:cNvCxnSpPr>
          <p:nvPr/>
        </p:nvCxnSpPr>
        <p:spPr>
          <a:xfrm>
            <a:off x="71438"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7414" name="Imagen 27">
            <a:extLst>
              <a:ext uri="{FF2B5EF4-FFF2-40B4-BE49-F238E27FC236}">
                <a16:creationId xmlns:a16="http://schemas.microsoft.com/office/drawing/2014/main" id="{78C7989C-2741-4907-8D7C-42839B95D5C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2288" y="71438"/>
            <a:ext cx="965200"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9C5FE466-6AF8-47E3-8E46-38A8A717EE0E}"/>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3" name="CuadroTexto 12">
            <a:extLst>
              <a:ext uri="{FF2B5EF4-FFF2-40B4-BE49-F238E27FC236}">
                <a16:creationId xmlns:a16="http://schemas.microsoft.com/office/drawing/2014/main" id="{CEAF424F-B217-4698-9FF8-C8B5D2E4BEA6}"/>
              </a:ext>
            </a:extLst>
          </p:cNvPr>
          <p:cNvSpPr txBox="1"/>
          <p:nvPr/>
        </p:nvSpPr>
        <p:spPr>
          <a:xfrm>
            <a:off x="8739793" y="1153604"/>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3" name="Tabla 2">
            <a:extLst>
              <a:ext uri="{FF2B5EF4-FFF2-40B4-BE49-F238E27FC236}">
                <a16:creationId xmlns:a16="http://schemas.microsoft.com/office/drawing/2014/main" id="{12EC0C23-432A-00ED-BB7D-57397A46CD42}"/>
              </a:ext>
            </a:extLst>
          </p:cNvPr>
          <p:cNvGraphicFramePr>
            <a:graphicFrameLocks noGrp="1"/>
          </p:cNvGraphicFramePr>
          <p:nvPr/>
        </p:nvGraphicFramePr>
        <p:xfrm>
          <a:off x="1770749" y="4573588"/>
          <a:ext cx="8750298" cy="1993616"/>
        </p:xfrm>
        <a:graphic>
          <a:graphicData uri="http://schemas.openxmlformats.org/drawingml/2006/table">
            <a:tbl>
              <a:tblPr/>
              <a:tblGrid>
                <a:gridCol w="1970245">
                  <a:extLst>
                    <a:ext uri="{9D8B030D-6E8A-4147-A177-3AD203B41FA5}">
                      <a16:colId xmlns:a16="http://schemas.microsoft.com/office/drawing/2014/main" val="4208375776"/>
                    </a:ext>
                  </a:extLst>
                </a:gridCol>
                <a:gridCol w="2525467">
                  <a:extLst>
                    <a:ext uri="{9D8B030D-6E8A-4147-A177-3AD203B41FA5}">
                      <a16:colId xmlns:a16="http://schemas.microsoft.com/office/drawing/2014/main" val="4134936475"/>
                    </a:ext>
                  </a:extLst>
                </a:gridCol>
                <a:gridCol w="2284341">
                  <a:extLst>
                    <a:ext uri="{9D8B030D-6E8A-4147-A177-3AD203B41FA5}">
                      <a16:colId xmlns:a16="http://schemas.microsoft.com/office/drawing/2014/main" val="1362774833"/>
                    </a:ext>
                  </a:extLst>
                </a:gridCol>
                <a:gridCol w="1970245">
                  <a:extLst>
                    <a:ext uri="{9D8B030D-6E8A-4147-A177-3AD203B41FA5}">
                      <a16:colId xmlns:a16="http://schemas.microsoft.com/office/drawing/2014/main" val="1723146377"/>
                    </a:ext>
                  </a:extLst>
                </a:gridCol>
              </a:tblGrid>
              <a:tr h="386845">
                <a:tc>
                  <a:txBody>
                    <a:bodyPr/>
                    <a:lstStyle/>
                    <a:p>
                      <a:pPr algn="ctr" rtl="0" fontAlgn="ctr"/>
                      <a:r>
                        <a:rPr lang="es-CO" sz="1400" b="1" i="0" u="none" strike="noStrike">
                          <a:solidFill>
                            <a:srgbClr val="203764"/>
                          </a:solidFill>
                          <a:effectLs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400" b="1" i="0" u="none" strike="noStrike">
                          <a:solidFill>
                            <a:srgbClr val="203764"/>
                          </a:solidFill>
                          <a:effectLst/>
                          <a:latin typeface="Calibri" panose="020F0502020204030204" pitchFamily="34" charset="0"/>
                        </a:rPr>
                        <a:t>*vr. total facturación a abril de 2025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400" b="1" i="0" u="none" strike="noStrike">
                          <a:solidFill>
                            <a:srgbClr val="203764"/>
                          </a:solidFill>
                          <a:effectLst/>
                          <a:latin typeface="Calibri" panose="020F0502020204030204" pitchFamily="34" charset="0"/>
                        </a:rPr>
                        <a:t>*vr. total recaudo a abril de 2025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400" b="1" i="0" u="none" strike="noStrike">
                          <a:solidFill>
                            <a:srgbClr val="203764"/>
                          </a:solidFill>
                          <a:effectLst/>
                          <a:latin typeface="Calibri" panose="020F0502020204030204" pitchFamily="34" charset="0"/>
                        </a:rPr>
                        <a:t>% recaudo</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484065505"/>
                  </a:ext>
                </a:extLst>
              </a:tr>
              <a:tr h="193423">
                <a:tc>
                  <a:txBody>
                    <a:bodyPr/>
                    <a:lstStyle/>
                    <a:p>
                      <a:pPr algn="ctr" rtl="0" fontAlgn="ctr"/>
                      <a:r>
                        <a:rPr lang="es-CO" sz="1400" b="0" i="0" u="none" strike="noStrike">
                          <a:solidFill>
                            <a:srgbClr val="203764"/>
                          </a:solidFill>
                          <a:effectLst/>
                          <a:latin typeface="Calibri" panose="020F0502020204030204" pitchFamily="34" charset="0"/>
                        </a:rPr>
                        <a:t>Promoambiental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400" b="0" i="0" u="none" strike="noStrike" dirty="0">
                          <a:solidFill>
                            <a:srgbClr val="203764"/>
                          </a:solidFill>
                          <a:effectLst/>
                          <a:latin typeface="Calibri" panose="020F0502020204030204" pitchFamily="34" charset="0"/>
                        </a:rPr>
                        <a:t>$2.735.003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400" b="0" i="0" u="none" strike="noStrike">
                          <a:solidFill>
                            <a:srgbClr val="203764"/>
                          </a:solidFill>
                          <a:effectLst/>
                          <a:latin typeface="Calibri" panose="020F0502020204030204" pitchFamily="34" charset="0"/>
                        </a:rPr>
                        <a:t>$1.542.062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400" b="0" i="0" u="none" strike="noStrike">
                          <a:solidFill>
                            <a:srgbClr val="203764"/>
                          </a:solidFill>
                          <a:effectLst/>
                          <a:latin typeface="Calibri" panose="020F0502020204030204" pitchFamily="34" charset="0"/>
                        </a:rPr>
                        <a:t>56,38%</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098027042"/>
                  </a:ext>
                </a:extLst>
              </a:tr>
              <a:tr h="193423">
                <a:tc>
                  <a:txBody>
                    <a:bodyPr/>
                    <a:lstStyle/>
                    <a:p>
                      <a:pPr algn="ctr" rtl="0" fontAlgn="ctr"/>
                      <a:r>
                        <a:rPr lang="es-CO" sz="1400" b="0" i="0" u="none" strike="noStrike">
                          <a:solidFill>
                            <a:srgbClr val="203764"/>
                          </a:solidFill>
                          <a:effectLst/>
                          <a:latin typeface="Calibri" panose="020F0502020204030204" pitchFamily="34" charset="0"/>
                        </a:rPr>
                        <a:t>Lime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400" b="0" i="0" u="none" strike="noStrike" dirty="0">
                          <a:solidFill>
                            <a:srgbClr val="203764"/>
                          </a:solidFill>
                          <a:effectLst/>
                          <a:latin typeface="Calibri" panose="020F0502020204030204" pitchFamily="34" charset="0"/>
                        </a:rPr>
                        <a:t>$2.389.088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400" b="0" i="0" u="none" strike="noStrike">
                          <a:solidFill>
                            <a:srgbClr val="203764"/>
                          </a:solidFill>
                          <a:effectLst/>
                          <a:latin typeface="Calibri" panose="020F0502020204030204" pitchFamily="34" charset="0"/>
                        </a:rPr>
                        <a:t>$1.516.500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400" b="0" i="0" u="none" strike="noStrike">
                          <a:solidFill>
                            <a:srgbClr val="203764"/>
                          </a:solidFill>
                          <a:effectLst/>
                          <a:latin typeface="Calibri" panose="020F0502020204030204" pitchFamily="34" charset="0"/>
                        </a:rPr>
                        <a:t>63,48%</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419284820"/>
                  </a:ext>
                </a:extLst>
              </a:tr>
              <a:tr h="193423">
                <a:tc>
                  <a:txBody>
                    <a:bodyPr/>
                    <a:lstStyle/>
                    <a:p>
                      <a:pPr algn="ctr" rtl="0" fontAlgn="ctr"/>
                      <a:r>
                        <a:rPr lang="es-CO" sz="1400" b="0" i="0" u="none" strike="noStrike">
                          <a:solidFill>
                            <a:srgbClr val="203764"/>
                          </a:solidFill>
                          <a:effectLst/>
                          <a:latin typeface="Calibri" panose="020F0502020204030204" pitchFamily="34" charset="0"/>
                        </a:rPr>
                        <a:t>Ciudad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400" b="0" i="0" u="none" strike="noStrike" dirty="0">
                          <a:solidFill>
                            <a:srgbClr val="203764"/>
                          </a:solidFill>
                          <a:effectLst/>
                          <a:latin typeface="Calibri" panose="020F0502020204030204" pitchFamily="34" charset="0"/>
                        </a:rPr>
                        <a:t>$1.429.751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400" b="0" i="0" u="none" strike="noStrike">
                          <a:solidFill>
                            <a:srgbClr val="203764"/>
                          </a:solidFill>
                          <a:effectLst/>
                          <a:latin typeface="Calibri" panose="020F0502020204030204" pitchFamily="34" charset="0"/>
                        </a:rPr>
                        <a:t>$1.077.917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400" b="0" i="0" u="none" strike="noStrike">
                          <a:solidFill>
                            <a:srgbClr val="203764"/>
                          </a:solidFill>
                          <a:effectLst/>
                          <a:latin typeface="Calibri" panose="020F0502020204030204" pitchFamily="34" charset="0"/>
                        </a:rPr>
                        <a:t>75,39%</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814147047"/>
                  </a:ext>
                </a:extLst>
              </a:tr>
              <a:tr h="193423">
                <a:tc>
                  <a:txBody>
                    <a:bodyPr/>
                    <a:lstStyle/>
                    <a:p>
                      <a:pPr algn="ctr" rtl="0" fontAlgn="ctr"/>
                      <a:r>
                        <a:rPr lang="es-CO" sz="1400" b="0" i="0" u="none" strike="noStrike">
                          <a:solidFill>
                            <a:srgbClr val="203764"/>
                          </a:solidFill>
                          <a:effectLst/>
                          <a:latin typeface="Calibri" panose="020F0502020204030204" pitchFamily="34" charset="0"/>
                        </a:rPr>
                        <a:t>Bogotá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400" b="0" i="0" u="none" strike="noStrike">
                          <a:solidFill>
                            <a:srgbClr val="203764"/>
                          </a:solidFill>
                          <a:effectLst/>
                          <a:latin typeface="Calibri" panose="020F0502020204030204" pitchFamily="34" charset="0"/>
                        </a:rPr>
                        <a:t>$1.256.242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400" b="0" i="0" u="none" strike="noStrike" dirty="0">
                          <a:solidFill>
                            <a:srgbClr val="203764"/>
                          </a:solidFill>
                          <a:effectLst/>
                          <a:latin typeface="Calibri" panose="020F0502020204030204" pitchFamily="34" charset="0"/>
                        </a:rPr>
                        <a:t>$823.641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400" b="0" i="0" u="none" strike="noStrike">
                          <a:solidFill>
                            <a:srgbClr val="203764"/>
                          </a:solidFill>
                          <a:effectLst/>
                          <a:latin typeface="Calibri" panose="020F0502020204030204" pitchFamily="34" charset="0"/>
                        </a:rPr>
                        <a:t>65,56%</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561432002"/>
                  </a:ext>
                </a:extLst>
              </a:tr>
              <a:tr h="193423">
                <a:tc>
                  <a:txBody>
                    <a:bodyPr/>
                    <a:lstStyle/>
                    <a:p>
                      <a:pPr algn="ctr" rtl="0" fontAlgn="ctr"/>
                      <a:r>
                        <a:rPr lang="es-CO" sz="1400" b="0" i="0" u="none" strike="noStrike">
                          <a:solidFill>
                            <a:srgbClr val="203764"/>
                          </a:solidFill>
                          <a:effectLst/>
                          <a:latin typeface="Calibri" panose="020F0502020204030204" pitchFamily="34" charset="0"/>
                        </a:rPr>
                        <a:t>Área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400" b="0" i="0" u="none" strike="noStrike">
                          <a:solidFill>
                            <a:srgbClr val="203764"/>
                          </a:solidFill>
                          <a:effectLst/>
                          <a:latin typeface="Calibri" panose="020F0502020204030204" pitchFamily="34" charset="0"/>
                        </a:rPr>
                        <a:t>$1.268.963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400" b="0" i="0" u="none" strike="noStrike" dirty="0">
                          <a:solidFill>
                            <a:srgbClr val="203764"/>
                          </a:solidFill>
                          <a:effectLst/>
                          <a:latin typeface="Calibri" panose="020F0502020204030204" pitchFamily="34" charset="0"/>
                        </a:rPr>
                        <a:t>$945.334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400" b="0" i="0" u="none" strike="noStrike">
                          <a:solidFill>
                            <a:srgbClr val="203764"/>
                          </a:solidFill>
                          <a:effectLst/>
                          <a:latin typeface="Calibri" panose="020F0502020204030204" pitchFamily="34" charset="0"/>
                        </a:rPr>
                        <a:t>74,50%</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92894738"/>
                  </a:ext>
                </a:extLst>
              </a:tr>
              <a:tr h="193423">
                <a:tc>
                  <a:txBody>
                    <a:bodyPr/>
                    <a:lstStyle/>
                    <a:p>
                      <a:pPr algn="ctr" rtl="0" fontAlgn="ctr"/>
                      <a:r>
                        <a:rPr lang="es-CO" sz="1400" b="1" i="0" u="none" strike="noStrike">
                          <a:solidFill>
                            <a:srgbClr val="203764"/>
                          </a:solidFill>
                          <a:effectLst/>
                          <a:latin typeface="Calibri" panose="020F0502020204030204" pitchFamily="34" charset="0"/>
                        </a:rPr>
                        <a:t>Total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400" b="1" i="0" u="none" strike="noStrike">
                          <a:solidFill>
                            <a:srgbClr val="203764"/>
                          </a:solidFill>
                          <a:effectLst/>
                          <a:latin typeface="Calibri" panose="020F0502020204030204" pitchFamily="34" charset="0"/>
                        </a:rPr>
                        <a:t>$9.079.045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400" b="1" i="0" u="none" strike="noStrike" dirty="0">
                          <a:solidFill>
                            <a:srgbClr val="203764"/>
                          </a:solidFill>
                          <a:effectLst/>
                          <a:latin typeface="Calibri" panose="020F0502020204030204" pitchFamily="34" charset="0"/>
                        </a:rPr>
                        <a:t>$5.905.454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400" b="1" i="0" u="none" strike="noStrike" dirty="0">
                          <a:solidFill>
                            <a:srgbClr val="203764"/>
                          </a:solidFill>
                          <a:effectLst/>
                          <a:latin typeface="Calibri" panose="020F0502020204030204" pitchFamily="34" charset="0"/>
                        </a:rPr>
                        <a:t>65,04%</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304574211"/>
                  </a:ext>
                </a:extLst>
              </a:tr>
              <a:tr h="286736">
                <a:tc gridSpan="4">
                  <a:txBody>
                    <a:bodyPr/>
                    <a:lstStyle/>
                    <a:p>
                      <a:pPr algn="ctr" rtl="0" fontAlgn="ctr"/>
                      <a:r>
                        <a:rPr lang="es-MX" sz="1400" b="0" i="0" u="none" strike="noStrike" dirty="0">
                          <a:solidFill>
                            <a:srgbClr val="203764"/>
                          </a:solidFill>
                          <a:effectLst/>
                          <a:latin typeface="Calibri" panose="020F0502020204030204" pitchFamily="34" charset="0"/>
                        </a:rPr>
                        <a:t>*Nota: las cifras se presentan en millones de pesos</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941882688"/>
                  </a:ext>
                </a:extLst>
              </a:tr>
            </a:tbl>
          </a:graphicData>
        </a:graphic>
      </p:graphicFrame>
      <p:graphicFrame>
        <p:nvGraphicFramePr>
          <p:cNvPr id="5" name="Gráfico 4">
            <a:extLst>
              <a:ext uri="{FF2B5EF4-FFF2-40B4-BE49-F238E27FC236}">
                <a16:creationId xmlns:a16="http://schemas.microsoft.com/office/drawing/2014/main" id="{6284CCD2-30B1-BD6C-4902-87857502EBE6}"/>
              </a:ext>
            </a:extLst>
          </p:cNvPr>
          <p:cNvGraphicFramePr>
            <a:graphicFrameLocks/>
          </p:cNvGraphicFramePr>
          <p:nvPr/>
        </p:nvGraphicFramePr>
        <p:xfrm>
          <a:off x="1790701" y="1440102"/>
          <a:ext cx="8750298" cy="3072568"/>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879173852"/>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1" name="Imagen 13">
            <a:extLst>
              <a:ext uri="{FF2B5EF4-FFF2-40B4-BE49-F238E27FC236}">
                <a16:creationId xmlns:a16="http://schemas.microsoft.com/office/drawing/2014/main" id="{AED2DBF2-753E-4A35-A170-B6D14F46B16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41F7FFC4-67D7-461F-95A6-B7491F8BCBC8}"/>
              </a:ext>
            </a:extLst>
          </p:cNvPr>
          <p:cNvSpPr txBox="1"/>
          <p:nvPr/>
        </p:nvSpPr>
        <p:spPr>
          <a:xfrm>
            <a:off x="1382713" y="74613"/>
            <a:ext cx="10404899"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Contratos de Concesión y Valor Pagado a los Concesionarios Según Remuneración Recaudo Marzo 2025</a:t>
            </a:r>
          </a:p>
        </p:txBody>
      </p:sp>
      <p:cxnSp>
        <p:nvCxnSpPr>
          <p:cNvPr id="27" name="Conector recto 26">
            <a:extLst>
              <a:ext uri="{FF2B5EF4-FFF2-40B4-BE49-F238E27FC236}">
                <a16:creationId xmlns:a16="http://schemas.microsoft.com/office/drawing/2014/main" id="{3DFC3093-D42B-4FC0-B0E8-BB1C5C76A6A1}"/>
              </a:ext>
            </a:extLst>
          </p:cNvPr>
          <p:cNvCxnSpPr>
            <a:cxnSpLocks/>
          </p:cNvCxnSpPr>
          <p:nvPr/>
        </p:nvCxnSpPr>
        <p:spPr>
          <a:xfrm>
            <a:off x="71438"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7414" name="Imagen 27">
            <a:extLst>
              <a:ext uri="{FF2B5EF4-FFF2-40B4-BE49-F238E27FC236}">
                <a16:creationId xmlns:a16="http://schemas.microsoft.com/office/drawing/2014/main" id="{78C7989C-2741-4907-8D7C-42839B95D5C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2288" y="71438"/>
            <a:ext cx="965200"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9C5FE466-6AF8-47E3-8E46-38A8A717EE0E}"/>
              </a:ext>
            </a:extLst>
          </p:cNvPr>
          <p:cNvSpPr txBox="1">
            <a:spLocks noChangeArrowheads="1"/>
          </p:cNvSpPr>
          <p:nvPr/>
        </p:nvSpPr>
        <p:spPr bwMode="auto">
          <a:xfrm>
            <a:off x="71438" y="6521777"/>
            <a:ext cx="5703683"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Contratos de Concesión de los Concesionarios y Fiduciaria Credicorp. </a:t>
            </a:r>
          </a:p>
        </p:txBody>
      </p:sp>
      <p:sp>
        <p:nvSpPr>
          <p:cNvPr id="13" name="CuadroTexto 12">
            <a:extLst>
              <a:ext uri="{FF2B5EF4-FFF2-40B4-BE49-F238E27FC236}">
                <a16:creationId xmlns:a16="http://schemas.microsoft.com/office/drawing/2014/main" id="{CEAF424F-B217-4698-9FF8-C8B5D2E4BEA6}"/>
              </a:ext>
            </a:extLst>
          </p:cNvPr>
          <p:cNvSpPr txBox="1"/>
          <p:nvPr/>
        </p:nvSpPr>
        <p:spPr>
          <a:xfrm>
            <a:off x="9601620" y="1925802"/>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3" name="Tabla 2">
            <a:extLst>
              <a:ext uri="{FF2B5EF4-FFF2-40B4-BE49-F238E27FC236}">
                <a16:creationId xmlns:a16="http://schemas.microsoft.com/office/drawing/2014/main" id="{4B7E5B1D-9983-4F64-A538-81EC4868D577}"/>
              </a:ext>
            </a:extLst>
          </p:cNvPr>
          <p:cNvGraphicFramePr>
            <a:graphicFrameLocks noGrp="1"/>
          </p:cNvGraphicFramePr>
          <p:nvPr/>
        </p:nvGraphicFramePr>
        <p:xfrm>
          <a:off x="663575" y="2312194"/>
          <a:ext cx="10719302" cy="2481903"/>
        </p:xfrm>
        <a:graphic>
          <a:graphicData uri="http://schemas.openxmlformats.org/drawingml/2006/table">
            <a:tbl>
              <a:tblPr/>
              <a:tblGrid>
                <a:gridCol w="3012132">
                  <a:extLst>
                    <a:ext uri="{9D8B030D-6E8A-4147-A177-3AD203B41FA5}">
                      <a16:colId xmlns:a16="http://schemas.microsoft.com/office/drawing/2014/main" val="302679050"/>
                    </a:ext>
                  </a:extLst>
                </a:gridCol>
                <a:gridCol w="663105">
                  <a:extLst>
                    <a:ext uri="{9D8B030D-6E8A-4147-A177-3AD203B41FA5}">
                      <a16:colId xmlns:a16="http://schemas.microsoft.com/office/drawing/2014/main" val="3290136151"/>
                    </a:ext>
                  </a:extLst>
                </a:gridCol>
                <a:gridCol w="1537962">
                  <a:extLst>
                    <a:ext uri="{9D8B030D-6E8A-4147-A177-3AD203B41FA5}">
                      <a16:colId xmlns:a16="http://schemas.microsoft.com/office/drawing/2014/main" val="498927396"/>
                    </a:ext>
                  </a:extLst>
                </a:gridCol>
                <a:gridCol w="2292952">
                  <a:extLst>
                    <a:ext uri="{9D8B030D-6E8A-4147-A177-3AD203B41FA5}">
                      <a16:colId xmlns:a16="http://schemas.microsoft.com/office/drawing/2014/main" val="4029916186"/>
                    </a:ext>
                  </a:extLst>
                </a:gridCol>
                <a:gridCol w="1795140">
                  <a:extLst>
                    <a:ext uri="{9D8B030D-6E8A-4147-A177-3AD203B41FA5}">
                      <a16:colId xmlns:a16="http://schemas.microsoft.com/office/drawing/2014/main" val="1016754582"/>
                    </a:ext>
                  </a:extLst>
                </a:gridCol>
                <a:gridCol w="1418011">
                  <a:extLst>
                    <a:ext uri="{9D8B030D-6E8A-4147-A177-3AD203B41FA5}">
                      <a16:colId xmlns:a16="http://schemas.microsoft.com/office/drawing/2014/main" val="2668887730"/>
                    </a:ext>
                  </a:extLst>
                </a:gridCol>
              </a:tblGrid>
              <a:tr h="673124">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Concesionario</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N° del Contrato</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Valor aproximado del Contrato (*)</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Valor del Recaudo Remunerado a la Subbolsa RBL correspondiente a los componentes TBL, CCS, TLU, TRT, CCS Prest. No Aprov. </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Valor del Recaudo Remunerado a la Subbolsa RBL correspondiente a Conceptos Especiales</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Total remunerado al Concesionario (**)</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758225822"/>
                  </a:ext>
                </a:extLst>
              </a:tr>
              <a:tr h="300303">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ASE 1 – PROMOAMBIENTAL DISTRITO S.A.S. E.S.P. </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283</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1.081.900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$ 944.336</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$ 2.473</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$ 946.809</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68101979"/>
                  </a:ext>
                </a:extLst>
              </a:tr>
              <a:tr h="300303">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ASE 2 – LIMPIEZA METROPOLITANA S.A E.S.P</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284</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1.503.800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$ 1.059.181</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$ 5.593</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$ 1.064.774</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3579334667"/>
                  </a:ext>
                </a:extLst>
              </a:tr>
              <a:tr h="300303">
                <a:tc>
                  <a:txBody>
                    <a:bodyPr/>
                    <a:lstStyle/>
                    <a:p>
                      <a:pPr algn="ctr" fontAlgn="ctr"/>
                      <a:r>
                        <a:rPr lang="es-MX" sz="1100" b="0" i="0" u="none" strike="noStrike" dirty="0">
                          <a:solidFill>
                            <a:schemeClr val="accent1">
                              <a:lumMod val="50000"/>
                            </a:schemeClr>
                          </a:solidFill>
                          <a:effectLst/>
                          <a:latin typeface="Calibri" panose="020F0502020204030204" pitchFamily="34" charset="0"/>
                        </a:rPr>
                        <a:t>ASE 3 - CIUDAD LIMPIA BOGOTÁ S.A. E.S.P.</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285</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846.700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$ 698.605</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$ 3.638</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$ 702.243</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996195700"/>
                  </a:ext>
                </a:extLst>
              </a:tr>
              <a:tr h="300303">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ASE 4 - BOGOTÁ LIMPIA SAS E.S.P</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286</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692.600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$ 505.665</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$ 2.107</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$ 507.772</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412820069"/>
                  </a:ext>
                </a:extLst>
              </a:tr>
              <a:tr h="300303">
                <a:tc>
                  <a:txBody>
                    <a:bodyPr/>
                    <a:lstStyle/>
                    <a:p>
                      <a:pPr algn="ctr" fontAlgn="ctr"/>
                      <a:r>
                        <a:rPr lang="pt-BR" sz="1100" b="0" i="0" u="none" strike="noStrike" dirty="0">
                          <a:solidFill>
                            <a:schemeClr val="accent1">
                              <a:lumMod val="50000"/>
                            </a:schemeClr>
                          </a:solidFill>
                          <a:effectLst/>
                          <a:latin typeface="Calibri" panose="020F0502020204030204" pitchFamily="34" charset="0"/>
                        </a:rPr>
                        <a:t>ASE 5 - ÁREA LIMPIA DISTRITO CAPITAL SAS E.S.P.</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287</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706.500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$ 633.142</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$ 1.876</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$ 635.018</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2711312363"/>
                  </a:ext>
                </a:extLst>
              </a:tr>
              <a:tr h="300303">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Total (*)</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r" fontAlgn="b"/>
                      <a:r>
                        <a:rPr lang="es-CO" sz="1100" b="1" i="0" u="none" strike="noStrike" dirty="0">
                          <a:solidFill>
                            <a:schemeClr val="accent1">
                              <a:lumMod val="50000"/>
                            </a:schemeClr>
                          </a:solidFill>
                          <a:effectLst/>
                          <a:latin typeface="Calibri" panose="020F0502020204030204" pitchFamily="34" charset="0"/>
                        </a:rPr>
                        <a:t> $      4.831.500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r" rtl="0" fontAlgn="b"/>
                      <a:r>
                        <a:rPr lang="es-CO" sz="1100" b="1" i="0" u="none" strike="noStrike" dirty="0">
                          <a:solidFill>
                            <a:srgbClr val="203864"/>
                          </a:solidFill>
                          <a:effectLst/>
                          <a:latin typeface="Calibri" panose="020F0502020204030204" pitchFamily="34" charset="0"/>
                        </a:rPr>
                        <a:t>$ 3.840.929</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r" rtl="0" fontAlgn="b"/>
                      <a:r>
                        <a:rPr lang="es-CO" sz="1100" b="1" i="0" u="none" strike="noStrike" dirty="0">
                          <a:solidFill>
                            <a:srgbClr val="203864"/>
                          </a:solidFill>
                          <a:effectLst/>
                          <a:latin typeface="Calibri" panose="020F0502020204030204" pitchFamily="34" charset="0"/>
                        </a:rPr>
                        <a:t>$ 15.687</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r" rtl="0" fontAlgn="b"/>
                      <a:r>
                        <a:rPr lang="es-CO" sz="1100" b="1" i="0" u="none" strike="noStrike">
                          <a:solidFill>
                            <a:srgbClr val="203864"/>
                          </a:solidFill>
                          <a:effectLst/>
                          <a:latin typeface="Calibri" panose="020F0502020204030204" pitchFamily="34" charset="0"/>
                        </a:rPr>
                        <a:t>$ 3.856.616</a:t>
                      </a:r>
                      <a:endParaRPr lang="es-CO" sz="1100" b="1" i="0" u="none" strike="noStrike" dirty="0">
                        <a:solidFill>
                          <a:srgbClr val="203864"/>
                        </a:solidFill>
                        <a:effectLst/>
                        <a:latin typeface="Calibri" panose="020F0502020204030204" pitchFamily="34" charset="0"/>
                      </a:endParaRP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94165808"/>
                  </a:ext>
                </a:extLst>
              </a:tr>
            </a:tbl>
          </a:graphicData>
        </a:graphic>
      </p:graphicFrame>
      <p:sp>
        <p:nvSpPr>
          <p:cNvPr id="12" name="CuadroTexto 11">
            <a:extLst>
              <a:ext uri="{FF2B5EF4-FFF2-40B4-BE49-F238E27FC236}">
                <a16:creationId xmlns:a16="http://schemas.microsoft.com/office/drawing/2014/main" id="{63C65297-506B-47E6-939D-60A030425E8D}"/>
              </a:ext>
            </a:extLst>
          </p:cNvPr>
          <p:cNvSpPr txBox="1"/>
          <p:nvPr/>
        </p:nvSpPr>
        <p:spPr>
          <a:xfrm>
            <a:off x="561023" y="5179457"/>
            <a:ext cx="10719302" cy="1323439"/>
          </a:xfrm>
          <a:prstGeom prst="rect">
            <a:avLst/>
          </a:prstGeom>
          <a:noFill/>
        </p:spPr>
        <p:txBody>
          <a:bodyPr wrap="square" rtlCol="0">
            <a:spAutoFit/>
          </a:bodyPr>
          <a:lstStyle/>
          <a:p>
            <a:r>
              <a:rPr lang="es-MX" sz="1000" dirty="0">
                <a:solidFill>
                  <a:schemeClr val="accent1">
                    <a:lumMod val="50000"/>
                  </a:schemeClr>
                </a:solidFill>
              </a:rPr>
              <a:t>-TBL: Componente de barrido y limpieza</a:t>
            </a:r>
          </a:p>
          <a:p>
            <a:r>
              <a:rPr lang="es-MX" sz="1000" dirty="0">
                <a:solidFill>
                  <a:schemeClr val="accent1">
                    <a:lumMod val="50000"/>
                  </a:schemeClr>
                </a:solidFill>
              </a:rPr>
              <a:t>-CCS: Componente de comercialización</a:t>
            </a:r>
          </a:p>
          <a:p>
            <a:r>
              <a:rPr lang="es-MX" sz="1000" dirty="0">
                <a:solidFill>
                  <a:schemeClr val="accent1">
                    <a:lumMod val="50000"/>
                  </a:schemeClr>
                </a:solidFill>
              </a:rPr>
              <a:t>-TLU: Componente de limpieza urbana</a:t>
            </a:r>
          </a:p>
          <a:p>
            <a:r>
              <a:rPr lang="es-MX" sz="1000" dirty="0">
                <a:solidFill>
                  <a:schemeClr val="accent1">
                    <a:lumMod val="50000"/>
                  </a:schemeClr>
                </a:solidFill>
              </a:rPr>
              <a:t>-TRT: Componente de Recolección y Transporte</a:t>
            </a:r>
          </a:p>
          <a:p>
            <a:r>
              <a:rPr lang="es-MX" sz="1000" dirty="0">
                <a:solidFill>
                  <a:schemeClr val="accent1">
                    <a:lumMod val="50000"/>
                  </a:schemeClr>
                </a:solidFill>
              </a:rPr>
              <a:t>-CCS Prest. No </a:t>
            </a:r>
            <a:r>
              <a:rPr lang="es-MX" sz="1000" dirty="0" err="1">
                <a:solidFill>
                  <a:schemeClr val="accent1">
                    <a:lumMod val="50000"/>
                  </a:schemeClr>
                </a:solidFill>
              </a:rPr>
              <a:t>Aprov</a:t>
            </a:r>
            <a:r>
              <a:rPr lang="es-MX" sz="1000" dirty="0">
                <a:solidFill>
                  <a:schemeClr val="accent1">
                    <a:lumMod val="50000"/>
                  </a:schemeClr>
                </a:solidFill>
              </a:rPr>
              <a:t>.: Componente de comercialización de la actividad de aprovechamiento (Prestadores no aprovechables)</a:t>
            </a:r>
          </a:p>
          <a:p>
            <a:endParaRPr lang="es-MX" sz="1000" dirty="0">
              <a:solidFill>
                <a:schemeClr val="accent1">
                  <a:lumMod val="50000"/>
                </a:schemeClr>
              </a:solidFill>
            </a:endParaRPr>
          </a:p>
          <a:p>
            <a:r>
              <a:rPr lang="es-MX" sz="1000" dirty="0">
                <a:solidFill>
                  <a:schemeClr val="accent1">
                    <a:lumMod val="50000"/>
                  </a:schemeClr>
                </a:solidFill>
              </a:rPr>
              <a:t>(*) El Valor del Contrato es de cuantía indeterminada pero determinable, conforme a la remuneración que efectivamente reciba el Concesionario vía tarifa con ocasión a la ejecución del Contrato.</a:t>
            </a:r>
          </a:p>
          <a:p>
            <a:r>
              <a:rPr lang="es-MX" sz="1000" dirty="0">
                <a:solidFill>
                  <a:schemeClr val="accent1">
                    <a:lumMod val="50000"/>
                  </a:schemeClr>
                </a:solidFill>
              </a:rPr>
              <a:t>(**) Durante abril de 2025 se remuneró a la Subbolsa RBL el recaudo del periodo de marzo de 2025, razón por la cual la información está a corte del recaudo de marzo de 2025.</a:t>
            </a:r>
          </a:p>
        </p:txBody>
      </p:sp>
    </p:spTree>
    <p:extLst>
      <p:ext uri="{BB962C8B-B14F-4D97-AF65-F5344CB8AC3E}">
        <p14:creationId xmlns:p14="http://schemas.microsoft.com/office/powerpoint/2010/main" val="1301686682"/>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Imagen 13">
            <a:extLst>
              <a:ext uri="{FF2B5EF4-FFF2-40B4-BE49-F238E27FC236}">
                <a16:creationId xmlns:a16="http://schemas.microsoft.com/office/drawing/2014/main" id="{823C7D87-7DE6-4EBA-BBEE-EDC51AEBBD6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41244BE-C52F-42D7-A4AB-E148F1739539}"/>
              </a:ext>
            </a:extLst>
          </p:cNvPr>
          <p:cNvSpPr txBox="1"/>
          <p:nvPr/>
        </p:nvSpPr>
        <p:spPr>
          <a:xfrm>
            <a:off x="1250950" y="13493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F</a:t>
            </a:r>
            <a:r>
              <a:rPr lang="es-ES" sz="1600" b="0" dirty="0">
                <a:solidFill>
                  <a:schemeClr val="accent1">
                    <a:lumMod val="50000"/>
                  </a:schemeClr>
                </a:solidFill>
              </a:rPr>
              <a:t>acturación Del Periodo Marzo 2018  a </a:t>
            </a:r>
            <a:r>
              <a:rPr lang="es-CO" sz="1600" b="0" dirty="0">
                <a:solidFill>
                  <a:schemeClr val="accent1">
                    <a:lumMod val="50000"/>
                  </a:schemeClr>
                </a:solidFill>
              </a:rPr>
              <a:t>Abril 2025</a:t>
            </a:r>
          </a:p>
        </p:txBody>
      </p:sp>
      <p:cxnSp>
        <p:nvCxnSpPr>
          <p:cNvPr id="27" name="Conector recto 26">
            <a:extLst>
              <a:ext uri="{FF2B5EF4-FFF2-40B4-BE49-F238E27FC236}">
                <a16:creationId xmlns:a16="http://schemas.microsoft.com/office/drawing/2014/main" id="{EAEC945F-D2C9-4FF3-A698-70AFC5A0F602}"/>
              </a:ext>
            </a:extLst>
          </p:cNvPr>
          <p:cNvCxnSpPr>
            <a:cxnSpLocks/>
          </p:cNvCxnSpPr>
          <p:nvPr/>
        </p:nvCxnSpPr>
        <p:spPr>
          <a:xfrm>
            <a:off x="88900" y="11096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9461" name="Imagen 27">
            <a:extLst>
              <a:ext uri="{FF2B5EF4-FFF2-40B4-BE49-F238E27FC236}">
                <a16:creationId xmlns:a16="http://schemas.microsoft.com/office/drawing/2014/main" id="{2CA556BB-2B5E-4F1D-AF25-660BE41799A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E9D6B45A-868A-49CF-B4C1-9CD8568C6B81}"/>
              </a:ext>
            </a:extLst>
          </p:cNvPr>
          <p:cNvSpPr txBox="1"/>
          <p:nvPr/>
        </p:nvSpPr>
        <p:spPr>
          <a:xfrm>
            <a:off x="9347445" y="1401021"/>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1" name="CuadroTexto 10">
            <a:extLst>
              <a:ext uri="{FF2B5EF4-FFF2-40B4-BE49-F238E27FC236}">
                <a16:creationId xmlns:a16="http://schemas.microsoft.com/office/drawing/2014/main" id="{3B789E00-6758-405E-97BE-46F18F6A6A78}"/>
              </a:ext>
            </a:extLst>
          </p:cNvPr>
          <p:cNvSpPr txBox="1"/>
          <p:nvPr/>
        </p:nvSpPr>
        <p:spPr>
          <a:xfrm>
            <a:off x="217236" y="6028987"/>
            <a:ext cx="4981747" cy="430887"/>
          </a:xfrm>
          <a:prstGeom prst="rect">
            <a:avLst/>
          </a:prstGeom>
          <a:noFill/>
        </p:spPr>
        <p:txBody>
          <a:bodyPr wrap="square">
            <a:spAutoFit/>
          </a:bodyPr>
          <a:lstStyle/>
          <a:p>
            <a:pPr rtl="0" fontAlgn="ctr"/>
            <a:r>
              <a:rPr lang="es-MX" sz="1100" b="0" i="0" u="none" strike="noStrike" dirty="0">
                <a:solidFill>
                  <a:schemeClr val="accent1">
                    <a:lumMod val="50000"/>
                  </a:schemeClr>
                </a:solidFill>
                <a:effectLst/>
                <a:latin typeface="+mn-lt"/>
              </a:rPr>
              <a:t>*Nota: Para el año 2018 </a:t>
            </a:r>
            <a:r>
              <a:rPr lang="es-ES" sz="1100" dirty="0">
                <a:solidFill>
                  <a:schemeClr val="accent1">
                    <a:lumMod val="50000"/>
                  </a:schemeClr>
                </a:solidFill>
              </a:rPr>
              <a:t>corresponde a los meses </a:t>
            </a:r>
            <a:r>
              <a:rPr lang="es-MX" sz="1100" b="0" i="0" u="none" strike="noStrike" dirty="0">
                <a:solidFill>
                  <a:schemeClr val="accent1">
                    <a:lumMod val="50000"/>
                  </a:schemeClr>
                </a:solidFill>
                <a:effectLst/>
                <a:latin typeface="+mn-lt"/>
              </a:rPr>
              <a:t>de marzo a diciembre. </a:t>
            </a:r>
          </a:p>
          <a:p>
            <a:pPr rtl="0" fontAlgn="ctr"/>
            <a:r>
              <a:rPr lang="es-MX" sz="1100" b="0" i="0" u="none" strike="noStrike" dirty="0">
                <a:solidFill>
                  <a:schemeClr val="accent1">
                    <a:lumMod val="50000"/>
                  </a:schemeClr>
                </a:solidFill>
                <a:effectLst/>
                <a:latin typeface="+mn-lt"/>
              </a:rPr>
              <a:t>             Para el año 2025 </a:t>
            </a:r>
            <a:r>
              <a:rPr lang="es-ES" sz="1100" dirty="0">
                <a:solidFill>
                  <a:schemeClr val="accent1">
                    <a:lumMod val="50000"/>
                  </a:schemeClr>
                </a:solidFill>
              </a:rPr>
              <a:t>corresponde a los meses </a:t>
            </a:r>
            <a:r>
              <a:rPr lang="es-MX" sz="1100" b="0" i="0" u="none" strike="noStrike" dirty="0">
                <a:solidFill>
                  <a:schemeClr val="accent1">
                    <a:lumMod val="50000"/>
                  </a:schemeClr>
                </a:solidFill>
                <a:effectLst/>
                <a:latin typeface="+mn-lt"/>
              </a:rPr>
              <a:t>de enero a </a:t>
            </a:r>
            <a:r>
              <a:rPr lang="es-MX" sz="1100" dirty="0">
                <a:solidFill>
                  <a:schemeClr val="accent1">
                    <a:lumMod val="50000"/>
                  </a:schemeClr>
                </a:solidFill>
              </a:rPr>
              <a:t>abril</a:t>
            </a:r>
            <a:r>
              <a:rPr lang="es-MX" sz="1100" b="0" i="0" u="none" strike="noStrike" dirty="0">
                <a:solidFill>
                  <a:schemeClr val="accent1">
                    <a:lumMod val="50000"/>
                  </a:schemeClr>
                </a:solidFill>
                <a:effectLst/>
                <a:latin typeface="+mn-lt"/>
              </a:rPr>
              <a:t>.</a:t>
            </a:r>
          </a:p>
        </p:txBody>
      </p:sp>
      <p:sp>
        <p:nvSpPr>
          <p:cNvPr id="9" name="CuadroTexto 4">
            <a:extLst>
              <a:ext uri="{FF2B5EF4-FFF2-40B4-BE49-F238E27FC236}">
                <a16:creationId xmlns:a16="http://schemas.microsoft.com/office/drawing/2014/main" id="{77C5FAA9-B6A9-454A-B8C8-1FB6F3F2421D}"/>
              </a:ext>
            </a:extLst>
          </p:cNvPr>
          <p:cNvSpPr txBox="1">
            <a:spLocks noChangeArrowheads="1"/>
          </p:cNvSpPr>
          <p:nvPr/>
        </p:nvSpPr>
        <p:spPr bwMode="auto">
          <a:xfrm>
            <a:off x="-306819"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FD70819E-6F2C-15D3-7C5A-35E3162108A5}"/>
              </a:ext>
            </a:extLst>
          </p:cNvPr>
          <p:cNvGraphicFramePr>
            <a:graphicFrameLocks/>
          </p:cNvGraphicFramePr>
          <p:nvPr/>
        </p:nvGraphicFramePr>
        <p:xfrm>
          <a:off x="959667" y="1662632"/>
          <a:ext cx="10018231" cy="4253642"/>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082131971"/>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13">
            <a:extLst>
              <a:ext uri="{FF2B5EF4-FFF2-40B4-BE49-F238E27FC236}">
                <a16:creationId xmlns:a16="http://schemas.microsoft.com/office/drawing/2014/main" id="{BEBE33CC-589E-4A09-A12E-D094591AEE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E0B8AB2-37CC-4295-A13C-0D508B1AB209}"/>
              </a:ext>
            </a:extLst>
          </p:cNvPr>
          <p:cNvSpPr txBox="1"/>
          <p:nvPr/>
        </p:nvSpPr>
        <p:spPr>
          <a:xfrm>
            <a:off x="1497013"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rgbClr val="002060"/>
                </a:solidFill>
              </a:rPr>
              <a:t>Facturación y Recaudo de Noviembre 2024 a </a:t>
            </a:r>
            <a:r>
              <a:rPr lang="es-CO" sz="1600" b="0" dirty="0">
                <a:solidFill>
                  <a:schemeClr val="accent1">
                    <a:lumMod val="50000"/>
                  </a:schemeClr>
                </a:solidFill>
              </a:rPr>
              <a:t>Abril 2025</a:t>
            </a:r>
            <a:endParaRPr lang="es-CO" sz="1600" b="0" dirty="0">
              <a:solidFill>
                <a:srgbClr val="002060"/>
              </a:solidFill>
            </a:endParaRPr>
          </a:p>
        </p:txBody>
      </p:sp>
      <p:cxnSp>
        <p:nvCxnSpPr>
          <p:cNvPr id="27" name="Conector recto 26">
            <a:extLst>
              <a:ext uri="{FF2B5EF4-FFF2-40B4-BE49-F238E27FC236}">
                <a16:creationId xmlns:a16="http://schemas.microsoft.com/office/drawing/2014/main" id="{86D3519C-1375-4951-A3FE-9DD31A888894}"/>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3557" name="Imagen 27">
            <a:extLst>
              <a:ext uri="{FF2B5EF4-FFF2-40B4-BE49-F238E27FC236}">
                <a16:creationId xmlns:a16="http://schemas.microsoft.com/office/drawing/2014/main" id="{6CA7D33E-4C3E-43B6-B560-FE59F3EA101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D46873D8-315B-46BF-90D0-C2124682ABB6}"/>
              </a:ext>
            </a:extLst>
          </p:cNvPr>
          <p:cNvSpPr txBox="1"/>
          <p:nvPr/>
        </p:nvSpPr>
        <p:spPr>
          <a:xfrm>
            <a:off x="9788524" y="1490723"/>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tx2"/>
                </a:solidFill>
                <a:latin typeface="+mn-lt"/>
              </a:rPr>
              <a:t>*Cifras en millones de pesos</a:t>
            </a:r>
          </a:p>
        </p:txBody>
      </p:sp>
      <p:sp>
        <p:nvSpPr>
          <p:cNvPr id="12" name="CuadroTexto 4">
            <a:extLst>
              <a:ext uri="{FF2B5EF4-FFF2-40B4-BE49-F238E27FC236}">
                <a16:creationId xmlns:a16="http://schemas.microsoft.com/office/drawing/2014/main" id="{9E30E9E7-0878-41A9-965A-52F8BB6E058D}"/>
              </a:ext>
            </a:extLst>
          </p:cNvPr>
          <p:cNvSpPr txBox="1">
            <a:spLocks noChangeArrowheads="1"/>
          </p:cNvSpPr>
          <p:nvPr/>
        </p:nvSpPr>
        <p:spPr bwMode="auto">
          <a:xfrm>
            <a:off x="-269875" y="6531769"/>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FD3F3453-D433-481A-4081-425C54E30C9A}"/>
              </a:ext>
            </a:extLst>
          </p:cNvPr>
          <p:cNvGraphicFramePr>
            <a:graphicFrameLocks noGrp="1"/>
          </p:cNvGraphicFramePr>
          <p:nvPr/>
        </p:nvGraphicFramePr>
        <p:xfrm>
          <a:off x="663575" y="1940144"/>
          <a:ext cx="3429000" cy="3048000"/>
        </p:xfrm>
        <a:graphic>
          <a:graphicData uri="http://schemas.openxmlformats.org/drawingml/2006/table">
            <a:tbl>
              <a:tblPr/>
              <a:tblGrid>
                <a:gridCol w="1509902">
                  <a:extLst>
                    <a:ext uri="{9D8B030D-6E8A-4147-A177-3AD203B41FA5}">
                      <a16:colId xmlns:a16="http://schemas.microsoft.com/office/drawing/2014/main" val="3574823791"/>
                    </a:ext>
                  </a:extLst>
                </a:gridCol>
                <a:gridCol w="1056297">
                  <a:extLst>
                    <a:ext uri="{9D8B030D-6E8A-4147-A177-3AD203B41FA5}">
                      <a16:colId xmlns:a16="http://schemas.microsoft.com/office/drawing/2014/main" val="2337897719"/>
                    </a:ext>
                  </a:extLst>
                </a:gridCol>
                <a:gridCol w="862801">
                  <a:extLst>
                    <a:ext uri="{9D8B030D-6E8A-4147-A177-3AD203B41FA5}">
                      <a16:colId xmlns:a16="http://schemas.microsoft.com/office/drawing/2014/main" val="448870712"/>
                    </a:ext>
                  </a:extLst>
                </a:gridCol>
              </a:tblGrid>
              <a:tr h="190500">
                <a:tc>
                  <a:txBody>
                    <a:bodyPr/>
                    <a:lstStyle/>
                    <a:p>
                      <a:pPr algn="ctr" rtl="0" fontAlgn="ctr"/>
                      <a:r>
                        <a:rPr lang="es-CO" sz="1100" b="1" i="0" u="none" strike="noStrike" dirty="0">
                          <a:solidFill>
                            <a:schemeClr val="accent1">
                              <a:lumMod val="50000"/>
                            </a:schemeClr>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chemeClr val="accent1">
                              <a:lumMod val="50000"/>
                            </a:schemeClr>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chemeClr val="accent1">
                              <a:lumMod val="50000"/>
                            </a:schemeClr>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4154884704"/>
                  </a:ext>
                </a:extLst>
              </a:tr>
              <a:tr h="190500">
                <a:tc>
                  <a:txBody>
                    <a:bodyPr/>
                    <a:lstStyle/>
                    <a:p>
                      <a:pPr algn="l" fontAlgn="b"/>
                      <a:r>
                        <a:rPr lang="es-CO" sz="1100" b="1" i="0" u="none" strike="noStrike" dirty="0">
                          <a:solidFill>
                            <a:schemeClr val="accent1">
                              <a:lumMod val="50000"/>
                            </a:schemeClr>
                          </a:solidFill>
                          <a:effectLst/>
                          <a:latin typeface="Calibri" panose="020F0502020204030204" pitchFamily="34" charset="0"/>
                        </a:rPr>
                        <a:t>ASE1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$ 239.952</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$ 157.853</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56574484"/>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nov-24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dirty="0">
                          <a:solidFill>
                            <a:schemeClr val="accent1">
                              <a:lumMod val="50000"/>
                            </a:schemeClr>
                          </a:solidFill>
                          <a:effectLst/>
                          <a:latin typeface="Calibri" panose="020F0502020204030204" pitchFamily="34" charset="0"/>
                        </a:rPr>
                        <a:t>$ 46.611</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$ 23.802</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3839582059"/>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dic-24</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chemeClr val="accent1">
                              <a:lumMod val="50000"/>
                            </a:schemeClr>
                          </a:solidFill>
                          <a:effectLst/>
                          <a:latin typeface="Calibri" panose="020F0502020204030204" pitchFamily="34" charset="0"/>
                        </a:rPr>
                        <a:t>$ 31.168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$ 25.398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825625254"/>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ene-25</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$ 41.434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chemeClr val="accent1">
                              <a:lumMod val="50000"/>
                            </a:schemeClr>
                          </a:solidFill>
                          <a:effectLst/>
                          <a:latin typeface="Calibri" panose="020F0502020204030204" pitchFamily="34" charset="0"/>
                        </a:rPr>
                        <a:t>$ 26.630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043111523"/>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feb-25</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$ 40.519</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$ 25.940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77889545"/>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mar-25</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$ 39.517</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$ 28.811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141689691"/>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abr-25</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$ 40.702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chemeClr val="accent1">
                              <a:lumMod val="50000"/>
                            </a:schemeClr>
                          </a:solidFill>
                          <a:effectLst/>
                          <a:latin typeface="Calibri" panose="020F0502020204030204" pitchFamily="34" charset="0"/>
                        </a:rPr>
                        <a:t>$ 27.272</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788412810"/>
                  </a:ext>
                </a:extLst>
              </a:tr>
              <a:tr h="190500">
                <a:tc>
                  <a:txBody>
                    <a:bodyPr/>
                    <a:lstStyle/>
                    <a:p>
                      <a:pPr algn="l" fontAlgn="b"/>
                      <a:endParaRPr lang="es-CO" sz="1100" b="0" i="0" u="none" strike="noStrike">
                        <a:solidFill>
                          <a:schemeClr val="accent1">
                            <a:lumMod val="50000"/>
                          </a:schemeClr>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732521214"/>
                  </a:ext>
                </a:extLst>
              </a:tr>
              <a:tr h="190500">
                <a:tc>
                  <a:txBody>
                    <a:bodyPr/>
                    <a:lstStyle/>
                    <a:p>
                      <a:pPr algn="l" fontAlgn="b"/>
                      <a:r>
                        <a:rPr lang="es-CO" sz="1100" b="1" i="0" u="none" strike="noStrike">
                          <a:solidFill>
                            <a:schemeClr val="accent1">
                              <a:lumMod val="50000"/>
                            </a:schemeClr>
                          </a:solidFill>
                          <a:effectLst/>
                          <a:latin typeface="Calibri" panose="020F0502020204030204" pitchFamily="34" charset="0"/>
                        </a:rPr>
                        <a:t>ASE2</a:t>
                      </a:r>
                    </a:p>
                  </a:txBody>
                  <a:tcPr marL="0" marR="0" marT="0" marB="0" anchor="b">
                    <a:lnL>
                      <a:noFill/>
                    </a:lnL>
                    <a:lnR>
                      <a:noFill/>
                    </a:lnR>
                    <a:lnT>
                      <a:noFill/>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$ 245.473</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dirty="0">
                          <a:solidFill>
                            <a:schemeClr val="accent1">
                              <a:lumMod val="50000"/>
                            </a:schemeClr>
                          </a:solidFill>
                          <a:effectLst/>
                          <a:latin typeface="Calibri" panose="020F0502020204030204" pitchFamily="34" charset="0"/>
                        </a:rPr>
                        <a:t>$ 158.842</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621625429"/>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nov-24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$ 49.324</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dirty="0">
                          <a:solidFill>
                            <a:schemeClr val="accent1">
                              <a:lumMod val="50000"/>
                            </a:schemeClr>
                          </a:solidFill>
                          <a:effectLst/>
                          <a:latin typeface="Calibri" panose="020F0502020204030204" pitchFamily="34" charset="0"/>
                        </a:rPr>
                        <a:t>$ 19.767</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3567170977"/>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dic-24</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$ 29.641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chemeClr val="accent1">
                              <a:lumMod val="50000"/>
                            </a:schemeClr>
                          </a:solidFill>
                          <a:effectLst/>
                          <a:latin typeface="Calibri" panose="020F0502020204030204" pitchFamily="34" charset="0"/>
                        </a:rPr>
                        <a:t>$ 31.756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64064464"/>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ene-25</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$ 52.829</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chemeClr val="accent1">
                              <a:lumMod val="50000"/>
                            </a:schemeClr>
                          </a:solidFill>
                          <a:effectLst/>
                          <a:latin typeface="Calibri" panose="020F0502020204030204" pitchFamily="34" charset="0"/>
                        </a:rPr>
                        <a:t>$ 23.706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8799772"/>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feb-25</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$ 40.092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$ 29.923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572985763"/>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mar-25</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$ 48.275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chemeClr val="accent1">
                              <a:lumMod val="50000"/>
                            </a:schemeClr>
                          </a:solidFill>
                          <a:effectLst/>
                          <a:latin typeface="Calibri" panose="020F0502020204030204" pitchFamily="34" charset="0"/>
                        </a:rPr>
                        <a:t>$ 26.852</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418041702"/>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abr-25</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$ 25.311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chemeClr val="accent1">
                              <a:lumMod val="50000"/>
                            </a:schemeClr>
                          </a:solidFill>
                          <a:effectLst/>
                          <a:latin typeface="Calibri" panose="020F0502020204030204" pitchFamily="34" charset="0"/>
                        </a:rPr>
                        <a:t>$ 26.838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784521467"/>
                  </a:ext>
                </a:extLst>
              </a:tr>
            </a:tbl>
          </a:graphicData>
        </a:graphic>
      </p:graphicFrame>
      <p:graphicFrame>
        <p:nvGraphicFramePr>
          <p:cNvPr id="5" name="Tabla 4">
            <a:extLst>
              <a:ext uri="{FF2B5EF4-FFF2-40B4-BE49-F238E27FC236}">
                <a16:creationId xmlns:a16="http://schemas.microsoft.com/office/drawing/2014/main" id="{4842C6E3-BF66-5302-A4A0-060083CADCFF}"/>
              </a:ext>
            </a:extLst>
          </p:cNvPr>
          <p:cNvGraphicFramePr>
            <a:graphicFrameLocks noGrp="1"/>
          </p:cNvGraphicFramePr>
          <p:nvPr/>
        </p:nvGraphicFramePr>
        <p:xfrm>
          <a:off x="4414877" y="1940144"/>
          <a:ext cx="3429000" cy="3048000"/>
        </p:xfrm>
        <a:graphic>
          <a:graphicData uri="http://schemas.openxmlformats.org/drawingml/2006/table">
            <a:tbl>
              <a:tblPr/>
              <a:tblGrid>
                <a:gridCol w="1509902">
                  <a:extLst>
                    <a:ext uri="{9D8B030D-6E8A-4147-A177-3AD203B41FA5}">
                      <a16:colId xmlns:a16="http://schemas.microsoft.com/office/drawing/2014/main" val="2761185910"/>
                    </a:ext>
                  </a:extLst>
                </a:gridCol>
                <a:gridCol w="1056297">
                  <a:extLst>
                    <a:ext uri="{9D8B030D-6E8A-4147-A177-3AD203B41FA5}">
                      <a16:colId xmlns:a16="http://schemas.microsoft.com/office/drawing/2014/main" val="1259424657"/>
                    </a:ext>
                  </a:extLst>
                </a:gridCol>
                <a:gridCol w="862801">
                  <a:extLst>
                    <a:ext uri="{9D8B030D-6E8A-4147-A177-3AD203B41FA5}">
                      <a16:colId xmlns:a16="http://schemas.microsoft.com/office/drawing/2014/main" val="260444272"/>
                    </a:ext>
                  </a:extLst>
                </a:gridCol>
              </a:tblGrid>
              <a:tr h="190500">
                <a:tc>
                  <a:txBody>
                    <a:bodyPr/>
                    <a:lstStyle/>
                    <a:p>
                      <a:pPr algn="ctr" rtl="0" fontAlgn="ctr"/>
                      <a:r>
                        <a:rPr lang="es-CO" sz="1100" b="1" i="0" u="none" strike="noStrike" dirty="0">
                          <a:solidFill>
                            <a:schemeClr val="accent1">
                              <a:lumMod val="50000"/>
                            </a:schemeClr>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chemeClr val="accent1">
                              <a:lumMod val="50000"/>
                            </a:schemeClr>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chemeClr val="accent1">
                              <a:lumMod val="50000"/>
                            </a:schemeClr>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4046026912"/>
                  </a:ext>
                </a:extLst>
              </a:tr>
              <a:tr h="190500">
                <a:tc>
                  <a:txBody>
                    <a:bodyPr/>
                    <a:lstStyle/>
                    <a:p>
                      <a:pPr algn="l" fontAlgn="b"/>
                      <a:r>
                        <a:rPr lang="es-CO" sz="1100" b="1" i="0" u="none" strike="noStrike">
                          <a:solidFill>
                            <a:schemeClr val="accent1">
                              <a:lumMod val="50000"/>
                            </a:schemeClr>
                          </a:solidFill>
                          <a:effectLst/>
                          <a:latin typeface="Calibri" panose="020F0502020204030204" pitchFamily="34" charset="0"/>
                        </a:rPr>
                        <a:t>ASE3</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E2EFDA"/>
                    </a:solid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$ 156.669</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no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$ 111.952</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noFill/>
                  </a:tcPr>
                </a:tc>
                <a:extLst>
                  <a:ext uri="{0D108BD9-81ED-4DB2-BD59-A6C34878D82A}">
                    <a16:rowId xmlns:a16="http://schemas.microsoft.com/office/drawing/2014/main" val="595808677"/>
                  </a:ext>
                </a:extLst>
              </a:tr>
              <a:tr h="190500">
                <a:tc>
                  <a:txBody>
                    <a:bodyPr/>
                    <a:lstStyle/>
                    <a:p>
                      <a:pPr algn="l" fontAlgn="b"/>
                      <a:r>
                        <a:rPr lang="es-CO" sz="1100" b="0" i="0" u="none" strike="noStrike" dirty="0">
                          <a:solidFill>
                            <a:schemeClr val="accent1">
                              <a:lumMod val="50000"/>
                            </a:schemeClr>
                          </a:solidFill>
                          <a:effectLst/>
                          <a:latin typeface="Calibri" panose="020F0502020204030204" pitchFamily="34" charset="0"/>
                        </a:rPr>
                        <a:t>nov-24</a:t>
                      </a:r>
                    </a:p>
                  </a:txBody>
                  <a:tcPr marL="85725" marR="0" marT="0" marB="0" anchor="b">
                    <a:lnL>
                      <a:noFill/>
                    </a:lnL>
                    <a:lnR>
                      <a:noFill/>
                    </a:lnR>
                    <a:lnT w="6350" cap="flat" cmpd="sng" algn="ctr">
                      <a:solidFill>
                        <a:srgbClr val="9BC2E6"/>
                      </a:solidFill>
                      <a:prstDash val="solid"/>
                      <a:round/>
                      <a:headEnd type="none" w="med" len="med"/>
                      <a:tailEnd type="none" w="med" len="med"/>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$ 26.434</a:t>
                      </a:r>
                    </a:p>
                  </a:txBody>
                  <a:tcPr marL="0" marR="0" marT="0" marB="0" anchor="ctr">
                    <a:lnL>
                      <a:noFill/>
                    </a:lnL>
                    <a:lnR>
                      <a:noFill/>
                    </a:lnR>
                    <a:lnT w="6350" cap="flat" cmpd="sng" algn="ctr">
                      <a:solidFill>
                        <a:srgbClr val="9BC2E6"/>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$ 17.625</a:t>
                      </a:r>
                    </a:p>
                  </a:txBody>
                  <a:tcPr marL="0" marR="0" marT="0" marB="0" anchor="ctr">
                    <a:lnL>
                      <a:noFill/>
                    </a:lnL>
                    <a:lnR>
                      <a:noFill/>
                    </a:lnR>
                    <a:lnT w="6350" cap="flat" cmpd="sng" algn="ctr">
                      <a:solidFill>
                        <a:srgbClr val="9BC2E6"/>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1790189511"/>
                  </a:ext>
                </a:extLst>
              </a:tr>
              <a:tr h="190500">
                <a:tc>
                  <a:txBody>
                    <a:bodyPr/>
                    <a:lstStyle/>
                    <a:p>
                      <a:pPr algn="l" fontAlgn="b"/>
                      <a:r>
                        <a:rPr lang="es-CO" sz="1100" b="0" i="0" u="none" strike="noStrike" dirty="0">
                          <a:solidFill>
                            <a:schemeClr val="accent1">
                              <a:lumMod val="50000"/>
                            </a:schemeClr>
                          </a:solidFill>
                          <a:effectLst/>
                          <a:latin typeface="Calibri" panose="020F0502020204030204" pitchFamily="34" charset="0"/>
                        </a:rPr>
                        <a:t>dic-24</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$ 24.313</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$ 18.621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235283047"/>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ene-25</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$ 26.777</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$ 18.550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757210118"/>
                  </a:ext>
                </a:extLst>
              </a:tr>
              <a:tr h="190500">
                <a:tc>
                  <a:txBody>
                    <a:bodyPr/>
                    <a:lstStyle/>
                    <a:p>
                      <a:pPr algn="l" fontAlgn="b"/>
                      <a:r>
                        <a:rPr lang="es-CO" sz="1100" b="0" i="0" u="none" strike="noStrike" dirty="0">
                          <a:solidFill>
                            <a:schemeClr val="accent1">
                              <a:lumMod val="50000"/>
                            </a:schemeClr>
                          </a:solidFill>
                          <a:effectLst/>
                          <a:latin typeface="Calibri" panose="020F0502020204030204" pitchFamily="34" charset="0"/>
                        </a:rPr>
                        <a:t>feb-25</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$ 26.217</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$ 18.381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847355727"/>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mar-25</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$ 25.901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$ 20.295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655164775"/>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abr-25</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chemeClr val="accent1">
                              <a:lumMod val="50000"/>
                            </a:schemeClr>
                          </a:solidFill>
                          <a:effectLst/>
                          <a:latin typeface="Calibri" panose="020F0502020204030204" pitchFamily="34" charset="0"/>
                        </a:rPr>
                        <a:t>$ 27.028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$ 18.480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563703629"/>
                  </a:ext>
                </a:extLst>
              </a:tr>
              <a:tr h="190500">
                <a:tc>
                  <a:txBody>
                    <a:bodyPr/>
                    <a:lstStyle/>
                    <a:p>
                      <a:pPr algn="l" fontAlgn="b"/>
                      <a:endParaRPr lang="es-CO" sz="1100" b="0" i="0" u="none" strike="noStrike">
                        <a:solidFill>
                          <a:schemeClr val="accent1">
                            <a:lumMod val="50000"/>
                          </a:schemeClr>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601540950"/>
                  </a:ext>
                </a:extLst>
              </a:tr>
              <a:tr h="190500">
                <a:tc>
                  <a:txBody>
                    <a:bodyPr/>
                    <a:lstStyle/>
                    <a:p>
                      <a:pPr algn="l" fontAlgn="b"/>
                      <a:r>
                        <a:rPr lang="es-CO" sz="1100" b="1" i="0" u="none" strike="noStrike">
                          <a:solidFill>
                            <a:schemeClr val="accent1">
                              <a:lumMod val="50000"/>
                            </a:schemeClr>
                          </a:solidFill>
                          <a:effectLst/>
                          <a:latin typeface="Calibri" panose="020F0502020204030204" pitchFamily="34" charset="0"/>
                        </a:rPr>
                        <a:t>ASE4</a:t>
                      </a:r>
                    </a:p>
                  </a:txBody>
                  <a:tcPr marL="0" marR="0" marT="0" marB="0" anchor="b">
                    <a:lnL>
                      <a:noFill/>
                    </a:lnL>
                    <a:lnR>
                      <a:noFill/>
                    </a:lnR>
                    <a:lnT>
                      <a:noFill/>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dirty="0">
                          <a:solidFill>
                            <a:schemeClr val="accent1">
                              <a:lumMod val="50000"/>
                            </a:schemeClr>
                          </a:solidFill>
                          <a:effectLst/>
                          <a:latin typeface="Calibri" panose="020F0502020204030204" pitchFamily="34" charset="0"/>
                        </a:rPr>
                        <a:t>$ 133.134</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$ 85.031</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735657798"/>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nov-24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$ 19.755</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$ 12.304</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1677204443"/>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dic-24</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chemeClr val="accent1">
                              <a:lumMod val="50000"/>
                            </a:schemeClr>
                          </a:solidFill>
                          <a:effectLst/>
                          <a:latin typeface="Calibri" panose="020F0502020204030204" pitchFamily="34" charset="0"/>
                        </a:rPr>
                        <a:t>$ 20.359</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$ 15.381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052382020"/>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ene-25</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$ 22.830</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$ 14.691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454815832"/>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feb-25</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$ 26.629</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$ 13.516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256814446"/>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mar-25</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chemeClr val="accent1">
                              <a:lumMod val="50000"/>
                            </a:schemeClr>
                          </a:solidFill>
                          <a:effectLst/>
                          <a:latin typeface="Calibri" panose="020F0502020204030204" pitchFamily="34" charset="0"/>
                        </a:rPr>
                        <a:t>$ 18.786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$ 16.453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512118846"/>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abr-25</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chemeClr val="accent1">
                              <a:lumMod val="50000"/>
                            </a:schemeClr>
                          </a:solidFill>
                          <a:effectLst/>
                          <a:latin typeface="Calibri" panose="020F0502020204030204" pitchFamily="34" charset="0"/>
                        </a:rPr>
                        <a:t>$ 24.776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chemeClr val="accent1">
                              <a:lumMod val="50000"/>
                            </a:schemeClr>
                          </a:solidFill>
                          <a:effectLst/>
                          <a:latin typeface="Calibri" panose="020F0502020204030204" pitchFamily="34" charset="0"/>
                        </a:rPr>
                        <a:t>$ 12.686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215678210"/>
                  </a:ext>
                </a:extLst>
              </a:tr>
            </a:tbl>
          </a:graphicData>
        </a:graphic>
      </p:graphicFrame>
      <p:graphicFrame>
        <p:nvGraphicFramePr>
          <p:cNvPr id="7" name="Tabla 6">
            <a:extLst>
              <a:ext uri="{FF2B5EF4-FFF2-40B4-BE49-F238E27FC236}">
                <a16:creationId xmlns:a16="http://schemas.microsoft.com/office/drawing/2014/main" id="{5493002F-5E97-AF99-C720-523D1910EF7E}"/>
              </a:ext>
            </a:extLst>
          </p:cNvPr>
          <p:cNvGraphicFramePr>
            <a:graphicFrameLocks noGrp="1"/>
          </p:cNvGraphicFramePr>
          <p:nvPr/>
        </p:nvGraphicFramePr>
        <p:xfrm>
          <a:off x="8166180" y="1940144"/>
          <a:ext cx="3403601" cy="1524000"/>
        </p:xfrm>
        <a:graphic>
          <a:graphicData uri="http://schemas.openxmlformats.org/drawingml/2006/table">
            <a:tbl>
              <a:tblPr/>
              <a:tblGrid>
                <a:gridCol w="1509892">
                  <a:extLst>
                    <a:ext uri="{9D8B030D-6E8A-4147-A177-3AD203B41FA5}">
                      <a16:colId xmlns:a16="http://schemas.microsoft.com/office/drawing/2014/main" val="1578037783"/>
                    </a:ext>
                  </a:extLst>
                </a:gridCol>
                <a:gridCol w="1056290">
                  <a:extLst>
                    <a:ext uri="{9D8B030D-6E8A-4147-A177-3AD203B41FA5}">
                      <a16:colId xmlns:a16="http://schemas.microsoft.com/office/drawing/2014/main" val="2625594458"/>
                    </a:ext>
                  </a:extLst>
                </a:gridCol>
                <a:gridCol w="837419">
                  <a:extLst>
                    <a:ext uri="{9D8B030D-6E8A-4147-A177-3AD203B41FA5}">
                      <a16:colId xmlns:a16="http://schemas.microsoft.com/office/drawing/2014/main" val="1395637806"/>
                    </a:ext>
                  </a:extLst>
                </a:gridCol>
              </a:tblGrid>
              <a:tr h="190500">
                <a:tc>
                  <a:txBody>
                    <a:bodyPr/>
                    <a:lstStyle/>
                    <a:p>
                      <a:pPr algn="ctr" rtl="0" fontAlgn="ctr"/>
                      <a:r>
                        <a:rPr lang="es-CO" sz="1100" b="1" i="0" u="none" strike="noStrike" dirty="0">
                          <a:solidFill>
                            <a:schemeClr val="accent1">
                              <a:lumMod val="50000"/>
                            </a:schemeClr>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chemeClr val="accent1">
                              <a:lumMod val="50000"/>
                            </a:schemeClr>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chemeClr val="accent1">
                              <a:lumMod val="50000"/>
                            </a:schemeClr>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1532207125"/>
                  </a:ext>
                </a:extLst>
              </a:tr>
              <a:tr h="190500">
                <a:tc>
                  <a:txBody>
                    <a:bodyPr/>
                    <a:lstStyle/>
                    <a:p>
                      <a:pPr algn="l" fontAlgn="b"/>
                      <a:r>
                        <a:rPr lang="es-CO" sz="1100" b="1" i="0" u="none" strike="noStrike" dirty="0">
                          <a:solidFill>
                            <a:schemeClr val="accent1">
                              <a:lumMod val="50000"/>
                            </a:schemeClr>
                          </a:solidFill>
                          <a:effectLst/>
                          <a:latin typeface="Calibri" panose="020F0502020204030204" pitchFamily="34" charset="0"/>
                        </a:rPr>
                        <a:t>ASE5</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$ 128.224</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$ 80.687</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201171606"/>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nov-24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$ 21.533</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$ 16</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1854650418"/>
                  </a:ext>
                </a:extLst>
              </a:tr>
              <a:tr h="190500">
                <a:tc>
                  <a:txBody>
                    <a:bodyPr/>
                    <a:lstStyle/>
                    <a:p>
                      <a:pPr algn="l" fontAlgn="b"/>
                      <a:r>
                        <a:rPr lang="es-CO" sz="1100" b="0" i="0" u="none" strike="noStrike" dirty="0">
                          <a:solidFill>
                            <a:schemeClr val="accent1">
                              <a:lumMod val="50000"/>
                            </a:schemeClr>
                          </a:solidFill>
                          <a:effectLst/>
                          <a:latin typeface="Calibri" panose="020F0502020204030204" pitchFamily="34" charset="0"/>
                        </a:rPr>
                        <a:t>dic-24</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$ 20.382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$ 15.989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546881076"/>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ene-25</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$ 20.908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$ 16.065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470001202"/>
                  </a:ext>
                </a:extLst>
              </a:tr>
              <a:tr h="190500">
                <a:tc>
                  <a:txBody>
                    <a:bodyPr/>
                    <a:lstStyle/>
                    <a:p>
                      <a:pPr algn="l" fontAlgn="b"/>
                      <a:r>
                        <a:rPr lang="es-CO" sz="1100" b="0" i="0" u="none" strike="noStrike" dirty="0">
                          <a:solidFill>
                            <a:schemeClr val="accent1">
                              <a:lumMod val="50000"/>
                            </a:schemeClr>
                          </a:solidFill>
                          <a:effectLst/>
                          <a:latin typeface="Calibri" panose="020F0502020204030204" pitchFamily="34" charset="0"/>
                        </a:rPr>
                        <a:t>feb-25</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$ 22.105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$ 15.643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039603417"/>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mar-25</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chemeClr val="accent1">
                              <a:lumMod val="50000"/>
                            </a:schemeClr>
                          </a:solidFill>
                          <a:effectLst/>
                          <a:latin typeface="Calibri" panose="020F0502020204030204" pitchFamily="34" charset="0"/>
                        </a:rPr>
                        <a:t>$ 21.190</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$ 17.155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45803290"/>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abr-25</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chemeClr val="accent1">
                              <a:lumMod val="50000"/>
                            </a:schemeClr>
                          </a:solidFill>
                          <a:effectLst/>
                          <a:latin typeface="Calibri" panose="020F0502020204030204" pitchFamily="34" charset="0"/>
                        </a:rPr>
                        <a:t>$ 22.106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chemeClr val="accent1">
                              <a:lumMod val="50000"/>
                            </a:schemeClr>
                          </a:solidFill>
                          <a:effectLst/>
                          <a:latin typeface="Calibri" panose="020F0502020204030204" pitchFamily="34" charset="0"/>
                        </a:rPr>
                        <a:t>$ 15.820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659947443"/>
                  </a:ext>
                </a:extLst>
              </a:tr>
            </a:tbl>
          </a:graphicData>
        </a:graphic>
      </p:graphicFrame>
    </p:spTree>
    <p:extLst>
      <p:ext uri="{BB962C8B-B14F-4D97-AF65-F5344CB8AC3E}">
        <p14:creationId xmlns:p14="http://schemas.microsoft.com/office/powerpoint/2010/main" val="3158060965"/>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13">
            <a:extLst>
              <a:ext uri="{FF2B5EF4-FFF2-40B4-BE49-F238E27FC236}">
                <a16:creationId xmlns:a16="http://schemas.microsoft.com/office/drawing/2014/main" id="{BEBE33CC-589E-4A09-A12E-D094591AEE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E0B8AB2-37CC-4295-A13C-0D508B1AB209}"/>
              </a:ext>
            </a:extLst>
          </p:cNvPr>
          <p:cNvSpPr txBox="1"/>
          <p:nvPr/>
        </p:nvSpPr>
        <p:spPr>
          <a:xfrm>
            <a:off x="1497013" y="17281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rgbClr val="002060"/>
                </a:solidFill>
              </a:rPr>
              <a:t>Facturación y Recaudo de Noviembre 2024 a Abril</a:t>
            </a:r>
            <a:r>
              <a:rPr lang="es-CO" sz="1600" b="0" dirty="0">
                <a:solidFill>
                  <a:schemeClr val="accent1">
                    <a:lumMod val="50000"/>
                  </a:schemeClr>
                </a:solidFill>
              </a:rPr>
              <a:t> 2025</a:t>
            </a:r>
            <a:endParaRPr lang="es-CO" sz="1600" b="0" dirty="0">
              <a:solidFill>
                <a:srgbClr val="002060"/>
              </a:solidFill>
            </a:endParaRPr>
          </a:p>
        </p:txBody>
      </p:sp>
      <p:cxnSp>
        <p:nvCxnSpPr>
          <p:cNvPr id="27" name="Conector recto 26">
            <a:extLst>
              <a:ext uri="{FF2B5EF4-FFF2-40B4-BE49-F238E27FC236}">
                <a16:creationId xmlns:a16="http://schemas.microsoft.com/office/drawing/2014/main" id="{86D3519C-1375-4951-A3FE-9DD31A888894}"/>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3557" name="Imagen 27">
            <a:extLst>
              <a:ext uri="{FF2B5EF4-FFF2-40B4-BE49-F238E27FC236}">
                <a16:creationId xmlns:a16="http://schemas.microsoft.com/office/drawing/2014/main" id="{6CA7D33E-4C3E-43B6-B560-FE59F3EA101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D46873D8-315B-46BF-90D0-C2124682ABB6}"/>
              </a:ext>
            </a:extLst>
          </p:cNvPr>
          <p:cNvSpPr txBox="1"/>
          <p:nvPr/>
        </p:nvSpPr>
        <p:spPr>
          <a:xfrm>
            <a:off x="8690026" y="1204870"/>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2" name="CuadroTexto 4">
            <a:extLst>
              <a:ext uri="{FF2B5EF4-FFF2-40B4-BE49-F238E27FC236}">
                <a16:creationId xmlns:a16="http://schemas.microsoft.com/office/drawing/2014/main" id="{9E30E9E7-0878-41A9-965A-52F8BB6E058D}"/>
              </a:ext>
            </a:extLst>
          </p:cNvPr>
          <p:cNvSpPr txBox="1">
            <a:spLocks noChangeArrowheads="1"/>
          </p:cNvSpPr>
          <p:nvPr/>
        </p:nvSpPr>
        <p:spPr bwMode="auto">
          <a:xfrm>
            <a:off x="-214457" y="6474188"/>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B00C7257-524E-49A9-985F-E4B4C9C7E3CF}"/>
              </a:ext>
            </a:extLst>
          </p:cNvPr>
          <p:cNvGraphicFramePr>
            <a:graphicFrameLocks/>
          </p:cNvGraphicFramePr>
          <p:nvPr/>
        </p:nvGraphicFramePr>
        <p:xfrm>
          <a:off x="848598" y="1599516"/>
          <a:ext cx="10436066" cy="4502022"/>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94497493"/>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246FBEAA-F070-4B5F-A6C7-42F2D9F84A8B}"/>
              </a:ext>
            </a:extLst>
          </p:cNvPr>
          <p:cNvCxnSpPr>
            <a:cxnSpLocks/>
          </p:cNvCxnSpPr>
          <p:nvPr/>
        </p:nvCxnSpPr>
        <p:spPr>
          <a:xfrm>
            <a:off x="88900" y="10572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06E02915-1A9C-497D-ACAC-2E6C5FFC72CC}"/>
              </a:ext>
            </a:extLst>
          </p:cNvPr>
          <p:cNvSpPr txBox="1">
            <a:spLocks/>
          </p:cNvSpPr>
          <p:nvPr/>
        </p:nvSpPr>
        <p:spPr>
          <a:xfrm>
            <a:off x="88900" y="-23542"/>
            <a:ext cx="2490788" cy="260985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5" name="CuadroTexto 14">
            <a:extLst>
              <a:ext uri="{FF2B5EF4-FFF2-40B4-BE49-F238E27FC236}">
                <a16:creationId xmlns:a16="http://schemas.microsoft.com/office/drawing/2014/main" id="{D23E1BC8-61F1-4D00-BEAD-C192A1519906}"/>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Subsidios Y Contribuciones Consolidado De </a:t>
            </a:r>
            <a:r>
              <a:rPr lang="es-ES" sz="1600" b="0" dirty="0">
                <a:solidFill>
                  <a:schemeClr val="accent1">
                    <a:lumMod val="50000"/>
                  </a:schemeClr>
                </a:solidFill>
              </a:rPr>
              <a:t>Marzo 2018 A </a:t>
            </a:r>
            <a:r>
              <a:rPr lang="es-CO" sz="1600" b="0" dirty="0">
                <a:solidFill>
                  <a:schemeClr val="accent1">
                    <a:lumMod val="50000"/>
                  </a:schemeClr>
                </a:solidFill>
              </a:rPr>
              <a:t>Abril 2025</a:t>
            </a:r>
          </a:p>
        </p:txBody>
      </p:sp>
      <p:pic>
        <p:nvPicPr>
          <p:cNvPr id="25605" name="Imagen 16">
            <a:extLst>
              <a:ext uri="{FF2B5EF4-FFF2-40B4-BE49-F238E27FC236}">
                <a16:creationId xmlns:a16="http://schemas.microsoft.com/office/drawing/2014/main" id="{9FC5D0D0-601A-49CB-A23D-A921D801E26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AF675325-FCE7-4155-8FA8-D473C6E5FC34}"/>
              </a:ext>
            </a:extLst>
          </p:cNvPr>
          <p:cNvSpPr txBox="1"/>
          <p:nvPr/>
        </p:nvSpPr>
        <p:spPr>
          <a:xfrm>
            <a:off x="8723802" y="1146175"/>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290D4018-C728-4327-9EAA-1A08C3D7557D}"/>
              </a:ext>
            </a:extLst>
          </p:cNvPr>
          <p:cNvSpPr txBox="1">
            <a:spLocks noChangeArrowheads="1"/>
          </p:cNvSpPr>
          <p:nvPr/>
        </p:nvSpPr>
        <p:spPr bwMode="auto">
          <a:xfrm>
            <a:off x="-269875" y="6531769"/>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333B0C64-774E-3442-0CE3-18827C13D56E}"/>
              </a:ext>
            </a:extLst>
          </p:cNvPr>
          <p:cNvGraphicFramePr>
            <a:graphicFrameLocks/>
          </p:cNvGraphicFramePr>
          <p:nvPr/>
        </p:nvGraphicFramePr>
        <p:xfrm>
          <a:off x="1558925" y="1396327"/>
          <a:ext cx="8993875" cy="5075688"/>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800692327"/>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6A6B385D-420C-47F5-8BFC-271CD26DE868}"/>
              </a:ext>
            </a:extLst>
          </p:cNvPr>
          <p:cNvCxnSpPr>
            <a:cxnSpLocks/>
          </p:cNvCxnSpPr>
          <p:nvPr/>
        </p:nvCxnSpPr>
        <p:spPr>
          <a:xfrm>
            <a:off x="88900"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471F2E79-9568-4242-BF24-5C9FBD373CDF}"/>
              </a:ext>
            </a:extLst>
          </p:cNvPr>
          <p:cNvSpPr txBox="1">
            <a:spLocks/>
          </p:cNvSpPr>
          <p:nvPr/>
        </p:nvSpPr>
        <p:spPr>
          <a:xfrm>
            <a:off x="88900" y="-35719"/>
            <a:ext cx="2490787"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8D0A464-2520-4F21-ADC3-F46FDC350DC1}"/>
              </a:ext>
            </a:extLst>
          </p:cNvPr>
          <p:cNvSpPr txBox="1"/>
          <p:nvPr/>
        </p:nvSpPr>
        <p:spPr>
          <a:xfrm>
            <a:off x="1622425" y="87313"/>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Subsidios Y Contribuciones Consolidado De Marzo 2018 A Abril 2025</a:t>
            </a:r>
            <a:endParaRPr lang="es-ES" sz="1600" b="0" dirty="0">
              <a:solidFill>
                <a:schemeClr val="accent1">
                  <a:lumMod val="50000"/>
                </a:schemeClr>
              </a:solidFill>
            </a:endParaRPr>
          </a:p>
        </p:txBody>
      </p:sp>
      <p:pic>
        <p:nvPicPr>
          <p:cNvPr id="27653" name="Imagen 15">
            <a:extLst>
              <a:ext uri="{FF2B5EF4-FFF2-40B4-BE49-F238E27FC236}">
                <a16:creationId xmlns:a16="http://schemas.microsoft.com/office/drawing/2014/main" id="{58075C24-351A-4903-803E-6B6AF2B8F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CE143CA-0C5C-484E-9C62-8A69DDD1381D}"/>
              </a:ext>
            </a:extLst>
          </p:cNvPr>
          <p:cNvSpPr txBox="1"/>
          <p:nvPr/>
        </p:nvSpPr>
        <p:spPr>
          <a:xfrm>
            <a:off x="259556" y="2940449"/>
            <a:ext cx="1255425" cy="430887"/>
          </a:xfrm>
          <a:prstGeom prst="rect">
            <a:avLst/>
          </a:prstGeom>
          <a:noFill/>
        </p:spPr>
        <p:txBody>
          <a:bodyPr wrap="square">
            <a:spAutoFit/>
          </a:bodyPr>
          <a:lstStyle/>
          <a:p>
            <a:pPr algn="ct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49957CF-0F54-4AC1-A0E5-869D39707F32}"/>
              </a:ext>
            </a:extLst>
          </p:cNvPr>
          <p:cNvSpPr txBox="1">
            <a:spLocks noChangeArrowheads="1"/>
          </p:cNvSpPr>
          <p:nvPr/>
        </p:nvSpPr>
        <p:spPr bwMode="auto">
          <a:xfrm>
            <a:off x="-161925" y="647060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BD53F8B9-7919-B1AD-E634-5161A6846848}"/>
              </a:ext>
            </a:extLst>
          </p:cNvPr>
          <p:cNvGraphicFramePr>
            <a:graphicFrameLocks noGrp="1"/>
          </p:cNvGraphicFramePr>
          <p:nvPr/>
        </p:nvGraphicFramePr>
        <p:xfrm>
          <a:off x="1759247" y="1268411"/>
          <a:ext cx="9838241" cy="5032800"/>
        </p:xfrm>
        <a:graphic>
          <a:graphicData uri="http://schemas.openxmlformats.org/drawingml/2006/table">
            <a:tbl>
              <a:tblPr/>
              <a:tblGrid>
                <a:gridCol w="1405463">
                  <a:extLst>
                    <a:ext uri="{9D8B030D-6E8A-4147-A177-3AD203B41FA5}">
                      <a16:colId xmlns:a16="http://schemas.microsoft.com/office/drawing/2014/main" val="589610711"/>
                    </a:ext>
                  </a:extLst>
                </a:gridCol>
                <a:gridCol w="1405463">
                  <a:extLst>
                    <a:ext uri="{9D8B030D-6E8A-4147-A177-3AD203B41FA5}">
                      <a16:colId xmlns:a16="http://schemas.microsoft.com/office/drawing/2014/main" val="1653665675"/>
                    </a:ext>
                  </a:extLst>
                </a:gridCol>
                <a:gridCol w="1405463">
                  <a:extLst>
                    <a:ext uri="{9D8B030D-6E8A-4147-A177-3AD203B41FA5}">
                      <a16:colId xmlns:a16="http://schemas.microsoft.com/office/drawing/2014/main" val="190049641"/>
                    </a:ext>
                  </a:extLst>
                </a:gridCol>
                <a:gridCol w="1405463">
                  <a:extLst>
                    <a:ext uri="{9D8B030D-6E8A-4147-A177-3AD203B41FA5}">
                      <a16:colId xmlns:a16="http://schemas.microsoft.com/office/drawing/2014/main" val="4169441465"/>
                    </a:ext>
                  </a:extLst>
                </a:gridCol>
                <a:gridCol w="1405463">
                  <a:extLst>
                    <a:ext uri="{9D8B030D-6E8A-4147-A177-3AD203B41FA5}">
                      <a16:colId xmlns:a16="http://schemas.microsoft.com/office/drawing/2014/main" val="1344977891"/>
                    </a:ext>
                  </a:extLst>
                </a:gridCol>
                <a:gridCol w="1405463">
                  <a:extLst>
                    <a:ext uri="{9D8B030D-6E8A-4147-A177-3AD203B41FA5}">
                      <a16:colId xmlns:a16="http://schemas.microsoft.com/office/drawing/2014/main" val="792027813"/>
                    </a:ext>
                  </a:extLst>
                </a:gridCol>
                <a:gridCol w="1405463">
                  <a:extLst>
                    <a:ext uri="{9D8B030D-6E8A-4147-A177-3AD203B41FA5}">
                      <a16:colId xmlns:a16="http://schemas.microsoft.com/office/drawing/2014/main" val="185850627"/>
                    </a:ext>
                  </a:extLst>
                </a:gridCol>
              </a:tblGrid>
              <a:tr h="167760">
                <a:tc>
                  <a:txBody>
                    <a:bodyPr/>
                    <a:lstStyle/>
                    <a:p>
                      <a:pPr algn="ctr" rtl="0" fontAlgn="ctr"/>
                      <a:r>
                        <a:rPr lang="es-CO" sz="1000" b="1" i="0" u="none" strike="noStrike" dirty="0">
                          <a:solidFill>
                            <a:srgbClr val="2037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16296896"/>
                  </a:ext>
                </a:extLst>
              </a:tr>
              <a:tr h="167760">
                <a:tc>
                  <a:txBody>
                    <a:bodyPr/>
                    <a:lstStyle/>
                    <a:p>
                      <a:pPr algn="ctr" rtl="0" fontAlgn="ctr"/>
                      <a:r>
                        <a:rPr lang="es-CO" sz="1000" b="0" i="0" u="none" strike="noStrike">
                          <a:solidFill>
                            <a:srgbClr val="203764"/>
                          </a:solidFill>
                          <a:effectLst/>
                          <a:latin typeface="Calibri" panose="020F0502020204030204" pitchFamily="34" charset="0"/>
                        </a:rPr>
                        <a:t> 2018-Bimestre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3.080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664376171"/>
                  </a:ext>
                </a:extLst>
              </a:tr>
              <a:tr h="167760">
                <a:tc>
                  <a:txBody>
                    <a:bodyPr/>
                    <a:lstStyle/>
                    <a:p>
                      <a:pPr algn="ctr" rtl="0" fontAlgn="ctr"/>
                      <a:r>
                        <a:rPr lang="es-CO" sz="1000" b="0" i="0" u="none" strike="noStrike">
                          <a:solidFill>
                            <a:srgbClr val="203764"/>
                          </a:solidFill>
                          <a:effectLst/>
                          <a:latin typeface="Calibri" panose="020F0502020204030204" pitchFamily="34" charset="0"/>
                        </a:rPr>
                        <a:t> 2018-Bimestre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                                    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4.223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1.312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5.038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04985762"/>
                  </a:ext>
                </a:extLst>
              </a:tr>
              <a:tr h="167760">
                <a:tc>
                  <a:txBody>
                    <a:bodyPr/>
                    <a:lstStyle/>
                    <a:p>
                      <a:pPr algn="ctr" rtl="0" fontAlgn="ctr"/>
                      <a:r>
                        <a:rPr lang="es-CO" sz="1000" b="0" i="0" u="none" strike="noStrike">
                          <a:solidFill>
                            <a:srgbClr val="203764"/>
                          </a:solidFill>
                          <a:effectLst/>
                          <a:latin typeface="Calibri" panose="020F0502020204030204" pitchFamily="34" charset="0"/>
                        </a:rPr>
                        <a:t> 2018-Bimestre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                                 1.431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5.375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66704617"/>
                  </a:ext>
                </a:extLst>
              </a:tr>
              <a:tr h="167760">
                <a:tc>
                  <a:txBody>
                    <a:bodyPr/>
                    <a:lstStyle/>
                    <a:p>
                      <a:pPr algn="ctr" rtl="0" fontAlgn="ctr"/>
                      <a:r>
                        <a:rPr lang="es-CO" sz="1000" b="0" i="0" u="none" strike="noStrike">
                          <a:solidFill>
                            <a:srgbClr val="203764"/>
                          </a:solidFill>
                          <a:effectLst/>
                          <a:latin typeface="Calibri" panose="020F0502020204030204" pitchFamily="34" charset="0"/>
                        </a:rPr>
                        <a:t> 2018-Bimestre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                                    178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49356274"/>
                  </a:ext>
                </a:extLst>
              </a:tr>
              <a:tr h="167760">
                <a:tc>
                  <a:txBody>
                    <a:bodyPr/>
                    <a:lstStyle/>
                    <a:p>
                      <a:pPr algn="ctr" rtl="0" fontAlgn="ctr"/>
                      <a:r>
                        <a:rPr lang="es-CO" sz="1000" b="0" i="0" u="none" strike="noStrike">
                          <a:solidFill>
                            <a:srgbClr val="203764"/>
                          </a:solidFill>
                          <a:effectLst/>
                          <a:latin typeface="Calibri" panose="020F0502020204030204" pitchFamily="34" charset="0"/>
                        </a:rPr>
                        <a:t> 2018-Bimestre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                                 1.282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4.288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6.052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381427709"/>
                  </a:ext>
                </a:extLst>
              </a:tr>
              <a:tr h="167760">
                <a:tc>
                  <a:txBody>
                    <a:bodyPr/>
                    <a:lstStyle/>
                    <a:p>
                      <a:pPr algn="ctr" rtl="0" fontAlgn="ctr"/>
                      <a:r>
                        <a:rPr lang="es-CO" sz="1000" b="0" i="0" u="none" strike="noStrike">
                          <a:solidFill>
                            <a:srgbClr val="203764"/>
                          </a:solidFill>
                          <a:effectLst/>
                          <a:latin typeface="Calibri" panose="020F0502020204030204" pitchFamily="34" charset="0"/>
                        </a:rPr>
                        <a:t> 2019-Bimestre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                                    905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4.301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5.673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251942503"/>
                  </a:ext>
                </a:extLst>
              </a:tr>
              <a:tr h="167760">
                <a:tc>
                  <a:txBody>
                    <a:bodyPr/>
                    <a:lstStyle/>
                    <a:p>
                      <a:pPr algn="ctr" rtl="0" fontAlgn="ctr"/>
                      <a:r>
                        <a:rPr lang="es-CO" sz="1000" b="0" i="0" u="none" strike="noStrike">
                          <a:solidFill>
                            <a:srgbClr val="203764"/>
                          </a:solidFill>
                          <a:effectLst/>
                          <a:latin typeface="Calibri" panose="020F0502020204030204" pitchFamily="34" charset="0"/>
                        </a:rPr>
                        <a:t> 2019-Bimestre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                                    832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5.380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16836462"/>
                  </a:ext>
                </a:extLst>
              </a:tr>
              <a:tr h="167760">
                <a:tc>
                  <a:txBody>
                    <a:bodyPr/>
                    <a:lstStyle/>
                    <a:p>
                      <a:pPr algn="ctr" rtl="0" fontAlgn="ctr"/>
                      <a:r>
                        <a:rPr lang="es-CO" sz="1000" b="0" i="0" u="none" strike="noStrike">
                          <a:solidFill>
                            <a:srgbClr val="203764"/>
                          </a:solidFill>
                          <a:effectLst/>
                          <a:latin typeface="Calibri" panose="020F0502020204030204" pitchFamily="34" charset="0"/>
                        </a:rPr>
                        <a:t> 2019-Bimestre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                                    852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5.901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                                    338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6.415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42481331"/>
                  </a:ext>
                </a:extLst>
              </a:tr>
              <a:tr h="167760">
                <a:tc>
                  <a:txBody>
                    <a:bodyPr/>
                    <a:lstStyle/>
                    <a:p>
                      <a:pPr algn="ctr" rtl="0" fontAlgn="ctr"/>
                      <a:r>
                        <a:rPr lang="es-CO" sz="1000" b="0" i="0" u="none" strike="noStrike">
                          <a:solidFill>
                            <a:srgbClr val="203764"/>
                          </a:solidFill>
                          <a:effectLst/>
                          <a:latin typeface="Calibri" panose="020F0502020204030204" pitchFamily="34" charset="0"/>
                        </a:rPr>
                        <a:t> 2019-Bimestre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                                 2.216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5.991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2.206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6.497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091011735"/>
                  </a:ext>
                </a:extLst>
              </a:tr>
              <a:tr h="167760">
                <a:tc>
                  <a:txBody>
                    <a:bodyPr/>
                    <a:lstStyle/>
                    <a:p>
                      <a:pPr algn="ctr" rtl="0" fontAlgn="ctr"/>
                      <a:r>
                        <a:rPr lang="es-CO" sz="1000" b="0" i="0" u="none" strike="noStrike">
                          <a:solidFill>
                            <a:srgbClr val="203764"/>
                          </a:solidFill>
                          <a:effectLst/>
                          <a:latin typeface="Calibri" panose="020F0502020204030204" pitchFamily="34" charset="0"/>
                        </a:rPr>
                        <a:t> 2019-Bimestre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743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5.918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412449771"/>
                  </a:ext>
                </a:extLst>
              </a:tr>
              <a:tr h="167760">
                <a:tc>
                  <a:txBody>
                    <a:bodyPr/>
                    <a:lstStyle/>
                    <a:p>
                      <a:pPr algn="ctr" rtl="0" fontAlgn="ctr"/>
                      <a:r>
                        <a:rPr lang="es-CO" sz="1000" b="0" i="0" u="none" strike="noStrike">
                          <a:solidFill>
                            <a:srgbClr val="203764"/>
                          </a:solidFill>
                          <a:effectLst/>
                          <a:latin typeface="Calibri" panose="020F0502020204030204" pitchFamily="34" charset="0"/>
                        </a:rPr>
                        <a:t> 2019-Bimestre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                                    719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6.103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666327658"/>
                  </a:ext>
                </a:extLst>
              </a:tr>
              <a:tr h="167760">
                <a:tc>
                  <a:txBody>
                    <a:bodyPr/>
                    <a:lstStyle/>
                    <a:p>
                      <a:pPr algn="ctr" rtl="0" fontAlgn="ctr"/>
                      <a:r>
                        <a:rPr lang="es-CO" sz="1000" b="0" i="0" u="none" strike="noStrike">
                          <a:solidFill>
                            <a:srgbClr val="203764"/>
                          </a:solidFill>
                          <a:effectLst/>
                          <a:latin typeface="Calibri" panose="020F0502020204030204" pitchFamily="34" charset="0"/>
                        </a:rPr>
                        <a:t> 2020-Bimestre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                                    685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6.356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514835102"/>
                  </a:ext>
                </a:extLst>
              </a:tr>
              <a:tr h="167760">
                <a:tc>
                  <a:txBody>
                    <a:bodyPr/>
                    <a:lstStyle/>
                    <a:p>
                      <a:pPr algn="ctr" rtl="0" fontAlgn="ctr"/>
                      <a:r>
                        <a:rPr lang="es-CO" sz="1000" b="0" i="0" u="none" strike="noStrike">
                          <a:solidFill>
                            <a:srgbClr val="203764"/>
                          </a:solidFill>
                          <a:effectLst/>
                          <a:latin typeface="Calibri" panose="020F0502020204030204" pitchFamily="34" charset="0"/>
                        </a:rPr>
                        <a:t> 2020-Bimestre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                                    858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7.283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9.547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138163678"/>
                  </a:ext>
                </a:extLst>
              </a:tr>
              <a:tr h="167760">
                <a:tc>
                  <a:txBody>
                    <a:bodyPr/>
                    <a:lstStyle/>
                    <a:p>
                      <a:pPr algn="ctr" rtl="0" fontAlgn="ctr"/>
                      <a:r>
                        <a:rPr lang="es-CO" sz="1000" b="0" i="0" u="none" strike="noStrike">
                          <a:solidFill>
                            <a:srgbClr val="203764"/>
                          </a:solidFill>
                          <a:effectLst/>
                          <a:latin typeface="Calibri" panose="020F0502020204030204" pitchFamily="34" charset="0"/>
                        </a:rPr>
                        <a:t> 2020-Bimestre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                                    566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6.957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9.733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828154933"/>
                  </a:ext>
                </a:extLst>
              </a:tr>
              <a:tr h="167760">
                <a:tc>
                  <a:txBody>
                    <a:bodyPr/>
                    <a:lstStyle/>
                    <a:p>
                      <a:pPr algn="ctr" rtl="0" fontAlgn="ctr"/>
                      <a:r>
                        <a:rPr lang="es-CO" sz="1000" b="0" i="0" u="none" strike="noStrike">
                          <a:solidFill>
                            <a:srgbClr val="203764"/>
                          </a:solidFill>
                          <a:effectLst/>
                          <a:latin typeface="Calibri" panose="020F0502020204030204" pitchFamily="34" charset="0"/>
                        </a:rPr>
                        <a:t> 2020-Bimestre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                                    326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2.201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10.404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788567265"/>
                  </a:ext>
                </a:extLst>
              </a:tr>
              <a:tr h="167760">
                <a:tc>
                  <a:txBody>
                    <a:bodyPr/>
                    <a:lstStyle/>
                    <a:p>
                      <a:pPr algn="ctr" rtl="0" fontAlgn="ctr"/>
                      <a:r>
                        <a:rPr lang="es-CO" sz="1000" b="0" i="0" u="none" strike="noStrike">
                          <a:solidFill>
                            <a:srgbClr val="203764"/>
                          </a:solidFill>
                          <a:effectLst/>
                          <a:latin typeface="Calibri" panose="020F0502020204030204" pitchFamily="34" charset="0"/>
                        </a:rPr>
                        <a:t> 2020-Bimestre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                                    316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6.881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10.219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135791306"/>
                  </a:ext>
                </a:extLst>
              </a:tr>
              <a:tr h="167760">
                <a:tc>
                  <a:txBody>
                    <a:bodyPr/>
                    <a:lstStyle/>
                    <a:p>
                      <a:pPr algn="ctr" rtl="0" fontAlgn="ctr"/>
                      <a:r>
                        <a:rPr lang="es-CO" sz="1000" b="0" i="0" u="none" strike="noStrike">
                          <a:solidFill>
                            <a:srgbClr val="203764"/>
                          </a:solidFill>
                          <a:effectLst/>
                          <a:latin typeface="Calibri" panose="020F0502020204030204" pitchFamily="34" charset="0"/>
                        </a:rPr>
                        <a:t> 2020-Bimestre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                                    328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2.246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469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10.435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368204491"/>
                  </a:ext>
                </a:extLst>
              </a:tr>
              <a:tr h="167760">
                <a:tc>
                  <a:txBody>
                    <a:bodyPr/>
                    <a:lstStyle/>
                    <a:p>
                      <a:pPr algn="ctr" rtl="0" fontAlgn="ctr"/>
                      <a:r>
                        <a:rPr lang="es-CO" sz="1000" b="0" i="0" u="none" strike="noStrike">
                          <a:solidFill>
                            <a:srgbClr val="203764"/>
                          </a:solidFill>
                          <a:effectLst/>
                          <a:latin typeface="Calibri" panose="020F0502020204030204" pitchFamily="34" charset="0"/>
                        </a:rPr>
                        <a:t> 2021-Bimestre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7.744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11.349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0748285"/>
                  </a:ext>
                </a:extLst>
              </a:tr>
              <a:tr h="167760">
                <a:tc>
                  <a:txBody>
                    <a:bodyPr/>
                    <a:lstStyle/>
                    <a:p>
                      <a:pPr algn="ctr" rtl="0" fontAlgn="ctr"/>
                      <a:r>
                        <a:rPr lang="es-CO" sz="1000" b="0" i="0" u="none" strike="noStrike">
                          <a:solidFill>
                            <a:srgbClr val="203764"/>
                          </a:solidFill>
                          <a:effectLst/>
                          <a:latin typeface="Calibri" panose="020F0502020204030204" pitchFamily="34" charset="0"/>
                        </a:rPr>
                        <a:t> 2021-Bimestre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8.160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247233472"/>
                  </a:ext>
                </a:extLst>
              </a:tr>
              <a:tr h="167760">
                <a:tc>
                  <a:txBody>
                    <a:bodyPr/>
                    <a:lstStyle/>
                    <a:p>
                      <a:pPr algn="ctr" rtl="0" fontAlgn="ctr"/>
                      <a:r>
                        <a:rPr lang="es-CO" sz="1000" b="0" i="0" u="none" strike="noStrike">
                          <a:solidFill>
                            <a:srgbClr val="203764"/>
                          </a:solidFill>
                          <a:effectLst/>
                          <a:latin typeface="Calibri" panose="020F0502020204030204" pitchFamily="34" charset="0"/>
                        </a:rPr>
                        <a:t> 2021-Bimestre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9.705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2.936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14.421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224111428"/>
                  </a:ext>
                </a:extLst>
              </a:tr>
              <a:tr h="167760">
                <a:tc>
                  <a:txBody>
                    <a:bodyPr/>
                    <a:lstStyle/>
                    <a:p>
                      <a:pPr algn="ctr" rtl="0" fontAlgn="ctr"/>
                      <a:r>
                        <a:rPr lang="es-CO" sz="1000" b="0" i="0" u="none" strike="noStrike">
                          <a:solidFill>
                            <a:srgbClr val="203764"/>
                          </a:solidFill>
                          <a:effectLst/>
                          <a:latin typeface="Calibri" panose="020F0502020204030204" pitchFamily="34" charset="0"/>
                        </a:rPr>
                        <a:t> 2021-Bimestre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                                    257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2.699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1.314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11.450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372510239"/>
                  </a:ext>
                </a:extLst>
              </a:tr>
              <a:tr h="167760">
                <a:tc>
                  <a:txBody>
                    <a:bodyPr/>
                    <a:lstStyle/>
                    <a:p>
                      <a:pPr algn="ctr" rtl="0" fontAlgn="ctr"/>
                      <a:r>
                        <a:rPr lang="es-CO" sz="1000" b="0" i="0" u="none" strike="noStrike">
                          <a:solidFill>
                            <a:srgbClr val="203764"/>
                          </a:solidFill>
                          <a:effectLst/>
                          <a:latin typeface="Calibri" panose="020F0502020204030204" pitchFamily="34" charset="0"/>
                        </a:rPr>
                        <a:t> 2021-Bimestre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                                      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10.131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875310774"/>
                  </a:ext>
                </a:extLst>
              </a:tr>
              <a:tr h="167760">
                <a:tc>
                  <a:txBody>
                    <a:bodyPr/>
                    <a:lstStyle/>
                    <a:p>
                      <a:pPr algn="ctr" rtl="0" fontAlgn="ctr"/>
                      <a:r>
                        <a:rPr lang="es-CO" sz="1000" b="0" i="0" u="none" strike="noStrike">
                          <a:solidFill>
                            <a:srgbClr val="203764"/>
                          </a:solidFill>
                          <a:effectLst/>
                          <a:latin typeface="Calibri" panose="020F0502020204030204" pitchFamily="34" charset="0"/>
                        </a:rPr>
                        <a:t> 2021-Bimestre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6.975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2.590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340967278"/>
                  </a:ext>
                </a:extLst>
              </a:tr>
              <a:tr h="167760">
                <a:tc>
                  <a:txBody>
                    <a:bodyPr/>
                    <a:lstStyle/>
                    <a:p>
                      <a:pPr algn="ctr" rtl="0" fontAlgn="ctr"/>
                      <a:r>
                        <a:rPr lang="es-CO" sz="1000" b="0" i="0" u="none" strike="noStrike">
                          <a:solidFill>
                            <a:srgbClr val="203764"/>
                          </a:solidFill>
                          <a:effectLst/>
                          <a:latin typeface="Calibri" panose="020F0502020204030204" pitchFamily="34" charset="0"/>
                        </a:rPr>
                        <a:t> 2022-Bimestre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                                    306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7.287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11.039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629540244"/>
                  </a:ext>
                </a:extLst>
              </a:tr>
              <a:tr h="167760">
                <a:tc>
                  <a:txBody>
                    <a:bodyPr/>
                    <a:lstStyle/>
                    <a:p>
                      <a:pPr algn="ctr" rtl="0" fontAlgn="ctr"/>
                      <a:r>
                        <a:rPr lang="es-CO" sz="1000" b="0" i="0" u="none" strike="noStrike">
                          <a:solidFill>
                            <a:srgbClr val="203764"/>
                          </a:solidFill>
                          <a:effectLst/>
                          <a:latin typeface="Calibri" panose="020F0502020204030204" pitchFamily="34" charset="0"/>
                        </a:rPr>
                        <a:t> 2022-Bimestre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                                      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6.996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10.615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320500784"/>
                  </a:ext>
                </a:extLst>
              </a:tr>
              <a:tr h="167760">
                <a:tc>
                  <a:txBody>
                    <a:bodyPr/>
                    <a:lstStyle/>
                    <a:p>
                      <a:pPr algn="ctr" rtl="0" fontAlgn="ctr"/>
                      <a:r>
                        <a:rPr lang="es-CO" sz="1000" b="0" i="0" u="none" strike="noStrike">
                          <a:solidFill>
                            <a:srgbClr val="203764"/>
                          </a:solidFill>
                          <a:effectLst/>
                          <a:latin typeface="Calibri" panose="020F0502020204030204" pitchFamily="34" charset="0"/>
                        </a:rPr>
                        <a:t> 2022-Bimestre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                                    278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10.862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077426344"/>
                  </a:ext>
                </a:extLst>
              </a:tr>
              <a:tr h="167760">
                <a:tc>
                  <a:txBody>
                    <a:bodyPr/>
                    <a:lstStyle/>
                    <a:p>
                      <a:pPr algn="ctr" rtl="0" fontAlgn="ctr"/>
                      <a:r>
                        <a:rPr lang="es-CO" sz="1000" b="0" i="0" u="none" strike="noStrike">
                          <a:solidFill>
                            <a:srgbClr val="203764"/>
                          </a:solidFill>
                          <a:effectLst/>
                          <a:latin typeface="Calibri" panose="020F0502020204030204" pitchFamily="34" charset="0"/>
                        </a:rPr>
                        <a:t> 2022-Bimestre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8.323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12.584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70979800"/>
                  </a:ext>
                </a:extLst>
              </a:tr>
              <a:tr h="167760">
                <a:tc>
                  <a:txBody>
                    <a:bodyPr/>
                    <a:lstStyle/>
                    <a:p>
                      <a:pPr algn="ctr" rtl="0" fontAlgn="ctr"/>
                      <a:r>
                        <a:rPr lang="es-CO" sz="1000" b="0" i="0" u="none" strike="noStrike" dirty="0">
                          <a:solidFill>
                            <a:srgbClr val="203764"/>
                          </a:solidFill>
                          <a:effectLst/>
                          <a:latin typeface="Calibri" panose="020F0502020204030204" pitchFamily="34" charset="0"/>
                        </a:rPr>
                        <a:t> 2022-Bimestre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7.861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1.646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10.832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1116354"/>
                  </a:ext>
                </a:extLst>
              </a:tr>
              <a:tr h="167760">
                <a:tc>
                  <a:txBody>
                    <a:bodyPr/>
                    <a:lstStyle/>
                    <a:p>
                      <a:pPr algn="ctr" rtl="0" fontAlgn="ctr"/>
                      <a:r>
                        <a:rPr lang="es-CO" sz="1000" b="0" i="0" u="none" strike="noStrike">
                          <a:solidFill>
                            <a:srgbClr val="203764"/>
                          </a:solidFill>
                          <a:effectLst/>
                          <a:latin typeface="Calibri" panose="020F0502020204030204" pitchFamily="34" charset="0"/>
                        </a:rPr>
                        <a:t> 2022-Bimestre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8.798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12.718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72295590"/>
                  </a:ext>
                </a:extLst>
              </a:tr>
            </a:tbl>
          </a:graphicData>
        </a:graphic>
      </p:graphicFrame>
    </p:spTree>
    <p:extLst>
      <p:ext uri="{BB962C8B-B14F-4D97-AF65-F5344CB8AC3E}">
        <p14:creationId xmlns:p14="http://schemas.microsoft.com/office/powerpoint/2010/main" val="813698267"/>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6A6B385D-420C-47F5-8BFC-271CD26DE868}"/>
              </a:ext>
            </a:extLst>
          </p:cNvPr>
          <p:cNvCxnSpPr>
            <a:cxnSpLocks/>
          </p:cNvCxnSpPr>
          <p:nvPr/>
        </p:nvCxnSpPr>
        <p:spPr>
          <a:xfrm>
            <a:off x="88900"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471F2E79-9568-4242-BF24-5C9FBD373CDF}"/>
              </a:ext>
            </a:extLst>
          </p:cNvPr>
          <p:cNvSpPr txBox="1">
            <a:spLocks/>
          </p:cNvSpPr>
          <p:nvPr/>
        </p:nvSpPr>
        <p:spPr>
          <a:xfrm>
            <a:off x="88900" y="-35719"/>
            <a:ext cx="2490787"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8D0A464-2520-4F21-ADC3-F46FDC350DC1}"/>
              </a:ext>
            </a:extLst>
          </p:cNvPr>
          <p:cNvSpPr txBox="1"/>
          <p:nvPr/>
        </p:nvSpPr>
        <p:spPr>
          <a:xfrm>
            <a:off x="1622425" y="87313"/>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Subsidios Y Contribuciones Consolidado De Marzo 2018 A Abril 2025</a:t>
            </a:r>
            <a:endParaRPr lang="es-ES" sz="1600" b="0" dirty="0">
              <a:solidFill>
                <a:schemeClr val="accent1">
                  <a:lumMod val="50000"/>
                </a:schemeClr>
              </a:solidFill>
            </a:endParaRPr>
          </a:p>
        </p:txBody>
      </p:sp>
      <p:pic>
        <p:nvPicPr>
          <p:cNvPr id="27653" name="Imagen 15">
            <a:extLst>
              <a:ext uri="{FF2B5EF4-FFF2-40B4-BE49-F238E27FC236}">
                <a16:creationId xmlns:a16="http://schemas.microsoft.com/office/drawing/2014/main" id="{58075C24-351A-4903-803E-6B6AF2B8F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CE143CA-0C5C-484E-9C62-8A69DDD1381D}"/>
              </a:ext>
            </a:extLst>
          </p:cNvPr>
          <p:cNvSpPr txBox="1"/>
          <p:nvPr/>
        </p:nvSpPr>
        <p:spPr>
          <a:xfrm>
            <a:off x="259556" y="2940449"/>
            <a:ext cx="1255425" cy="430887"/>
          </a:xfrm>
          <a:prstGeom prst="rect">
            <a:avLst/>
          </a:prstGeom>
          <a:noFill/>
        </p:spPr>
        <p:txBody>
          <a:bodyPr wrap="square">
            <a:spAutoFit/>
          </a:bodyPr>
          <a:lstStyle/>
          <a:p>
            <a:pPr algn="ct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49957CF-0F54-4AC1-A0E5-869D39707F32}"/>
              </a:ext>
            </a:extLst>
          </p:cNvPr>
          <p:cNvSpPr txBox="1">
            <a:spLocks noChangeArrowheads="1"/>
          </p:cNvSpPr>
          <p:nvPr/>
        </p:nvSpPr>
        <p:spPr bwMode="auto">
          <a:xfrm>
            <a:off x="-269369" y="6509077"/>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5" name="Tabla 4">
            <a:extLst>
              <a:ext uri="{FF2B5EF4-FFF2-40B4-BE49-F238E27FC236}">
                <a16:creationId xmlns:a16="http://schemas.microsoft.com/office/drawing/2014/main" id="{302CECE5-B852-9C51-90E8-50DD405BE4C6}"/>
              </a:ext>
            </a:extLst>
          </p:cNvPr>
          <p:cNvGraphicFramePr>
            <a:graphicFrameLocks noGrp="1"/>
          </p:cNvGraphicFramePr>
          <p:nvPr/>
        </p:nvGraphicFramePr>
        <p:xfrm>
          <a:off x="1660525" y="1587407"/>
          <a:ext cx="9804400" cy="3352800"/>
        </p:xfrm>
        <a:graphic>
          <a:graphicData uri="http://schemas.openxmlformats.org/drawingml/2006/table">
            <a:tbl>
              <a:tblPr/>
              <a:tblGrid>
                <a:gridCol w="1651000">
                  <a:extLst>
                    <a:ext uri="{9D8B030D-6E8A-4147-A177-3AD203B41FA5}">
                      <a16:colId xmlns:a16="http://schemas.microsoft.com/office/drawing/2014/main" val="4245734647"/>
                    </a:ext>
                  </a:extLst>
                </a:gridCol>
                <a:gridCol w="1358900">
                  <a:extLst>
                    <a:ext uri="{9D8B030D-6E8A-4147-A177-3AD203B41FA5}">
                      <a16:colId xmlns:a16="http://schemas.microsoft.com/office/drawing/2014/main" val="2327530480"/>
                    </a:ext>
                  </a:extLst>
                </a:gridCol>
                <a:gridCol w="1358900">
                  <a:extLst>
                    <a:ext uri="{9D8B030D-6E8A-4147-A177-3AD203B41FA5}">
                      <a16:colId xmlns:a16="http://schemas.microsoft.com/office/drawing/2014/main" val="1387742990"/>
                    </a:ext>
                  </a:extLst>
                </a:gridCol>
                <a:gridCol w="1358900">
                  <a:extLst>
                    <a:ext uri="{9D8B030D-6E8A-4147-A177-3AD203B41FA5}">
                      <a16:colId xmlns:a16="http://schemas.microsoft.com/office/drawing/2014/main" val="867182612"/>
                    </a:ext>
                  </a:extLst>
                </a:gridCol>
                <a:gridCol w="1358900">
                  <a:extLst>
                    <a:ext uri="{9D8B030D-6E8A-4147-A177-3AD203B41FA5}">
                      <a16:colId xmlns:a16="http://schemas.microsoft.com/office/drawing/2014/main" val="2500706322"/>
                    </a:ext>
                  </a:extLst>
                </a:gridCol>
                <a:gridCol w="1358900">
                  <a:extLst>
                    <a:ext uri="{9D8B030D-6E8A-4147-A177-3AD203B41FA5}">
                      <a16:colId xmlns:a16="http://schemas.microsoft.com/office/drawing/2014/main" val="4108970745"/>
                    </a:ext>
                  </a:extLst>
                </a:gridCol>
                <a:gridCol w="1358900">
                  <a:extLst>
                    <a:ext uri="{9D8B030D-6E8A-4147-A177-3AD203B41FA5}">
                      <a16:colId xmlns:a16="http://schemas.microsoft.com/office/drawing/2014/main" val="2275146663"/>
                    </a:ext>
                  </a:extLst>
                </a:gridCol>
              </a:tblGrid>
              <a:tr h="209550">
                <a:tc>
                  <a:txBody>
                    <a:bodyPr/>
                    <a:lstStyle/>
                    <a:p>
                      <a:pPr algn="ctr" rtl="0" fontAlgn="ctr"/>
                      <a:r>
                        <a:rPr lang="es-CO" sz="1200" b="1" i="0" u="none" strike="noStrike">
                          <a:solidFill>
                            <a:srgbClr val="2037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ASE1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ASE2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ASE3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ASE4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ASE5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681993363"/>
                  </a:ext>
                </a:extLst>
              </a:tr>
              <a:tr h="209550">
                <a:tc>
                  <a:txBody>
                    <a:bodyPr/>
                    <a:lstStyle/>
                    <a:p>
                      <a:pPr algn="ctr" rtl="0" fontAlgn="ctr"/>
                      <a:r>
                        <a:rPr lang="es-CO" sz="1000" b="0" i="0" u="none" strike="noStrike" dirty="0">
                          <a:solidFill>
                            <a:srgbClr val="203764"/>
                          </a:solidFill>
                          <a:effectLst/>
                          <a:latin typeface="Calibri" panose="020F0502020204030204" pitchFamily="34" charset="0"/>
                        </a:rPr>
                        <a:t> 2023-Bimestre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8.293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1.207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12.101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040725619"/>
                  </a:ext>
                </a:extLst>
              </a:tr>
              <a:tr h="209550">
                <a:tc>
                  <a:txBody>
                    <a:bodyPr/>
                    <a:lstStyle/>
                    <a:p>
                      <a:pPr algn="ctr" rtl="0" fontAlgn="ctr"/>
                      <a:r>
                        <a:rPr lang="es-CO" sz="1000" b="0" i="0" u="none" strike="noStrike" dirty="0">
                          <a:solidFill>
                            <a:srgbClr val="203764"/>
                          </a:solidFill>
                          <a:effectLst/>
                          <a:latin typeface="Calibri" panose="020F0502020204030204" pitchFamily="34" charset="0"/>
                        </a:rPr>
                        <a:t> 2023-Bimestre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1.526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9.137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1.903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15.422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31693105"/>
                  </a:ext>
                </a:extLst>
              </a:tr>
              <a:tr h="209550">
                <a:tc>
                  <a:txBody>
                    <a:bodyPr/>
                    <a:lstStyle/>
                    <a:p>
                      <a:pPr algn="ctr" rtl="0" fontAlgn="ctr"/>
                      <a:r>
                        <a:rPr lang="es-CO" sz="1000" b="0" i="0" u="none" strike="noStrike">
                          <a:solidFill>
                            <a:srgbClr val="203764"/>
                          </a:solidFill>
                          <a:effectLst/>
                          <a:latin typeface="Calibri" panose="020F0502020204030204" pitchFamily="34" charset="0"/>
                        </a:rPr>
                        <a:t> 2023-Bimestre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9.689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15.867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4756674"/>
                  </a:ext>
                </a:extLst>
              </a:tr>
              <a:tr h="209550">
                <a:tc>
                  <a:txBody>
                    <a:bodyPr/>
                    <a:lstStyle/>
                    <a:p>
                      <a:pPr algn="ctr" rtl="0" fontAlgn="ctr"/>
                      <a:r>
                        <a:rPr lang="es-CO" sz="1000" b="0" i="0" u="none" strike="noStrike" dirty="0">
                          <a:solidFill>
                            <a:srgbClr val="203764"/>
                          </a:solidFill>
                          <a:effectLst/>
                          <a:latin typeface="Calibri" panose="020F0502020204030204" pitchFamily="34" charset="0"/>
                        </a:rPr>
                        <a:t> 2023-Bimestre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                         849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8.736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2.226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11.385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905125770"/>
                  </a:ext>
                </a:extLst>
              </a:tr>
              <a:tr h="209550">
                <a:tc>
                  <a:txBody>
                    <a:bodyPr/>
                    <a:lstStyle/>
                    <a:p>
                      <a:pPr algn="ctr" rtl="0" fontAlgn="ctr"/>
                      <a:r>
                        <a:rPr lang="es-CO" sz="1000" b="0" i="0" u="none" strike="noStrike">
                          <a:solidFill>
                            <a:srgbClr val="203764"/>
                          </a:solidFill>
                          <a:effectLst/>
                          <a:latin typeface="Calibri" panose="020F0502020204030204" pitchFamily="34" charset="0"/>
                        </a:rPr>
                        <a:t> 2023-Bimestre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10.083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2.374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16.870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849824678"/>
                  </a:ext>
                </a:extLst>
              </a:tr>
              <a:tr h="209550">
                <a:tc>
                  <a:txBody>
                    <a:bodyPr/>
                    <a:lstStyle/>
                    <a:p>
                      <a:pPr algn="ctr" rtl="0" fontAlgn="ctr"/>
                      <a:r>
                        <a:rPr lang="es-CO" sz="1000" b="0" i="0" u="none" strike="noStrike">
                          <a:solidFill>
                            <a:srgbClr val="203764"/>
                          </a:solidFill>
                          <a:effectLst/>
                          <a:latin typeface="Calibri" panose="020F0502020204030204" pitchFamily="34" charset="0"/>
                        </a:rPr>
                        <a:t> 2023-Bimestre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10.222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16.037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25735590"/>
                  </a:ext>
                </a:extLst>
              </a:tr>
              <a:tr h="209550">
                <a:tc>
                  <a:txBody>
                    <a:bodyPr/>
                    <a:lstStyle/>
                    <a:p>
                      <a:pPr algn="ctr" rtl="0" fontAlgn="ctr"/>
                      <a:r>
                        <a:rPr lang="es-CO" sz="1000" b="0" i="0" u="none" strike="noStrike">
                          <a:solidFill>
                            <a:srgbClr val="203764"/>
                          </a:solidFill>
                          <a:effectLst/>
                          <a:latin typeface="Calibri" panose="020F0502020204030204" pitchFamily="34" charset="0"/>
                        </a:rPr>
                        <a:t> 2024-Bimestre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1.939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11.913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3.105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19.475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12885179"/>
                  </a:ext>
                </a:extLst>
              </a:tr>
              <a:tr h="209550">
                <a:tc>
                  <a:txBody>
                    <a:bodyPr/>
                    <a:lstStyle/>
                    <a:p>
                      <a:pPr algn="ctr" rtl="0" fontAlgn="ctr"/>
                      <a:r>
                        <a:rPr lang="es-CO" sz="1000" b="0" i="0" u="none" strike="noStrike">
                          <a:solidFill>
                            <a:srgbClr val="203764"/>
                          </a:solidFill>
                          <a:effectLst/>
                          <a:latin typeface="Calibri" panose="020F0502020204030204" pitchFamily="34" charset="0"/>
                        </a:rPr>
                        <a:t> 2024-Bimestre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11.193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18.601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643027799"/>
                  </a:ext>
                </a:extLst>
              </a:tr>
              <a:tr h="209550">
                <a:tc>
                  <a:txBody>
                    <a:bodyPr/>
                    <a:lstStyle/>
                    <a:p>
                      <a:pPr algn="ctr" rtl="0" fontAlgn="ctr"/>
                      <a:r>
                        <a:rPr lang="es-CO" sz="1000" b="0" i="0" u="none" strike="noStrike">
                          <a:solidFill>
                            <a:srgbClr val="203764"/>
                          </a:solidFill>
                          <a:effectLst/>
                          <a:latin typeface="Calibri" panose="020F0502020204030204" pitchFamily="34" charset="0"/>
                        </a:rPr>
                        <a:t> 2024-Bimestre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11.874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18.865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275510716"/>
                  </a:ext>
                </a:extLst>
              </a:tr>
              <a:tr h="209550">
                <a:tc>
                  <a:txBody>
                    <a:bodyPr/>
                    <a:lstStyle/>
                    <a:p>
                      <a:pPr algn="ctr" rtl="0" fontAlgn="ctr"/>
                      <a:r>
                        <a:rPr lang="es-CO" sz="1000" b="0" i="0" u="none" strike="noStrike">
                          <a:solidFill>
                            <a:srgbClr val="203764"/>
                          </a:solidFill>
                          <a:effectLst/>
                          <a:latin typeface="Calibri" panose="020F0502020204030204" pitchFamily="34" charset="0"/>
                        </a:rPr>
                        <a:t> 2024-Bimestre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11.713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20.705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13307420"/>
                  </a:ext>
                </a:extLst>
              </a:tr>
              <a:tr h="209550">
                <a:tc>
                  <a:txBody>
                    <a:bodyPr/>
                    <a:lstStyle/>
                    <a:p>
                      <a:pPr algn="ctr" rtl="0" fontAlgn="ctr"/>
                      <a:r>
                        <a:rPr lang="es-CO" sz="1000" b="0" i="0" u="none" strike="noStrike">
                          <a:solidFill>
                            <a:srgbClr val="203764"/>
                          </a:solidFill>
                          <a:effectLst/>
                          <a:latin typeface="Calibri" panose="020F0502020204030204" pitchFamily="34" charset="0"/>
                        </a:rPr>
                        <a:t> 2024-Bimestre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13.016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3.420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21.087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018414471"/>
                  </a:ext>
                </a:extLst>
              </a:tr>
              <a:tr h="209550">
                <a:tc>
                  <a:txBody>
                    <a:bodyPr/>
                    <a:lstStyle/>
                    <a:p>
                      <a:pPr algn="ctr" rtl="0" fontAlgn="ctr"/>
                      <a:r>
                        <a:rPr lang="es-CO" sz="1000" b="0" i="0" u="none" strike="noStrike">
                          <a:solidFill>
                            <a:srgbClr val="203764"/>
                          </a:solidFill>
                          <a:effectLst/>
                          <a:latin typeface="Calibri" panose="020F0502020204030204" pitchFamily="34" charset="0"/>
                        </a:rPr>
                        <a:t> 2024-Bimestre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11.955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1.916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18.512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992648791"/>
                  </a:ext>
                </a:extLst>
              </a:tr>
              <a:tr h="209550">
                <a:tc>
                  <a:txBody>
                    <a:bodyPr/>
                    <a:lstStyle/>
                    <a:p>
                      <a:pPr algn="ctr" rtl="0" fontAlgn="ctr"/>
                      <a:r>
                        <a:rPr lang="es-CO" sz="1000" b="0" i="0" u="none" strike="noStrike">
                          <a:solidFill>
                            <a:srgbClr val="203764"/>
                          </a:solidFill>
                          <a:effectLst/>
                          <a:latin typeface="Calibri" panose="020F0502020204030204" pitchFamily="34" charset="0"/>
                        </a:rPr>
                        <a:t> 2025-Bimestre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14.410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3.824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1.910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24.661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35228338"/>
                  </a:ext>
                </a:extLst>
              </a:tr>
              <a:tr h="209550">
                <a:tc>
                  <a:txBody>
                    <a:bodyPr/>
                    <a:lstStyle/>
                    <a:p>
                      <a:pPr algn="ctr" rtl="0" fontAlgn="ctr"/>
                      <a:r>
                        <a:rPr lang="es-CO" sz="1000" b="0" i="0" u="none" strike="noStrike">
                          <a:solidFill>
                            <a:srgbClr val="203764"/>
                          </a:solidFill>
                          <a:effectLst/>
                          <a:latin typeface="Calibri" panose="020F0502020204030204" pitchFamily="34" charset="0"/>
                        </a:rPr>
                        <a:t> 2025-Bimestre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10.345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3.854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1.311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19.614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952327038"/>
                  </a:ext>
                </a:extLst>
              </a:tr>
              <a:tr h="209550">
                <a:tc>
                  <a:txBody>
                    <a:bodyPr/>
                    <a:lstStyle/>
                    <a:p>
                      <a:pPr algn="ctr" rtl="0" fontAlgn="ctr"/>
                      <a:r>
                        <a:rPr lang="es-CO" sz="1000" b="1" i="0" u="none" strike="noStrike">
                          <a:solidFill>
                            <a:srgbClr val="203764"/>
                          </a:solidFill>
                          <a:effectLst/>
                          <a:latin typeface="Calibri" panose="020F0502020204030204" pitchFamily="34" charset="0"/>
                        </a:rPr>
                        <a:t> Total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7.582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339.792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97.774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dirty="0">
                          <a:solidFill>
                            <a:srgbClr val="203764"/>
                          </a:solidFill>
                          <a:effectLst/>
                          <a:latin typeface="Calibri" panose="020F0502020204030204" pitchFamily="34" charset="0"/>
                        </a:rPr>
                        <a:t>-$                    21.402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dirty="0">
                          <a:solidFill>
                            <a:srgbClr val="203764"/>
                          </a:solidFill>
                          <a:effectLst/>
                          <a:latin typeface="Calibri" panose="020F0502020204030204" pitchFamily="34" charset="0"/>
                        </a:rPr>
                        <a:t>-$                    49.537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dirty="0">
                          <a:solidFill>
                            <a:srgbClr val="203764"/>
                          </a:solidFill>
                          <a:effectLst/>
                          <a:latin typeface="Calibri" panose="020F0502020204030204" pitchFamily="34" charset="0"/>
                        </a:rPr>
                        <a:t>-$                  516.088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887366243"/>
                  </a:ext>
                </a:extLst>
              </a:tr>
            </a:tbl>
          </a:graphicData>
        </a:graphic>
      </p:graphicFrame>
    </p:spTree>
    <p:extLst>
      <p:ext uri="{BB962C8B-B14F-4D97-AF65-F5344CB8AC3E}">
        <p14:creationId xmlns:p14="http://schemas.microsoft.com/office/powerpoint/2010/main" val="3239632157"/>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uadroTexto 25">
            <a:extLst>
              <a:ext uri="{FF2B5EF4-FFF2-40B4-BE49-F238E27FC236}">
                <a16:creationId xmlns:a16="http://schemas.microsoft.com/office/drawing/2014/main" id="{C89E021C-73B8-4D89-A0E7-7150F727B187}"/>
              </a:ext>
            </a:extLst>
          </p:cNvPr>
          <p:cNvSpPr txBox="1"/>
          <p:nvPr/>
        </p:nvSpPr>
        <p:spPr>
          <a:xfrm>
            <a:off x="1497013" y="48419"/>
            <a:ext cx="9882187"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Facturación por componentes Vigencia de Abril 2025</a:t>
            </a:r>
          </a:p>
          <a:p>
            <a:pPr lvl="1">
              <a:defRPr/>
            </a:pPr>
            <a:endParaRPr lang="es-CO" sz="1600" b="0" dirty="0">
              <a:solidFill>
                <a:schemeClr val="accent1">
                  <a:lumMod val="50000"/>
                </a:schemeClr>
              </a:solidFill>
            </a:endParaRPr>
          </a:p>
        </p:txBody>
      </p:sp>
      <p:cxnSp>
        <p:nvCxnSpPr>
          <p:cNvPr id="27" name="Conector recto 26">
            <a:extLst>
              <a:ext uri="{FF2B5EF4-FFF2-40B4-BE49-F238E27FC236}">
                <a16:creationId xmlns:a16="http://schemas.microsoft.com/office/drawing/2014/main" id="{2E946A02-48E0-4F8A-BEBF-3C1DB4E4B336}"/>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9700" name="Imagen 27">
            <a:extLst>
              <a:ext uri="{FF2B5EF4-FFF2-40B4-BE49-F238E27FC236}">
                <a16:creationId xmlns:a16="http://schemas.microsoft.com/office/drawing/2014/main" id="{E7E4EABB-DC89-47F8-A459-1D7A8F38D0A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4937476D-D369-46EA-924C-DEF6C17DCB29}"/>
              </a:ext>
            </a:extLst>
          </p:cNvPr>
          <p:cNvSpPr txBox="1"/>
          <p:nvPr/>
        </p:nvSpPr>
        <p:spPr>
          <a:xfrm>
            <a:off x="8060983" y="1580236"/>
            <a:ext cx="1927225" cy="276225"/>
          </a:xfrm>
          <a:prstGeom prst="rect">
            <a:avLst/>
          </a:prstGeom>
          <a:noFill/>
        </p:spPr>
        <p:txBody>
          <a:bodyPr wrap="none">
            <a:spAutoFit/>
          </a:bodyPr>
          <a:lstStyle/>
          <a:p>
            <a:pPr eaLnBrk="1" fontAlgn="auto" hangingPunct="1">
              <a:spcBef>
                <a:spcPts val="0"/>
              </a:spcBef>
              <a:spcAft>
                <a:spcPts val="0"/>
              </a:spcAft>
              <a:defRPr/>
            </a:pPr>
            <a:r>
              <a:rPr lang="es-CO" sz="1200" i="1" dirty="0">
                <a:solidFill>
                  <a:schemeClr val="accent1">
                    <a:lumMod val="50000"/>
                  </a:schemeClr>
                </a:solidFill>
                <a:latin typeface="+mn-lt"/>
              </a:rPr>
              <a:t>*Cifras en millones de pesos</a:t>
            </a:r>
          </a:p>
        </p:txBody>
      </p:sp>
      <p:sp>
        <p:nvSpPr>
          <p:cNvPr id="7" name="CuadroTexto 4">
            <a:extLst>
              <a:ext uri="{FF2B5EF4-FFF2-40B4-BE49-F238E27FC236}">
                <a16:creationId xmlns:a16="http://schemas.microsoft.com/office/drawing/2014/main" id="{13B9ECA8-5B97-4C03-9D3A-8F66DA869E7D}"/>
              </a:ext>
            </a:extLst>
          </p:cNvPr>
          <p:cNvSpPr txBox="1">
            <a:spLocks noChangeArrowheads="1"/>
          </p:cNvSpPr>
          <p:nvPr/>
        </p:nvSpPr>
        <p:spPr bwMode="auto">
          <a:xfrm>
            <a:off x="-287337"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FF60EC4B-F9CD-E815-DDEA-75BB6FC6B676}"/>
              </a:ext>
            </a:extLst>
          </p:cNvPr>
          <p:cNvGraphicFramePr>
            <a:graphicFrameLocks noGrp="1"/>
          </p:cNvGraphicFramePr>
          <p:nvPr/>
        </p:nvGraphicFramePr>
        <p:xfrm>
          <a:off x="1754233" y="1974058"/>
          <a:ext cx="8340381" cy="3567369"/>
        </p:xfrm>
        <a:graphic>
          <a:graphicData uri="http://schemas.openxmlformats.org/drawingml/2006/table">
            <a:tbl>
              <a:tblPr/>
              <a:tblGrid>
                <a:gridCol w="2241381">
                  <a:extLst>
                    <a:ext uri="{9D8B030D-6E8A-4147-A177-3AD203B41FA5}">
                      <a16:colId xmlns:a16="http://schemas.microsoft.com/office/drawing/2014/main" val="2320022277"/>
                    </a:ext>
                  </a:extLst>
                </a:gridCol>
                <a:gridCol w="1219800">
                  <a:extLst>
                    <a:ext uri="{9D8B030D-6E8A-4147-A177-3AD203B41FA5}">
                      <a16:colId xmlns:a16="http://schemas.microsoft.com/office/drawing/2014/main" val="1363856871"/>
                    </a:ext>
                  </a:extLst>
                </a:gridCol>
                <a:gridCol w="1219800">
                  <a:extLst>
                    <a:ext uri="{9D8B030D-6E8A-4147-A177-3AD203B41FA5}">
                      <a16:colId xmlns:a16="http://schemas.microsoft.com/office/drawing/2014/main" val="963452558"/>
                    </a:ext>
                  </a:extLst>
                </a:gridCol>
                <a:gridCol w="1219800">
                  <a:extLst>
                    <a:ext uri="{9D8B030D-6E8A-4147-A177-3AD203B41FA5}">
                      <a16:colId xmlns:a16="http://schemas.microsoft.com/office/drawing/2014/main" val="2977263081"/>
                    </a:ext>
                  </a:extLst>
                </a:gridCol>
                <a:gridCol w="1219800">
                  <a:extLst>
                    <a:ext uri="{9D8B030D-6E8A-4147-A177-3AD203B41FA5}">
                      <a16:colId xmlns:a16="http://schemas.microsoft.com/office/drawing/2014/main" val="1333273662"/>
                    </a:ext>
                  </a:extLst>
                </a:gridCol>
                <a:gridCol w="1219800">
                  <a:extLst>
                    <a:ext uri="{9D8B030D-6E8A-4147-A177-3AD203B41FA5}">
                      <a16:colId xmlns:a16="http://schemas.microsoft.com/office/drawing/2014/main" val="4030310891"/>
                    </a:ext>
                  </a:extLst>
                </a:gridCol>
              </a:tblGrid>
              <a:tr h="236097">
                <a:tc>
                  <a:txBody>
                    <a:bodyPr/>
                    <a:lstStyle/>
                    <a:p>
                      <a:pPr algn="ctr" rtl="0" fontAlgn="ctr"/>
                      <a:r>
                        <a:rPr lang="es-CO" sz="1100" b="1" i="0" u="none" strike="noStrike">
                          <a:solidFill>
                            <a:srgbClr val="203764"/>
                          </a:solidFill>
                          <a:effectLst/>
                          <a:latin typeface="Calibri" panose="020F0502020204030204" pitchFamily="34" charset="0"/>
                        </a:rPr>
                        <a:t>Componente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Promo.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Lime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Ciudad 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Bogotá 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Área L.</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64188080"/>
                  </a:ext>
                </a:extLst>
              </a:tr>
              <a:tr h="342921">
                <a:tc>
                  <a:txBody>
                    <a:bodyPr/>
                    <a:lstStyle/>
                    <a:p>
                      <a:pPr algn="ctr" rtl="0" fontAlgn="ctr"/>
                      <a:r>
                        <a:rPr lang="es-CO" sz="1100" b="0" i="0" u="none" strike="noStrike" dirty="0">
                          <a:solidFill>
                            <a:srgbClr val="203764"/>
                          </a:solidFill>
                          <a:effectLst/>
                          <a:latin typeface="Calibri" panose="020F0502020204030204" pitchFamily="34" charset="0"/>
                        </a:rPr>
                        <a:t>TBL - Barrido y Limpieza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$8.673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$4.851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$5.887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$4.874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$5.551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039857091"/>
                  </a:ext>
                </a:extLst>
              </a:tr>
              <a:tr h="316872">
                <a:tc>
                  <a:txBody>
                    <a:bodyPr/>
                    <a:lstStyle/>
                    <a:p>
                      <a:pPr algn="ctr" rtl="0" fontAlgn="ctr"/>
                      <a:r>
                        <a:rPr lang="es-CO" sz="1100" b="0" i="0" u="none" strike="noStrike" dirty="0">
                          <a:solidFill>
                            <a:srgbClr val="203764"/>
                          </a:solidFill>
                          <a:effectLst/>
                          <a:latin typeface="Calibri" panose="020F0502020204030204" pitchFamily="34" charset="0"/>
                        </a:rPr>
                        <a:t>TLU - Limpieza Urbana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$1.850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$1.031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$1.260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$951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$1.091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04324286"/>
                  </a:ext>
                </a:extLst>
              </a:tr>
              <a:tr h="298764">
                <a:tc>
                  <a:txBody>
                    <a:bodyPr/>
                    <a:lstStyle/>
                    <a:p>
                      <a:pPr algn="ctr" rtl="0" fontAlgn="ctr"/>
                      <a:r>
                        <a:rPr lang="es-CO" sz="1100" b="0" i="0" u="none" strike="noStrike">
                          <a:solidFill>
                            <a:srgbClr val="203764"/>
                          </a:solidFill>
                          <a:effectLst/>
                          <a:latin typeface="Calibri" panose="020F0502020204030204" pitchFamily="34" charset="0"/>
                        </a:rPr>
                        <a:t>TDF - Disposición  Final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$1.809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$1.131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$1.653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$1.231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$1.080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45971792"/>
                  </a:ext>
                </a:extLst>
              </a:tr>
              <a:tr h="325925">
                <a:tc>
                  <a:txBody>
                    <a:bodyPr/>
                    <a:lstStyle/>
                    <a:p>
                      <a:pPr algn="ctr" rtl="0" fontAlgn="ctr"/>
                      <a:r>
                        <a:rPr lang="es-CO" sz="1100" b="0" i="0" u="none" strike="noStrike" dirty="0">
                          <a:solidFill>
                            <a:srgbClr val="203764"/>
                          </a:solidFill>
                          <a:effectLst/>
                          <a:latin typeface="Calibri" panose="020F0502020204030204" pitchFamily="34" charset="0"/>
                        </a:rPr>
                        <a:t>TRT - Recolección y Transporte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$4.895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$2.271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$3.910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$3.284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$3.245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67485711"/>
                  </a:ext>
                </a:extLst>
              </a:tr>
              <a:tr h="334978">
                <a:tc>
                  <a:txBody>
                    <a:bodyPr/>
                    <a:lstStyle/>
                    <a:p>
                      <a:pPr algn="ctr" rtl="0" fontAlgn="ctr"/>
                      <a:r>
                        <a:rPr lang="es-CO" sz="1100" b="0" i="0" u="none" strike="noStrike">
                          <a:solidFill>
                            <a:srgbClr val="203764"/>
                          </a:solidFill>
                          <a:effectLst/>
                          <a:latin typeface="Calibri" panose="020F0502020204030204" pitchFamily="34" charset="0"/>
                        </a:rPr>
                        <a:t>TTL - Tratamiento Lixiviados</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$780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$485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$713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$528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$466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276340392"/>
                  </a:ext>
                </a:extLst>
              </a:tr>
              <a:tr h="271604">
                <a:tc>
                  <a:txBody>
                    <a:bodyPr/>
                    <a:lstStyle/>
                    <a:p>
                      <a:pPr algn="ctr" rtl="0" fontAlgn="ctr"/>
                      <a:r>
                        <a:rPr lang="es-CO" sz="1100" b="0" i="0" u="none" strike="noStrike">
                          <a:solidFill>
                            <a:srgbClr val="203764"/>
                          </a:solidFill>
                          <a:effectLst/>
                          <a:latin typeface="Calibri" panose="020F0502020204030204" pitchFamily="34" charset="0"/>
                        </a:rPr>
                        <a:t>TCS - Comercialización</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$2.207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$817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$1.480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$751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$1.293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314932383"/>
                  </a:ext>
                </a:extLst>
              </a:tr>
              <a:tr h="316872">
                <a:tc>
                  <a:txBody>
                    <a:bodyPr/>
                    <a:lstStyle/>
                    <a:p>
                      <a:pPr algn="ctr" rtl="0" fontAlgn="ctr"/>
                      <a:r>
                        <a:rPr lang="es-CO" sz="1100" b="0" i="0" u="none" strike="noStrike">
                          <a:solidFill>
                            <a:srgbClr val="203764"/>
                          </a:solidFill>
                          <a:effectLst/>
                          <a:latin typeface="Calibri" panose="020F0502020204030204" pitchFamily="34" charset="0"/>
                        </a:rPr>
                        <a:t>CCSA Prest.Aprovechable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$251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$93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$169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$84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$147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153498688"/>
                  </a:ext>
                </a:extLst>
              </a:tr>
              <a:tr h="289711">
                <a:tc>
                  <a:txBody>
                    <a:bodyPr/>
                    <a:lstStyle/>
                    <a:p>
                      <a:pPr algn="ctr" rtl="0" fontAlgn="ctr"/>
                      <a:r>
                        <a:rPr lang="es-CO" sz="1100" b="0" i="0" u="none" strike="noStrike" dirty="0">
                          <a:solidFill>
                            <a:srgbClr val="203764"/>
                          </a:solidFill>
                          <a:effectLst/>
                          <a:latin typeface="Calibri" panose="020F0502020204030204" pitchFamily="34" charset="0"/>
                        </a:rPr>
                        <a:t>CCSA Prest. No Aprovechable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$409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$152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$276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$141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$241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421485302"/>
                  </a:ext>
                </a:extLst>
              </a:tr>
              <a:tr h="289710">
                <a:tc>
                  <a:txBody>
                    <a:bodyPr/>
                    <a:lstStyle/>
                    <a:p>
                      <a:pPr algn="ctr" rtl="0" fontAlgn="ctr"/>
                      <a:r>
                        <a:rPr lang="es-CO" sz="1100" b="0" i="0" u="none" strike="noStrike">
                          <a:solidFill>
                            <a:srgbClr val="203764"/>
                          </a:solidFill>
                          <a:effectLst/>
                          <a:latin typeface="Calibri" panose="020F0502020204030204" pitchFamily="34" charset="0"/>
                        </a:rPr>
                        <a:t>Aprovechamiento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$7.164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$3.760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$4.207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$3.871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$3.385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953915360"/>
                  </a:ext>
                </a:extLst>
              </a:tr>
              <a:tr h="307818">
                <a:tc>
                  <a:txBody>
                    <a:bodyPr/>
                    <a:lstStyle/>
                    <a:p>
                      <a:pPr algn="ctr" rtl="0" fontAlgn="ctr"/>
                      <a:r>
                        <a:rPr lang="es-CO" sz="1100" b="0" i="0" u="none" strike="noStrike">
                          <a:solidFill>
                            <a:srgbClr val="203764"/>
                          </a:solidFill>
                          <a:effectLst/>
                          <a:latin typeface="Calibri" panose="020F0502020204030204" pitchFamily="34" charset="0"/>
                        </a:rPr>
                        <a:t>TVIAT</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$460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$288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$421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$313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$275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003979551"/>
                  </a:ext>
                </a:extLst>
              </a:tr>
              <a:tr h="236097">
                <a:tc>
                  <a:txBody>
                    <a:bodyPr/>
                    <a:lstStyle/>
                    <a:p>
                      <a:pPr algn="ctr" rtl="0" fontAlgn="ctr"/>
                      <a:r>
                        <a:rPr lang="es-CO" sz="1100" b="1" i="0" u="none" strike="noStrike">
                          <a:solidFill>
                            <a:srgbClr val="203764"/>
                          </a:solidFill>
                          <a:effectLst/>
                          <a:latin typeface="Calibri" panose="020F0502020204030204" pitchFamily="34" charset="0"/>
                        </a:rPr>
                        <a:t>Total General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latin typeface="Calibri" panose="020F0502020204030204" pitchFamily="34" charset="0"/>
                        </a:rPr>
                        <a:t>$28.500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latin typeface="Calibri" panose="020F0502020204030204" pitchFamily="34" charset="0"/>
                        </a:rPr>
                        <a:t>$14.879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latin typeface="Calibri" panose="020F0502020204030204" pitchFamily="34" charset="0"/>
                        </a:rPr>
                        <a:t>$19.976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dirty="0">
                          <a:solidFill>
                            <a:srgbClr val="203764"/>
                          </a:solidFill>
                          <a:effectLst/>
                          <a:latin typeface="Calibri" panose="020F0502020204030204" pitchFamily="34" charset="0"/>
                        </a:rPr>
                        <a:t>$16.027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dirty="0">
                          <a:solidFill>
                            <a:srgbClr val="203764"/>
                          </a:solidFill>
                          <a:effectLst/>
                          <a:latin typeface="Calibri" panose="020F0502020204030204" pitchFamily="34" charset="0"/>
                        </a:rPr>
                        <a:t>$16.772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976257685"/>
                  </a:ext>
                </a:extLst>
              </a:tr>
            </a:tbl>
          </a:graphicData>
        </a:graphic>
      </p:graphicFrame>
    </p:spTree>
    <p:extLst>
      <p:ext uri="{BB962C8B-B14F-4D97-AF65-F5344CB8AC3E}">
        <p14:creationId xmlns:p14="http://schemas.microsoft.com/office/powerpoint/2010/main" val="3543565175"/>
      </p:ext>
    </p:extLst>
  </p:cSld>
  <p:clrMapOvr>
    <a:masterClrMapping/>
  </p:clrMapOvr>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2.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Narrow"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o" ma:contentTypeID="0x010100053666C25387A140A78771593FA860A1" ma:contentTypeVersion="14" ma:contentTypeDescription="Crear nuevo documento." ma:contentTypeScope="" ma:versionID="17a0a1ea94f65c983ad42b95ce5a5aa6">
  <xsd:schema xmlns:xsd="http://www.w3.org/2001/XMLSchema" xmlns:xs="http://www.w3.org/2001/XMLSchema" xmlns:p="http://schemas.microsoft.com/office/2006/metadata/properties" xmlns:ns2="3576f33e-ff2c-4177-bbf1-6add039be0f7" xmlns:ns3="d3b5fdb0-a764-41c1-b317-b6adf56ab7c3" targetNamespace="http://schemas.microsoft.com/office/2006/metadata/properties" ma:root="true" ma:fieldsID="a3778b0df2600b29d8cd9655133cc1bc" ns2:_="" ns3:_="">
    <xsd:import namespace="3576f33e-ff2c-4177-bbf1-6add039be0f7"/>
    <xsd:import namespace="d3b5fdb0-a764-41c1-b317-b6adf56ab7c3"/>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2:MediaServiceDateTaken" minOccurs="0"/>
                <xsd:element ref="ns2:MediaLengthInSeconds" minOccurs="0"/>
                <xsd:element ref="ns3:SharedWithUsers" minOccurs="0"/>
                <xsd:element ref="ns3:SharedWithDetails" minOccurs="0"/>
                <xsd:element ref="ns2:lcf76f155ced4ddcb4097134ff3c332f" minOccurs="0"/>
                <xsd:element ref="ns3:TaxCatchAll"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576f33e-ff2c-4177-bbf1-6add039be0f7"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DateTaken" ma:index="14" nillable="true" ma:displayName="MediaServiceDateTaken" ma:hidden="true" ma:internalName="MediaServiceDateTaken" ma:readOnly="true">
      <xsd:simpleType>
        <xsd:restriction base="dms:Text"/>
      </xsd:simpleType>
    </xsd:element>
    <xsd:element name="MediaLengthInSeconds" ma:index="15" nillable="true" ma:displayName="Length (seconds)" ma:internalName="MediaLengthInSeconds" ma:readOnly="true">
      <xsd:simpleType>
        <xsd:restriction base="dms:Unknown"/>
      </xsd:simpleType>
    </xsd:element>
    <xsd:element name="lcf76f155ced4ddcb4097134ff3c332f" ma:index="19" nillable="true" ma:taxonomy="true" ma:internalName="lcf76f155ced4ddcb4097134ff3c332f" ma:taxonomyFieldName="MediaServiceImageTags" ma:displayName="Etiquetas de imagen" ma:readOnly="false" ma:fieldId="{5cf76f15-5ced-4ddc-b409-7134ff3c332f}" ma:taxonomyMulti="true" ma:sspId="c073c3ef-81f1-4720-8532-d2deda823b1c" ma:termSetId="09814cd3-568e-fe90-9814-8d621ff8fb84" ma:anchorId="fba54fb3-c3e1-fe81-a776-ca4b69148c4d" ma:open="true" ma:isKeyword="false">
      <xsd:complexType>
        <xsd:sequence>
          <xsd:element ref="pc:Terms" minOccurs="0" maxOccurs="1"/>
        </xsd:sequence>
      </xsd:complexType>
    </xsd:element>
    <xsd:element name="MediaServiceLocation" ma:index="21"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d3b5fdb0-a764-41c1-b317-b6adf56ab7c3" elementFormDefault="qualified">
    <xsd:import namespace="http://schemas.microsoft.com/office/2006/documentManagement/types"/>
    <xsd:import namespace="http://schemas.microsoft.com/office/infopath/2007/PartnerControls"/>
    <xsd:element name="SharedWithUsers" ma:index="16" nillable="true" ma:displayName="Compartido c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Detalles de uso compartido" ma:internalName="SharedWithDetails" ma:readOnly="true">
      <xsd:simpleType>
        <xsd:restriction base="dms:Note">
          <xsd:maxLength value="255"/>
        </xsd:restriction>
      </xsd:simpleType>
    </xsd:element>
    <xsd:element name="TaxCatchAll" ma:index="20" nillable="true" ma:displayName="Taxonomy Catch All Column" ma:hidden="true" ma:list="{b107b7ac-2d05-41ae-80b1-de371746618e}" ma:internalName="TaxCatchAll" ma:showField="CatchAllData" ma:web="d3b5fdb0-a764-41c1-b317-b6adf56ab7c3">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ipo de contenido"/>
        <xsd:element ref="dc:title" minOccurs="0" maxOccurs="1" ma:index="4" ma:displayName="Títul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3576f33e-ff2c-4177-bbf1-6add039be0f7">
      <Terms xmlns="http://schemas.microsoft.com/office/infopath/2007/PartnerControls"/>
    </lcf76f155ced4ddcb4097134ff3c332f>
    <TaxCatchAll xmlns="d3b5fdb0-a764-41c1-b317-b6adf56ab7c3" xsi:nil="true"/>
  </documentManagement>
</p:properties>
</file>

<file path=customXml/itemProps1.xml><?xml version="1.0" encoding="utf-8"?>
<ds:datastoreItem xmlns:ds="http://schemas.openxmlformats.org/officeDocument/2006/customXml" ds:itemID="{56752F58-CE7B-453C-AA93-DCE3CE4ABE79}">
  <ds:schemaRefs>
    <ds:schemaRef ds:uri="3576f33e-ff2c-4177-bbf1-6add039be0f7"/>
    <ds:schemaRef ds:uri="d3b5fdb0-a764-41c1-b317-b6adf56ab7c3"/>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087E00C4-73CD-431F-9883-0633C402449F}">
  <ds:schemaRefs>
    <ds:schemaRef ds:uri="http://schemas.microsoft.com/sharepoint/v3/contenttype/forms"/>
  </ds:schemaRefs>
</ds:datastoreItem>
</file>

<file path=customXml/itemProps3.xml><?xml version="1.0" encoding="utf-8"?>
<ds:datastoreItem xmlns:ds="http://schemas.openxmlformats.org/officeDocument/2006/customXml" ds:itemID="{45492775-009D-45E7-A7B3-BD438A86939F}">
  <ds:schemaRefs>
    <ds:schemaRef ds:uri="http://purl.org/dc/elements/1.1/"/>
    <ds:schemaRef ds:uri="http://schemas.microsoft.com/office/2006/documentManagement/types"/>
    <ds:schemaRef ds:uri="http://www.w3.org/XML/1998/namespace"/>
    <ds:schemaRef ds:uri="3576f33e-ff2c-4177-bbf1-6add039be0f7"/>
    <ds:schemaRef ds:uri="http://purl.org/dc/dcmitype/"/>
    <ds:schemaRef ds:uri="http://schemas.microsoft.com/office/2006/metadata/properties"/>
    <ds:schemaRef ds:uri="http://schemas.microsoft.com/office/infopath/2007/PartnerControls"/>
    <ds:schemaRef ds:uri="http://schemas.openxmlformats.org/package/2006/metadata/core-properties"/>
    <ds:schemaRef ds:uri="d3b5fdb0-a764-41c1-b317-b6adf56ab7c3"/>
    <ds:schemaRef ds:uri="http://purl.org/dc/terms/"/>
  </ds:schemaRefs>
</ds:datastoreItem>
</file>

<file path=docProps/app.xml><?xml version="1.0" encoding="utf-8"?>
<Properties xmlns="http://schemas.openxmlformats.org/officeDocument/2006/extended-properties" xmlns:vt="http://schemas.openxmlformats.org/officeDocument/2006/docPropsVTypes">
  <TotalTime>5022</TotalTime>
  <Words>39686</Words>
  <Application>Microsoft Office PowerPoint</Application>
  <PresentationFormat>Panorámica</PresentationFormat>
  <Paragraphs>13755</Paragraphs>
  <Slides>239</Slides>
  <Notes>158</Notes>
  <HiddenSlides>0</HiddenSlides>
  <MMClips>0</MMClips>
  <ScaleCrop>false</ScaleCrop>
  <HeadingPairs>
    <vt:vector size="6" baseType="variant">
      <vt:variant>
        <vt:lpstr>Fuentes usadas</vt:lpstr>
      </vt:variant>
      <vt:variant>
        <vt:i4>8</vt:i4>
      </vt:variant>
      <vt:variant>
        <vt:lpstr>Tema</vt:lpstr>
      </vt:variant>
      <vt:variant>
        <vt:i4>1</vt:i4>
      </vt:variant>
      <vt:variant>
        <vt:lpstr>Títulos de diapositiva</vt:lpstr>
      </vt:variant>
      <vt:variant>
        <vt:i4>239</vt:i4>
      </vt:variant>
    </vt:vector>
  </HeadingPairs>
  <TitlesOfParts>
    <vt:vector size="248" baseType="lpstr">
      <vt:lpstr>Aptos</vt:lpstr>
      <vt:lpstr>Aptos Narrow</vt:lpstr>
      <vt:lpstr>Arial</vt:lpstr>
      <vt:lpstr>Cabin</vt:lpstr>
      <vt:lpstr>Calibri</vt:lpstr>
      <vt:lpstr>Calibri Light</vt:lpstr>
      <vt:lpstr>Candara</vt:lpstr>
      <vt:lpstr>Times New Roman</vt:lpstr>
      <vt:lpstr>Tema de Office</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 </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Juliana Maria Ramirez Ramos</dc:creator>
  <cp:lastModifiedBy>Giovanni Castellanos Uribe</cp:lastModifiedBy>
  <cp:revision>41</cp:revision>
  <dcterms:created xsi:type="dcterms:W3CDTF">2019-02-07T16:52:37Z</dcterms:created>
  <dcterms:modified xsi:type="dcterms:W3CDTF">2025-05-23T16:11:50Z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0x010100053666C25387A140A78771593FA860A1</vt:lpwstr>
  </property>
  <property fmtid="{D5CDD505-2E9C-101B-9397-08002B2CF9AE}" pid="3" name="MediaServiceImageTags">
    <vt:lpwstr/>
  </property>
  <property fmtid="{D5CDD505-2E9C-101B-9397-08002B2CF9AE}" pid="4" name="MSIP_Label_5fac521f-e930-485b-97f4-efbe7db8e98f_Enabled">
    <vt:lpwstr>true</vt:lpwstr>
  </property>
  <property fmtid="{D5CDD505-2E9C-101B-9397-08002B2CF9AE}" pid="5" name="MSIP_Label_5fac521f-e930-485b-97f4-efbe7db8e98f_SetDate">
    <vt:lpwstr>2025-05-16T14:51:55Z</vt:lpwstr>
  </property>
  <property fmtid="{D5CDD505-2E9C-101B-9397-08002B2CF9AE}" pid="6" name="MSIP_Label_5fac521f-e930-485b-97f4-efbe7db8e98f_Method">
    <vt:lpwstr>Standard</vt:lpwstr>
  </property>
  <property fmtid="{D5CDD505-2E9C-101B-9397-08002B2CF9AE}" pid="7" name="MSIP_Label_5fac521f-e930-485b-97f4-efbe7db8e98f_Name">
    <vt:lpwstr>defa4170-0d19-0005-0004-bc88714345d2</vt:lpwstr>
  </property>
  <property fmtid="{D5CDD505-2E9C-101B-9397-08002B2CF9AE}" pid="8" name="MSIP_Label_5fac521f-e930-485b-97f4-efbe7db8e98f_SiteId">
    <vt:lpwstr>9ecb216e-449b-4584-bc82-26bce78574fb</vt:lpwstr>
  </property>
  <property fmtid="{D5CDD505-2E9C-101B-9397-08002B2CF9AE}" pid="9" name="MSIP_Label_5fac521f-e930-485b-97f4-efbe7db8e98f_ActionId">
    <vt:lpwstr>2386e15a-83a2-42b9-8cb6-1b787ab1efd0</vt:lpwstr>
  </property>
  <property fmtid="{D5CDD505-2E9C-101B-9397-08002B2CF9AE}" pid="10" name="MSIP_Label_5fac521f-e930-485b-97f4-efbe7db8e98f_ContentBits">
    <vt:lpwstr>0</vt:lpwstr>
  </property>
  <property fmtid="{D5CDD505-2E9C-101B-9397-08002B2CF9AE}" pid="11" name="MSIP_Label_5fac521f-e930-485b-97f4-efbe7db8e98f_Tag">
    <vt:lpwstr>10, 3, 0, 1</vt:lpwstr>
  </property>
</Properties>
</file>